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5143500" cx="9144000"/>
  <p:notesSz cx="6858000" cy="9144000"/>
  <p:embeddedFontLst>
    <p:embeddedFont>
      <p:font typeface="Montserrat"/>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Montserrat-bold.fntdata"/><Relationship Id="rId14" Type="http://schemas.openxmlformats.org/officeDocument/2006/relationships/slide" Target="slides/slide9.xml"/><Relationship Id="rId36" Type="http://schemas.openxmlformats.org/officeDocument/2006/relationships/font" Target="fonts/Montserrat-regular.fntdata"/><Relationship Id="rId17" Type="http://schemas.openxmlformats.org/officeDocument/2006/relationships/slide" Target="slides/slide12.xml"/><Relationship Id="rId39" Type="http://schemas.openxmlformats.org/officeDocument/2006/relationships/font" Target="fonts/Montserrat-boldItalic.fntdata"/><Relationship Id="rId16" Type="http://schemas.openxmlformats.org/officeDocument/2006/relationships/slide" Target="slides/slide11.xml"/><Relationship Id="rId38" Type="http://schemas.openxmlformats.org/officeDocument/2006/relationships/font" Target="fonts/Montserrat-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ecf33424cc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2ecf33424cc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Hello, my name is Seda Peacher, and I am working with the Sherwin Group in Driven Quantum and Biological Matter and my graduate student mentor Johanna to trap light and track proteins, or, more specifically, to enhance the time resolution for electron paramagnetic resonance spectroscopy studies of protein motion using fabry-perot capillaries.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69f0a31d62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369f0a31d62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and that is where my project comes in!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6af581a5f2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6af581a5f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a:t>
            </a:r>
            <a:r>
              <a:rPr lang="en">
                <a:solidFill>
                  <a:schemeClr val="dk1"/>
                </a:solidFill>
              </a:rPr>
              <a:t>mproving SNR increases time resolution because once the signal stands out clearly from the noise, it can be measured more accurately over shorter time intervals, preserving fine temporal structure instead of averaging it away.</a:t>
            </a:r>
            <a:r>
              <a:rPr lang="en"/>
              <a:t> One strategy for trying to increase our signal to noise ratio and therefore improve our time ceiling is to add a resonator. Many other labs that do similar work already have one implemented, because again EPR gives a very weak signal, especially at lower fields. The Sherwin Lab works at very high field, so it hasn’t been as necessary, but since we have hit our time ceiling it is time to implement one!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We’ve chosen to use a Fabry-perot cavity. Fabry-perot cavities are optical cavities made from two semi-reflective surfaces facing one another with a </a:t>
            </a:r>
            <a:r>
              <a:rPr lang="en"/>
              <a:t>specified</a:t>
            </a:r>
            <a:r>
              <a:rPr lang="en"/>
              <a:t> distance in between them. Only resonant frequencies can pass through these surfaces and out to be detected. The red wave on the left is the resonant signal that undergoes constructive interference and can then exit the cavity, and the green wave is the noise that undergoes destructive interference and is trapped in the cavity. This should mean that noise is filtered out, and the signal is amplified. This graph on the left shows how the cavity selects specific resonant frequencies, and the mirror reflectivity controls how selective it is about which frequencies get through.</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69f0a31d62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69f0a31d62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strategy for creating a fabry-perot cavity is to deposit indium tin oxide (ITO) onto the top and bottom of these rectangular borosilicate glass capillaries.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69f0a31d62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369f0a31d62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To perform preliminary measurements on the components of the cavity, I used a Vector Network Analyzer, or VNA. A VNA is used in EPR to characterize the microwave properties of resonators and components within the spectrometer setup. It measures S-parameters, or scattering parameters, which describe how signals behave when they encounter a device (reflection, transmission, loss) and are critical for tuning the resonant cavity used in EPR.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For our purposes we want to examine the S11 parameter, or the reflective parameter. By analyzing S11, the VNA helps determine the cavity’s resonant frequency and quality (Q) factor, which is </a:t>
            </a:r>
            <a:r>
              <a:rPr lang="en">
                <a:solidFill>
                  <a:srgbClr val="202122"/>
                </a:solidFill>
              </a:rPr>
              <a:t>the ratio of the initial energy stored in the cavity to the energy lost</a:t>
            </a:r>
            <a:r>
              <a:rPr lang="en">
                <a:solidFill>
                  <a:schemeClr val="dk1"/>
                </a:solidFill>
              </a:rPr>
              <a:t>, both of which affect sensitivity and resolution.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this second photo you can see our measurement setup. The area we take our measurements over is too large for a </a:t>
            </a:r>
            <a:r>
              <a:rPr lang="en">
                <a:solidFill>
                  <a:schemeClr val="dk1"/>
                </a:solidFill>
              </a:rPr>
              <a:t>singular</a:t>
            </a:r>
            <a:r>
              <a:rPr lang="en">
                <a:solidFill>
                  <a:schemeClr val="dk1"/>
                </a:solidFill>
              </a:rPr>
              <a:t> capillary, so we set three capillaries next to one another to take our measurements. In order to keep the angle constant and hold the three capillaries together, I designed and 3D printed an angle jig that fits exactly 3 capillaries.</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6ecac6a89b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6ecac6a89b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As I just </a:t>
            </a:r>
            <a:r>
              <a:rPr lang="en"/>
              <a:t>mentioned</a:t>
            </a:r>
            <a:r>
              <a:rPr lang="en"/>
              <a:t>, we must use 3 capillaries set side by side, and so we wanted to make sure that the angle we set them at in the jig didn’t have a bearing on our results. As you can see in the graph on the left, the angle does not affect the position of the minimum or the magnitude. </a:t>
            </a:r>
            <a:endParaRPr/>
          </a:p>
          <a:p>
            <a:pPr indent="0" lvl="0" marL="0" rtl="0" algn="l">
              <a:spcBef>
                <a:spcPts val="0"/>
              </a:spcBef>
              <a:spcAft>
                <a:spcPts val="0"/>
              </a:spcAft>
              <a:buClr>
                <a:schemeClr val="dk1"/>
              </a:buClr>
              <a:buSzPts val="1100"/>
              <a:buFont typeface="Arial"/>
              <a:buNone/>
            </a:pPr>
            <a:r>
              <a:rPr lang="en"/>
              <a:t>However, turning to the graph on the left, as we measure </a:t>
            </a:r>
            <a:r>
              <a:rPr lang="en"/>
              <a:t>different</a:t>
            </a:r>
            <a:r>
              <a:rPr lang="en"/>
              <a:t> locations along the length of one capillary the position of the minimum is shifted, and the index of refraction is different when fit. This means that the </a:t>
            </a:r>
            <a:r>
              <a:rPr lang="en"/>
              <a:t>thickness</a:t>
            </a:r>
            <a:r>
              <a:rPr lang="en"/>
              <a:t> of the glass must be </a:t>
            </a:r>
            <a:r>
              <a:rPr lang="en"/>
              <a:t>variable</a:t>
            </a:r>
            <a:r>
              <a:rPr lang="en"/>
              <a:t> along the capillary. </a:t>
            </a:r>
            <a:endParaRPr/>
          </a:p>
          <a:p>
            <a:pPr indent="0" lvl="0" marL="0" rtl="0" algn="l">
              <a:spcBef>
                <a:spcPts val="0"/>
              </a:spcBef>
              <a:spcAft>
                <a:spcPts val="0"/>
              </a:spcAft>
              <a:buClr>
                <a:schemeClr val="dk1"/>
              </a:buClr>
              <a:buSzPts val="1100"/>
              <a:buFont typeface="Arial"/>
              <a:buNone/>
            </a:pPr>
            <a:r>
              <a:rPr lang="en"/>
              <a:t>This is a bit of an experimental challenge, because we have to tune the thickness of the ITO to get fabry perot resonance and if the glass thickness is variable then that ITO </a:t>
            </a:r>
            <a:r>
              <a:rPr lang="en"/>
              <a:t>deposition</a:t>
            </a:r>
            <a:r>
              <a:rPr lang="en"/>
              <a:t> thickness would need to be different every time. There would be no simple or reliable way of knowing what it would be each time. However, we still want to be able to model and understand our experimental results, so we will move on to…</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7528defe69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37528defe69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 the modeling techniques I used this summer.</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75b2dceff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75b2dceff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To start, I used t</a:t>
            </a:r>
            <a:r>
              <a:rPr lang="en">
                <a:solidFill>
                  <a:schemeClr val="dk1"/>
                </a:solidFill>
              </a:rPr>
              <a:t>he transfer matrix method (TMM), which consists of characterizing each material and interface with a matrix. The I’s are the interface matrices, and the P’s are the propagation matrices. These matrices are multiplied together to obtain a global transfer matrix.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6ef0b924e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6ef0b924e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This global transfer matrix can then be used to calculate the reflection coefficient, and converted to decibels to create a model of the S11 from the VNA.</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6ecac6a89b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36ecac6a89b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 used the transfer matrix method to fit the refractive index of glass, allowing it to be complex because</a:t>
            </a:r>
            <a:r>
              <a:rPr lang="en">
                <a:solidFill>
                  <a:schemeClr val="dk1"/>
                </a:solidFill>
              </a:rPr>
              <a:t> borosilicate glass isn’t perfectly lossless and absorbs some of the incoming light.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71852ef5b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371852ef5b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When we take measurements of proteins, we will need to fill the capillaries </a:t>
            </a:r>
            <a:r>
              <a:rPr lang="en">
                <a:solidFill>
                  <a:schemeClr val="dk1"/>
                </a:solidFill>
              </a:rPr>
              <a:t>with a liquid buffer. We started by modeling water, which is a bit simpler. I tried to use the same model I used for the empty capillaries on the water filled capillaries but as you can see in the graph, the model didn’t work well. We hypothesize that this is because water is lossy in THz to GHz range and we need more considerations in light of that.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69f0a31d6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69f0a31d6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will start out with background information on my summer project.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71852ef5b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71852ef5b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decided to use a form of the complex dielectric function to allow for more factors to be taken into consideration. </a:t>
            </a:r>
            <a:r>
              <a:rPr lang="en"/>
              <a:t>This</a:t>
            </a:r>
            <a:r>
              <a:rPr lang="en"/>
              <a:t> top </a:t>
            </a:r>
            <a:r>
              <a:rPr lang="en"/>
              <a:t>equation</a:t>
            </a:r>
            <a:r>
              <a:rPr lang="en"/>
              <a:t> is the complex dielectric function in its simplest form. The </a:t>
            </a:r>
            <a:r>
              <a:rPr lang="en"/>
              <a:t>function itself quantifies how a material responds to an electric field with a certain frequency. It has a real part, epsilon prime, which has to do with the storage of electrical energy within the material, and an imaginary part, epsilon double prime, which has to do with the dissipation of energy by the material, whether it is through absorption or scattering. </a:t>
            </a:r>
            <a:endParaRPr/>
          </a:p>
          <a:p>
            <a:pPr indent="0" lvl="0" marL="0" rtl="0" algn="l">
              <a:spcBef>
                <a:spcPts val="0"/>
              </a:spcBef>
              <a:spcAft>
                <a:spcPts val="0"/>
              </a:spcAft>
              <a:buNone/>
            </a:pPr>
            <a:r>
              <a:rPr lang="en"/>
              <a:t>This function can also be written in terms of debye relaxations, which are </a:t>
            </a:r>
            <a:r>
              <a:rPr lang="en">
                <a:solidFill>
                  <a:schemeClr val="dk1"/>
                </a:solidFill>
              </a:rPr>
              <a:t>a way to describe how fast molecules respond to changes in an electric field, especially when the field is changing rapidly, like in terahertz radiation. This expansion is for particulates in some medium, or a solution. In this equation, epsilon infinity is</a:t>
            </a:r>
            <a:r>
              <a:rPr i="1" lang="en">
                <a:solidFill>
                  <a:srgbClr val="202122"/>
                </a:solidFill>
              </a:rPr>
              <a:t> </a:t>
            </a:r>
            <a:r>
              <a:rPr lang="en">
                <a:solidFill>
                  <a:srgbClr val="202122"/>
                </a:solidFill>
              </a:rPr>
              <a:t>the permittivity at the high frequency limit,</a:t>
            </a:r>
            <a:r>
              <a:rPr lang="en">
                <a:solidFill>
                  <a:schemeClr val="dk1"/>
                </a:solidFill>
              </a:rPr>
              <a:t> ∆ε is the weighted contribution of each Debye process to the total relaxation, τ is the relaxation time of each Debye process, and ν is the frequency of the incoming radiation. </a:t>
            </a:r>
            <a:endParaRPr>
              <a:solidFill>
                <a:schemeClr val="dk1"/>
              </a:solidFill>
            </a:endParaRPr>
          </a:p>
          <a:p>
            <a:pPr indent="0" lvl="0" marL="0" rtl="0" algn="l">
              <a:spcBef>
                <a:spcPts val="0"/>
              </a:spcBef>
              <a:spcAft>
                <a:spcPts val="0"/>
              </a:spcAft>
              <a:buNone/>
            </a:pPr>
            <a:r>
              <a:rPr lang="en">
                <a:solidFill>
                  <a:schemeClr val="dk1"/>
                </a:solidFill>
              </a:rPr>
              <a:t>The complex index of refraction is the square root of the complex dielectric function, so we can use our results to create a more accurate simulation of the water filled capillary using that index of refraction we get and the transfer matrix method.</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71852ef5ba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71852ef5ba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graph here is the measured S11 fit with the dielectric </a:t>
            </a:r>
            <a:r>
              <a:rPr lang="en"/>
              <a:t>function</a:t>
            </a:r>
            <a:r>
              <a:rPr lang="en"/>
              <a:t> of water and the transfer matrix method. In the top right corner you can see our n, which is the modeled index of refraction of water. We can then move on to modeling the buffer.</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75b2dceff2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375b2dceff2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Buffer is a mixture of a buffer to keep our pH </a:t>
            </a:r>
            <a:r>
              <a:rPr lang="en"/>
              <a:t>fairly</a:t>
            </a:r>
            <a:r>
              <a:rPr lang="en"/>
              <a:t> consistent, and salt to </a:t>
            </a:r>
            <a:r>
              <a:rPr lang="en"/>
              <a:t>make sure the proteins move in the way that we expect them to. The salt binds to the extra charges on parts of the protein that could lead to unexpected motion. This is an interesting measurement for our lab, because we didn’t know the index of refraction of buffer previously. As you can see both from the data and the simulation results, the buffer isn’t very different from water. The buffer is pH 7.5, and only has 150 millimoles of salt added, so this is in line with our predictions. Now that we have successfully modeled both the glass and the core, we can move on to analysis of the ITO.</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71852ef5ba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371852ef5ba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simulate the ITO, we needed to find a way to calculate the refractive index of ITO in the frequency range we are working with. Based on the literature, we decided to use the Drude (drude-uh) Free Electron Model. This top equation is Drude Free Electron </a:t>
            </a:r>
            <a:r>
              <a:rPr lang="en"/>
              <a:t>model</a:t>
            </a:r>
            <a:r>
              <a:rPr lang="en">
                <a:solidFill>
                  <a:srgbClr val="001D35"/>
                </a:solidFill>
              </a:rPr>
              <a:t> equation of motion for the average electron velocity in the presence of an electric field. </a:t>
            </a:r>
            <a:endParaRPr>
              <a:solidFill>
                <a:srgbClr val="001D35"/>
              </a:solidFill>
            </a:endParaRPr>
          </a:p>
          <a:p>
            <a:pPr indent="0" lvl="0" marL="0" rtl="0" algn="l">
              <a:spcBef>
                <a:spcPts val="0"/>
              </a:spcBef>
              <a:spcAft>
                <a:spcPts val="0"/>
              </a:spcAft>
              <a:buNone/>
            </a:pPr>
            <a:r>
              <a:rPr lang="en"/>
              <a:t>Its frequency-domain solution is another rewriting of the complex dielectric function </a:t>
            </a:r>
            <a:r>
              <a:rPr lang="en">
                <a:solidFill>
                  <a:srgbClr val="001D35"/>
                </a:solidFill>
              </a:rPr>
              <a:t>that models electrons in a metal as a gas of randomly-moving particles that do not interact with one another. This comes from applying classical equations of motion to electrons modeled as small balls in a sort of dense soup driven by an electric field. </a:t>
            </a:r>
            <a:endParaRPr>
              <a:solidFill>
                <a:srgbClr val="001D35"/>
              </a:solidFill>
            </a:endParaRPr>
          </a:p>
          <a:p>
            <a:pPr indent="0" lvl="0" marL="0" rtl="0" algn="l">
              <a:spcBef>
                <a:spcPts val="0"/>
              </a:spcBef>
              <a:spcAft>
                <a:spcPts val="0"/>
              </a:spcAft>
              <a:buNone/>
            </a:pPr>
            <a:r>
              <a:rPr lang="en">
                <a:solidFill>
                  <a:srgbClr val="001D35"/>
                </a:solidFill>
              </a:rPr>
              <a:t>Epsilon infinity is again </a:t>
            </a:r>
            <a:r>
              <a:rPr lang="en">
                <a:solidFill>
                  <a:srgbClr val="202122"/>
                </a:solidFill>
              </a:rPr>
              <a:t>the permittivity at the high frequency limit</a:t>
            </a:r>
            <a:r>
              <a:rPr lang="en">
                <a:solidFill>
                  <a:srgbClr val="001D35"/>
                </a:solidFill>
              </a:rPr>
              <a:t>, and the second term arises from the free carriers for which τ is the momentum relaxation time, ωP is the characteristic plasma frequency, and w is the frequency of the field. Once we got this result using values from the literature, we were able to take the square root of this to get the complex index of refraction, and model the ITO.</a:t>
            </a:r>
            <a:endParaRPr>
              <a:solidFill>
                <a:srgbClr val="001D35"/>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781f8ebf01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781f8ebf0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2222"/>
                </a:solidFill>
              </a:rPr>
              <a:t>Before we take a look at the results, I will clarify exactly what we are looking for. We are looking specifically at 240 GHz, because that is the frequency our EPR setup measures at, and we are looking for deep minima that are sharp, or have narrow linewidths. We want the minima to occur at 240GHz, because that means we have resonance where we are measuring, and we want sharp minima because the narrower the linewidth the better the Q, or quality, factor.</a:t>
            </a:r>
            <a:endParaRPr>
              <a:solidFill>
                <a:srgbClr val="222222"/>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71852ef5b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71852ef5b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And here’s our simulation result for an empty, ITO coated capillary. 50 nm is the thinnest we can apply the model to, as</a:t>
            </a:r>
            <a:r>
              <a:rPr lang="en">
                <a:solidFill>
                  <a:srgbClr val="222222"/>
                </a:solidFill>
              </a:rPr>
              <a:t> ITO is not very reflective in the sub 50 nm regime. If we go any thicker, the ITO would likely be opaque. </a:t>
            </a:r>
            <a:endParaRPr>
              <a:solidFill>
                <a:srgbClr val="222222"/>
              </a:solidFill>
            </a:endParaRPr>
          </a:p>
          <a:p>
            <a:pPr indent="0" lvl="0" marL="0" rtl="0" algn="l">
              <a:spcBef>
                <a:spcPts val="0"/>
              </a:spcBef>
              <a:spcAft>
                <a:spcPts val="0"/>
              </a:spcAft>
              <a:buClr>
                <a:schemeClr val="dk1"/>
              </a:buClr>
              <a:buSzPts val="1100"/>
              <a:buFont typeface="Arial"/>
              <a:buNone/>
            </a:pPr>
            <a:r>
              <a:rPr lang="en">
                <a:solidFill>
                  <a:srgbClr val="222222"/>
                </a:solidFill>
              </a:rPr>
              <a:t>As you can see, we do not possess any of the qualities we had been looking for. We have wide minima, and more importantly no minimum at 240GHz, meaning there is no resonance there. </a:t>
            </a:r>
            <a:endParaRPr>
              <a:solidFill>
                <a:srgbClr val="222222"/>
              </a:solidFill>
            </a:endParaRPr>
          </a:p>
          <a:p>
            <a:pPr indent="0" lvl="0" marL="0" rtl="0" algn="l">
              <a:spcBef>
                <a:spcPts val="0"/>
              </a:spcBef>
              <a:spcAft>
                <a:spcPts val="0"/>
              </a:spcAft>
              <a:buClr>
                <a:schemeClr val="dk1"/>
              </a:buClr>
              <a:buSzPts val="1100"/>
              <a:buFont typeface="Arial"/>
              <a:buNone/>
            </a:pPr>
            <a:r>
              <a:rPr lang="en">
                <a:solidFill>
                  <a:srgbClr val="222222"/>
                </a:solidFill>
              </a:rPr>
              <a:t>Once we fill the capillaries, the location of the minima will shift because our optical length will change, but that isn’t our only issue. We hypothesize that another contributing factor is that the path of the light is more complicated than the fabry-perot figure I showed at the beginning suggests. </a:t>
            </a:r>
            <a:endParaRPr>
              <a:solidFill>
                <a:srgbClr val="222222"/>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788f86914f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788f86914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22222"/>
                </a:solidFill>
              </a:rPr>
              <a:t>If we take a look at the path of the light again, we can see that there isn’t just the two </a:t>
            </a:r>
            <a:r>
              <a:rPr lang="en">
                <a:solidFill>
                  <a:srgbClr val="222222"/>
                </a:solidFill>
              </a:rPr>
              <a:t>reflective layers, we have glass and the core filling to account for. As the light is transmitted through the system, it is partially absorbed by and reflected off of each layer, causing more complicated wave interactions than we originally assumed.</a:t>
            </a:r>
            <a:endParaRPr>
              <a:solidFill>
                <a:srgbClr val="222222"/>
              </a:solidFill>
            </a:endParaRPr>
          </a:p>
          <a:p>
            <a:pPr indent="0" lvl="0" marL="0" rtl="0" algn="l">
              <a:spcBef>
                <a:spcPts val="0"/>
              </a:spcBef>
              <a:spcAft>
                <a:spcPts val="0"/>
              </a:spcAft>
              <a:buClr>
                <a:schemeClr val="dk1"/>
              </a:buClr>
              <a:buSzPts val="1100"/>
              <a:buFont typeface="Arial"/>
              <a:buNone/>
            </a:pPr>
            <a:r>
              <a:rPr lang="en">
                <a:solidFill>
                  <a:srgbClr val="222222"/>
                </a:solidFill>
              </a:rPr>
              <a:t>In particular, we hypothesize that one of the issues is that in the initial light-ITO interaction, the interface is with air, but in the second interaction the interface is with glass. We can’t deposit the ITO on the inside to mitigate this issue, so we decided to try varying the thickness of the second layer instead.</a:t>
            </a:r>
            <a:endParaRPr>
              <a:solidFill>
                <a:srgbClr val="222222"/>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788f86914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788f86914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here is our result with the filled the capillary and varied the ITO deposition on the second layer. As you can see, the quality of the minima is better, and the location is much closer to the 240 GHz. </a:t>
            </a:r>
            <a:endParaRPr/>
          </a:p>
          <a:p>
            <a:pPr indent="0" lvl="0" marL="0" rtl="0" algn="l">
              <a:spcBef>
                <a:spcPts val="0"/>
              </a:spcBef>
              <a:spcAft>
                <a:spcPts val="0"/>
              </a:spcAft>
              <a:buNone/>
            </a:pPr>
            <a:r>
              <a:rPr lang="en"/>
              <a:t>Unfortunately, while we might be able to see</a:t>
            </a:r>
            <a:r>
              <a:rPr lang="en">
                <a:solidFill>
                  <a:srgbClr val="001D35"/>
                </a:solidFill>
              </a:rPr>
              <a:t> fabry-perot</a:t>
            </a:r>
            <a:r>
              <a:rPr lang="en">
                <a:solidFill>
                  <a:srgbClr val="001D35"/>
                </a:solidFill>
              </a:rPr>
              <a:t> like enhancement with this setup we cannot create a true resonator because </a:t>
            </a:r>
            <a:r>
              <a:rPr lang="en">
                <a:solidFill>
                  <a:schemeClr val="dk1"/>
                </a:solidFill>
              </a:rPr>
              <a:t>there is not enough room within the capillary to create a standing wave for resonance. </a:t>
            </a:r>
            <a:endParaRPr>
              <a:solidFill>
                <a:schemeClr val="dk1"/>
              </a:solidFill>
            </a:endParaRPr>
          </a:p>
          <a:p>
            <a:pPr indent="0" lvl="0" marL="0" rtl="0" algn="l">
              <a:spcBef>
                <a:spcPts val="0"/>
              </a:spcBef>
              <a:spcAft>
                <a:spcPts val="0"/>
              </a:spcAft>
              <a:buNone/>
            </a:pPr>
            <a:r>
              <a:rPr lang="en">
                <a:solidFill>
                  <a:schemeClr val="dk1"/>
                </a:solidFill>
              </a:rPr>
              <a:t>Additionally, </a:t>
            </a:r>
            <a:r>
              <a:rPr lang="en">
                <a:solidFill>
                  <a:srgbClr val="001D35"/>
                </a:solidFill>
              </a:rPr>
              <a:t>t</a:t>
            </a:r>
            <a:r>
              <a:rPr lang="en">
                <a:solidFill>
                  <a:schemeClr val="dk1"/>
                </a:solidFill>
              </a:rPr>
              <a:t>he capillaries cannot be reused, as they cannot be appropriately cleaned, and the liquid inside evaporates quickly. </a:t>
            </a:r>
            <a:r>
              <a:rPr lang="en"/>
              <a:t>This is a problem particularly because as</a:t>
            </a:r>
            <a:r>
              <a:rPr lang="en"/>
              <a:t> I mentioned at the </a:t>
            </a:r>
            <a:r>
              <a:rPr lang="en"/>
              <a:t>beginning, deposition thickness would need to vary with every capillary, which would make experimental setup tedious and hard to keep consistent.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6ef0b924e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36ef0b924e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In light of that, our next step is to create a model of a functional setup. As I mentioned, we need to create more space between ITO layers, and one of our options to do so is pictured below. We could use well plate geometry as a potential solution to enable resonance at 240GHz. </a:t>
            </a:r>
            <a:endParaRPr>
              <a:solidFill>
                <a:schemeClr val="dk1"/>
              </a:solidFill>
            </a:endParaRPr>
          </a:p>
          <a:p>
            <a:pPr indent="0" lvl="0" marL="0" rtl="0" algn="l">
              <a:spcBef>
                <a:spcPts val="0"/>
              </a:spcBef>
              <a:spcAft>
                <a:spcPts val="0"/>
              </a:spcAft>
              <a:buNone/>
            </a:pPr>
            <a:r>
              <a:rPr lang="en">
                <a:solidFill>
                  <a:schemeClr val="dk1"/>
                </a:solidFill>
              </a:rPr>
              <a:t>Once we have a </a:t>
            </a:r>
            <a:r>
              <a:rPr lang="en">
                <a:solidFill>
                  <a:schemeClr val="dk1"/>
                </a:solidFill>
              </a:rPr>
              <a:t>functional</a:t>
            </a:r>
            <a:r>
              <a:rPr lang="en">
                <a:solidFill>
                  <a:schemeClr val="dk1"/>
                </a:solidFill>
              </a:rPr>
              <a:t> setup modeled, we will deposit the ITO using e-beam evaporation, which uses a focused beam of electrons to evaporate a material, in our case ITO, which then is deposited as a thin film on a substrate. </a:t>
            </a:r>
            <a:endParaRPr>
              <a:solidFill>
                <a:schemeClr val="dk1"/>
              </a:solidFill>
            </a:endParaRPr>
          </a:p>
          <a:p>
            <a:pPr indent="0" lvl="0" marL="0" rtl="0" algn="l">
              <a:spcBef>
                <a:spcPts val="0"/>
              </a:spcBef>
              <a:spcAft>
                <a:spcPts val="0"/>
              </a:spcAft>
              <a:buNone/>
            </a:pPr>
            <a:r>
              <a:rPr lang="en">
                <a:solidFill>
                  <a:schemeClr val="dk1"/>
                </a:solidFill>
              </a:rPr>
              <a:t>We will then analyze the setup with the VNA to </a:t>
            </a:r>
            <a:r>
              <a:rPr lang="en">
                <a:solidFill>
                  <a:schemeClr val="dk1"/>
                </a:solidFill>
              </a:rPr>
              <a:t>confirm</a:t>
            </a:r>
            <a:r>
              <a:rPr lang="en">
                <a:solidFill>
                  <a:schemeClr val="dk1"/>
                </a:solidFill>
              </a:rPr>
              <a:t> agreement with the simulation results, and test the cavity with EPR spectroscopy.</a:t>
            </a:r>
            <a:endParaRPr>
              <a:solidFill>
                <a:srgbClr val="001D35"/>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75b2dceff2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75b2dceff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Again, resolving fast protein motions remains difficult with existing techniques. </a:t>
            </a:r>
            <a:endParaRPr>
              <a:solidFill>
                <a:schemeClr val="dk1"/>
              </a:solidFill>
            </a:endParaRPr>
          </a:p>
          <a:p>
            <a:pPr indent="0" lvl="0" marL="0" rtl="0" algn="l">
              <a:spcBef>
                <a:spcPts val="0"/>
              </a:spcBef>
              <a:spcAft>
                <a:spcPts val="0"/>
              </a:spcAft>
              <a:buNone/>
            </a:pPr>
            <a:r>
              <a:rPr lang="en">
                <a:solidFill>
                  <a:schemeClr val="dk1"/>
                </a:solidFill>
              </a:rPr>
              <a:t>A fabry-perot cavity would enhance the signal to noise ratio, and improving SNR increases time resolution because once the signal stands out clearly from the noise, it can be measured more accurately over shorter time intervals. </a:t>
            </a:r>
            <a:endParaRPr>
              <a:solidFill>
                <a:schemeClr val="dk1"/>
              </a:solidFill>
            </a:endParaRPr>
          </a:p>
          <a:p>
            <a:pPr indent="0" lvl="0" marL="0" rtl="0" algn="l">
              <a:spcBef>
                <a:spcPts val="0"/>
              </a:spcBef>
              <a:spcAft>
                <a:spcPts val="0"/>
              </a:spcAft>
              <a:buNone/>
            </a:pPr>
            <a:r>
              <a:rPr lang="en">
                <a:solidFill>
                  <a:schemeClr val="dk1"/>
                </a:solidFill>
              </a:rPr>
              <a:t>This increased signal to noise ratio would pave the way for Sherwin Lab and our EPR spectroscopy to resolve faster protein dynamics and track never before seen protein motion in real time.</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6af581a5f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36af581a5f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Protein motions drive nearly every process of life. </a:t>
            </a:r>
            <a:r>
              <a:rPr lang="en"/>
              <a:t>Given their importance, they have attracted considerable research attention. One of the ways this has manifested is the </a:t>
            </a:r>
            <a:r>
              <a:rPr lang="en"/>
              <a:t>Protein Data Bank, which has over 200,000 protein structures catalogued </a:t>
            </a:r>
            <a:r>
              <a:rPr lang="en"/>
              <a:t>using</a:t>
            </a:r>
            <a:r>
              <a:rPr lang="en"/>
              <a:t> tools that can analyze static proteins, notably</a:t>
            </a:r>
            <a:r>
              <a:rPr lang="en">
                <a:solidFill>
                  <a:schemeClr val="dk1"/>
                </a:solidFill>
              </a:rPr>
              <a:t> x-ray crystallography, cryo electron-microscopy, and nuclear magnetic resonance spectroscopy. </a:t>
            </a:r>
            <a:endParaRPr>
              <a:solidFill>
                <a:schemeClr val="dk1"/>
              </a:solidFill>
            </a:endParaRPr>
          </a:p>
          <a:p>
            <a:pPr indent="0" lvl="0" marL="0" rtl="0" algn="l">
              <a:spcBef>
                <a:spcPts val="0"/>
              </a:spcBef>
              <a:spcAft>
                <a:spcPts val="0"/>
              </a:spcAft>
              <a:buNone/>
            </a:pPr>
            <a:r>
              <a:rPr lang="en">
                <a:solidFill>
                  <a:schemeClr val="dk1"/>
                </a:solidFill>
              </a:rPr>
              <a:t>Sherwin Lab has been studying AsLOV2, pictured here from the protein data bank and obtained using x-ray diffraction. AsLOV2 is a light sensitive protein domain in oats that allows the plant to turn and face the sun.</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ed256e3d6d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ed256e3d6d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 so much for your time. I will now take any questions.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69f0a31d62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369f0a31d62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One of the ways that we’ve taken advantage of the protein data bank is AlphaFold, a new AI tool t</a:t>
            </a:r>
            <a:r>
              <a:rPr lang="en">
                <a:solidFill>
                  <a:schemeClr val="dk1"/>
                </a:solidFill>
              </a:rPr>
              <a:t>rained on Protein Data Bank and developed by google that recently won the chemistry Nobel Prize. </a:t>
            </a:r>
            <a:r>
              <a:rPr lang="en"/>
              <a:t>It can predict the </a:t>
            </a:r>
            <a:r>
              <a:rPr lang="en">
                <a:solidFill>
                  <a:schemeClr val="dk1"/>
                </a:solidFill>
              </a:rPr>
              <a:t>3D structure</a:t>
            </a:r>
            <a:r>
              <a:rPr lang="en"/>
              <a:t> of the protein given a linear 2D sequence of amino acid residues, which define the primary level of protein structure. </a:t>
            </a:r>
            <a:r>
              <a:rPr lang="en">
                <a:solidFill>
                  <a:schemeClr val="dk1"/>
                </a:solidFill>
              </a:rPr>
              <a:t>These images and 3D structures are currently the cutting edge of protein research, but…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69f0a31d62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69f0a31d62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movement is essential to our understanding of proteins. M</a:t>
            </a:r>
            <a:r>
              <a:rPr lang="en"/>
              <a:t>any proteins undergo conformational changes, which simply means that they move, and this movement is directly related to their function. We currently don’t fully understand </a:t>
            </a:r>
            <a:r>
              <a:rPr lang="en">
                <a:solidFill>
                  <a:schemeClr val="dk1"/>
                </a:solidFill>
              </a:rPr>
              <a:t>how proteins move, and due to the protein’s nanometer scale size and rapid timescales involved we can’t directly film them with traditional microscopy techniques. This means we need to find another way to track protein motion in real time</a:t>
            </a:r>
            <a:r>
              <a:rPr lang="en"/>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69f9760867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69f9760867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 will now move on to a discussion of the technique we use.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6af581a5f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6af581a5f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2700" rtl="0" algn="l">
              <a:lnSpc>
                <a:spcPct val="115000"/>
              </a:lnSpc>
              <a:spcBef>
                <a:spcPts val="0"/>
              </a:spcBef>
              <a:spcAft>
                <a:spcPts val="0"/>
              </a:spcAft>
              <a:buNone/>
            </a:pPr>
            <a:r>
              <a:rPr lang="en">
                <a:solidFill>
                  <a:schemeClr val="dk1"/>
                </a:solidFill>
              </a:rPr>
              <a:t>To “film” proteins in motion, we use something called electron paramagnetic resonance, or EPR. EPR takes advantage of the quantum mechanical behavior of materials that have unpaired electrons. These electrons have spins that</a:t>
            </a:r>
            <a:r>
              <a:rPr lang="en">
                <a:solidFill>
                  <a:schemeClr val="dk1"/>
                </a:solidFill>
              </a:rPr>
              <a:t> can exist in one of two states: spin-up or spin-down. </a:t>
            </a:r>
            <a:endParaRPr>
              <a:solidFill>
                <a:schemeClr val="dk1"/>
              </a:solidFill>
            </a:endParaRPr>
          </a:p>
          <a:p>
            <a:pPr indent="0" lvl="0" marL="12700" rtl="0" algn="l">
              <a:lnSpc>
                <a:spcPct val="115000"/>
              </a:lnSpc>
              <a:spcBef>
                <a:spcPts val="0"/>
              </a:spcBef>
              <a:spcAft>
                <a:spcPts val="0"/>
              </a:spcAft>
              <a:buNone/>
            </a:pPr>
            <a:r>
              <a:rPr lang="en">
                <a:solidFill>
                  <a:schemeClr val="dk1"/>
                </a:solidFill>
              </a:rPr>
              <a:t>We sweep the magnetic field through a resonant value determined by the microwave frequency, because more electron spins occupy the lower-energy (spin-down) state near the resonant magnetic field due to the Maxwell-Boltzmann distribution. As the magnetic field is swept through, a net absorption of microwave energy occurs, which can be translated into an EPR spectrum.</a:t>
            </a:r>
            <a:endParaRPr>
              <a:solidFill>
                <a:schemeClr val="dk1"/>
              </a:solidFill>
            </a:endParaRPr>
          </a:p>
          <a:p>
            <a:pPr indent="0" lvl="0" marL="12700" rtl="0" algn="l">
              <a:lnSpc>
                <a:spcPct val="115000"/>
              </a:lnSpc>
              <a:spcBef>
                <a:spcPts val="0"/>
              </a:spcBef>
              <a:spcAft>
                <a:spcPts val="0"/>
              </a:spcAft>
              <a:buNone/>
            </a:pPr>
            <a:r>
              <a:rPr lang="en">
                <a:solidFill>
                  <a:schemeClr val="dk1"/>
                </a:solidFill>
              </a:rPr>
              <a:t>Since EPR relies on detecting small changes in microwave absorption as the magnetic field is swept, we record the first derivative. The derivative signal sharpens the features, making resonance positions easier to identify, reduces noise, and suppresses </a:t>
            </a:r>
            <a:r>
              <a:rPr lang="en">
                <a:solidFill>
                  <a:schemeClr val="dk1"/>
                </a:solidFill>
              </a:rPr>
              <a:t>background or non-resonant microwave absorption to </a:t>
            </a:r>
            <a:r>
              <a:rPr lang="en">
                <a:solidFill>
                  <a:schemeClr val="dk1"/>
                </a:solidFill>
              </a:rPr>
              <a:t>highlight only the rapid changes associated with spin transitions.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69f0a31d62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69f0a31d62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2700" rtl="0" algn="l">
              <a:lnSpc>
                <a:spcPct val="115000"/>
              </a:lnSpc>
              <a:spcBef>
                <a:spcPts val="0"/>
              </a:spcBef>
              <a:spcAft>
                <a:spcPts val="0"/>
              </a:spcAft>
              <a:buClr>
                <a:schemeClr val="dk1"/>
              </a:buClr>
              <a:buSzPts val="1100"/>
              <a:buFont typeface="Arial"/>
              <a:buNone/>
            </a:pPr>
            <a:r>
              <a:rPr lang="en"/>
              <a:t>Proteins generally do not naturally contain unpaired electrons, so paramagnetic spin labels with unpaired electrons are introduced at specific sites within the protein. EPR lineshape depends on the distance between spin labels, so as the proteins move, the distance between the selected sites change and we can track the changes in the spectrum over time.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731d0975ba_2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3731d0975ba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Sherwin Lab has already successfully used EPR to analyze AsLOV2, the oat protein domain I mentioned in the introduction. Since AsLOV2 is light sensitive, when hit with a 450nm blue light laser, the protein is activated and undergoes a reversible conformational change. </a:t>
            </a:r>
            <a:endParaRPr/>
          </a:p>
          <a:p>
            <a:pPr indent="0" lvl="0" marL="0" rtl="0" algn="l">
              <a:spcBef>
                <a:spcPts val="0"/>
              </a:spcBef>
              <a:spcAft>
                <a:spcPts val="0"/>
              </a:spcAft>
              <a:buNone/>
            </a:pPr>
            <a:r>
              <a:rPr lang="en"/>
              <a:t>The J-alpha helix, that red oval you can see on our graph here, unfolds in under 1ms, and then re-folds over about a minute. We have tracked the re-folding, but our current time ceiling is about 10ms, so we can’t see it unfold. </a:t>
            </a:r>
            <a:r>
              <a:rPr lang="en">
                <a:solidFill>
                  <a:schemeClr val="dk1"/>
                </a:solidFill>
              </a:rPr>
              <a:t>We need to increase the signal to noise ratio to be able to see behaviors that occur on a smaller timescale…</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gif"/><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 Title slide" type="title">
  <p:cSld name="TITLE">
    <p:spTree>
      <p:nvGrpSpPr>
        <p:cNvPr id="9" name="Shape 9"/>
        <p:cNvGrpSpPr/>
        <p:nvPr/>
      </p:nvGrpSpPr>
      <p:grpSpPr>
        <a:xfrm>
          <a:off x="0" y="0"/>
          <a:ext cx="0" cy="0"/>
          <a:chOff x="0" y="0"/>
          <a:chExt cx="0" cy="0"/>
        </a:xfrm>
      </p:grpSpPr>
      <p:sp>
        <p:nvSpPr>
          <p:cNvPr id="10" name="Google Shape;10;p2"/>
          <p:cNvSpPr/>
          <p:nvPr/>
        </p:nvSpPr>
        <p:spPr>
          <a:xfrm>
            <a:off x="-6250" y="-9375"/>
            <a:ext cx="9150300" cy="3488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 name="Google Shape;11;p2"/>
          <p:cNvSpPr txBox="1"/>
          <p:nvPr>
            <p:ph type="ctrTitle"/>
          </p:nvPr>
        </p:nvSpPr>
        <p:spPr>
          <a:xfrm>
            <a:off x="4572000" y="293900"/>
            <a:ext cx="4386000" cy="20526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3800"/>
              <a:buNone/>
              <a:defRPr sz="3800">
                <a:solidFill>
                  <a:schemeClr val="lt1"/>
                </a:solidFill>
              </a:defRPr>
            </a:lvl1pPr>
            <a:lvl2pPr lvl="1">
              <a:spcBef>
                <a:spcPts val="0"/>
              </a:spcBef>
              <a:spcAft>
                <a:spcPts val="0"/>
              </a:spcAft>
              <a:buClr>
                <a:schemeClr val="lt1"/>
              </a:buClr>
              <a:buSzPts val="3800"/>
              <a:buNone/>
              <a:defRPr sz="3800">
                <a:solidFill>
                  <a:schemeClr val="lt1"/>
                </a:solidFill>
              </a:defRPr>
            </a:lvl2pPr>
            <a:lvl3pPr lvl="2">
              <a:spcBef>
                <a:spcPts val="0"/>
              </a:spcBef>
              <a:spcAft>
                <a:spcPts val="0"/>
              </a:spcAft>
              <a:buClr>
                <a:schemeClr val="lt1"/>
              </a:buClr>
              <a:buSzPts val="3800"/>
              <a:buNone/>
              <a:defRPr sz="3800">
                <a:solidFill>
                  <a:schemeClr val="lt1"/>
                </a:solidFill>
              </a:defRPr>
            </a:lvl3pPr>
            <a:lvl4pPr lvl="3">
              <a:spcBef>
                <a:spcPts val="0"/>
              </a:spcBef>
              <a:spcAft>
                <a:spcPts val="0"/>
              </a:spcAft>
              <a:buClr>
                <a:schemeClr val="lt1"/>
              </a:buClr>
              <a:buSzPts val="3800"/>
              <a:buNone/>
              <a:defRPr sz="3800">
                <a:solidFill>
                  <a:schemeClr val="lt1"/>
                </a:solidFill>
              </a:defRPr>
            </a:lvl4pPr>
            <a:lvl5pPr lvl="4">
              <a:spcBef>
                <a:spcPts val="0"/>
              </a:spcBef>
              <a:spcAft>
                <a:spcPts val="0"/>
              </a:spcAft>
              <a:buClr>
                <a:schemeClr val="lt1"/>
              </a:buClr>
              <a:buSzPts val="3800"/>
              <a:buNone/>
              <a:defRPr sz="3800">
                <a:solidFill>
                  <a:schemeClr val="lt1"/>
                </a:solidFill>
              </a:defRPr>
            </a:lvl5pPr>
            <a:lvl6pPr lvl="5">
              <a:spcBef>
                <a:spcPts val="0"/>
              </a:spcBef>
              <a:spcAft>
                <a:spcPts val="0"/>
              </a:spcAft>
              <a:buClr>
                <a:schemeClr val="lt1"/>
              </a:buClr>
              <a:buSzPts val="3800"/>
              <a:buNone/>
              <a:defRPr sz="3800">
                <a:solidFill>
                  <a:schemeClr val="lt1"/>
                </a:solidFill>
              </a:defRPr>
            </a:lvl6pPr>
            <a:lvl7pPr lvl="6">
              <a:spcBef>
                <a:spcPts val="0"/>
              </a:spcBef>
              <a:spcAft>
                <a:spcPts val="0"/>
              </a:spcAft>
              <a:buClr>
                <a:schemeClr val="lt1"/>
              </a:buClr>
              <a:buSzPts val="3800"/>
              <a:buNone/>
              <a:defRPr sz="3800">
                <a:solidFill>
                  <a:schemeClr val="lt1"/>
                </a:solidFill>
              </a:defRPr>
            </a:lvl7pPr>
            <a:lvl8pPr lvl="7">
              <a:spcBef>
                <a:spcPts val="0"/>
              </a:spcBef>
              <a:spcAft>
                <a:spcPts val="0"/>
              </a:spcAft>
              <a:buClr>
                <a:schemeClr val="lt1"/>
              </a:buClr>
              <a:buSzPts val="3800"/>
              <a:buNone/>
              <a:defRPr sz="3800">
                <a:solidFill>
                  <a:schemeClr val="lt1"/>
                </a:solidFill>
              </a:defRPr>
            </a:lvl8pPr>
            <a:lvl9pPr lvl="8">
              <a:spcBef>
                <a:spcPts val="0"/>
              </a:spcBef>
              <a:spcAft>
                <a:spcPts val="0"/>
              </a:spcAft>
              <a:buClr>
                <a:schemeClr val="lt1"/>
              </a:buClr>
              <a:buSzPts val="3800"/>
              <a:buNone/>
              <a:defRPr sz="3800">
                <a:solidFill>
                  <a:schemeClr val="lt1"/>
                </a:solidFill>
              </a:defRPr>
            </a:lvl9pPr>
          </a:lstStyle>
          <a:p/>
        </p:txBody>
      </p:sp>
      <p:sp>
        <p:nvSpPr>
          <p:cNvPr id="12" name="Google Shape;12;p2"/>
          <p:cNvSpPr txBox="1"/>
          <p:nvPr>
            <p:ph idx="1" type="subTitle"/>
          </p:nvPr>
        </p:nvSpPr>
        <p:spPr>
          <a:xfrm>
            <a:off x="4571950" y="2383450"/>
            <a:ext cx="4386000" cy="792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dk2"/>
              </a:buClr>
              <a:buSzPts val="2800"/>
              <a:buNone/>
              <a:defRPr sz="2800">
                <a:solidFill>
                  <a:schemeClr val="dk2"/>
                </a:solidFill>
              </a:defRPr>
            </a:lvl1pPr>
            <a:lvl2pPr lvl="1">
              <a:lnSpc>
                <a:spcPct val="100000"/>
              </a:lnSpc>
              <a:spcBef>
                <a:spcPts val="0"/>
              </a:spcBef>
              <a:spcAft>
                <a:spcPts val="0"/>
              </a:spcAft>
              <a:buClr>
                <a:schemeClr val="dk2"/>
              </a:buClr>
              <a:buSzPts val="2800"/>
              <a:buNone/>
              <a:defRPr sz="2800">
                <a:solidFill>
                  <a:schemeClr val="dk2"/>
                </a:solidFill>
              </a:defRPr>
            </a:lvl2pPr>
            <a:lvl3pPr lvl="2">
              <a:lnSpc>
                <a:spcPct val="100000"/>
              </a:lnSpc>
              <a:spcBef>
                <a:spcPts val="0"/>
              </a:spcBef>
              <a:spcAft>
                <a:spcPts val="0"/>
              </a:spcAft>
              <a:buClr>
                <a:schemeClr val="dk2"/>
              </a:buClr>
              <a:buSzPts val="2800"/>
              <a:buNone/>
              <a:defRPr sz="2800">
                <a:solidFill>
                  <a:schemeClr val="dk2"/>
                </a:solidFill>
              </a:defRPr>
            </a:lvl3pPr>
            <a:lvl4pPr lvl="3">
              <a:lnSpc>
                <a:spcPct val="100000"/>
              </a:lnSpc>
              <a:spcBef>
                <a:spcPts val="0"/>
              </a:spcBef>
              <a:spcAft>
                <a:spcPts val="0"/>
              </a:spcAft>
              <a:buClr>
                <a:schemeClr val="dk2"/>
              </a:buClr>
              <a:buSzPts val="2800"/>
              <a:buNone/>
              <a:defRPr sz="2800">
                <a:solidFill>
                  <a:schemeClr val="dk2"/>
                </a:solidFill>
              </a:defRPr>
            </a:lvl4pPr>
            <a:lvl5pPr lvl="4">
              <a:lnSpc>
                <a:spcPct val="100000"/>
              </a:lnSpc>
              <a:spcBef>
                <a:spcPts val="0"/>
              </a:spcBef>
              <a:spcAft>
                <a:spcPts val="0"/>
              </a:spcAft>
              <a:buClr>
                <a:schemeClr val="dk2"/>
              </a:buClr>
              <a:buSzPts val="2800"/>
              <a:buNone/>
              <a:defRPr sz="2800">
                <a:solidFill>
                  <a:schemeClr val="dk2"/>
                </a:solidFill>
              </a:defRPr>
            </a:lvl5pPr>
            <a:lvl6pPr lvl="5">
              <a:lnSpc>
                <a:spcPct val="100000"/>
              </a:lnSpc>
              <a:spcBef>
                <a:spcPts val="0"/>
              </a:spcBef>
              <a:spcAft>
                <a:spcPts val="0"/>
              </a:spcAft>
              <a:buClr>
                <a:schemeClr val="dk2"/>
              </a:buClr>
              <a:buSzPts val="2800"/>
              <a:buNone/>
              <a:defRPr sz="2800">
                <a:solidFill>
                  <a:schemeClr val="dk2"/>
                </a:solidFill>
              </a:defRPr>
            </a:lvl6pPr>
            <a:lvl7pPr lvl="6">
              <a:lnSpc>
                <a:spcPct val="100000"/>
              </a:lnSpc>
              <a:spcBef>
                <a:spcPts val="0"/>
              </a:spcBef>
              <a:spcAft>
                <a:spcPts val="0"/>
              </a:spcAft>
              <a:buClr>
                <a:schemeClr val="dk2"/>
              </a:buClr>
              <a:buSzPts val="2800"/>
              <a:buNone/>
              <a:defRPr sz="2800">
                <a:solidFill>
                  <a:schemeClr val="dk2"/>
                </a:solidFill>
              </a:defRPr>
            </a:lvl7pPr>
            <a:lvl8pPr lvl="7">
              <a:lnSpc>
                <a:spcPct val="100000"/>
              </a:lnSpc>
              <a:spcBef>
                <a:spcPts val="0"/>
              </a:spcBef>
              <a:spcAft>
                <a:spcPts val="0"/>
              </a:spcAft>
              <a:buClr>
                <a:schemeClr val="dk2"/>
              </a:buClr>
              <a:buSzPts val="2800"/>
              <a:buNone/>
              <a:defRPr sz="2800">
                <a:solidFill>
                  <a:schemeClr val="dk2"/>
                </a:solidFill>
              </a:defRPr>
            </a:lvl8pPr>
            <a:lvl9pPr lvl="8">
              <a:lnSpc>
                <a:spcPct val="100000"/>
              </a:lnSpc>
              <a:spcBef>
                <a:spcPts val="0"/>
              </a:spcBef>
              <a:spcAft>
                <a:spcPts val="0"/>
              </a:spcAft>
              <a:buClr>
                <a:schemeClr val="dk2"/>
              </a:buClr>
              <a:buSzPts val="2800"/>
              <a:buNone/>
              <a:defRPr sz="2800">
                <a:solidFill>
                  <a:schemeClr val="dk2"/>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descr="Seal | UC Santa Barbara | Brand Guidelines" id="14" name="Google Shape;14;p2"/>
          <p:cNvPicPr preferRelativeResize="0"/>
          <p:nvPr/>
        </p:nvPicPr>
        <p:blipFill rotWithShape="1">
          <a:blip r:embed="rId2">
            <a:alphaModFix/>
          </a:blip>
          <a:srcRect b="0" l="14748" r="12851" t="0"/>
          <a:stretch/>
        </p:blipFill>
        <p:spPr>
          <a:xfrm>
            <a:off x="7265465" y="3676494"/>
            <a:ext cx="1372001" cy="1263311"/>
          </a:xfrm>
          <a:prstGeom prst="rect">
            <a:avLst/>
          </a:prstGeom>
          <a:noFill/>
          <a:ln>
            <a:noFill/>
          </a:ln>
        </p:spPr>
      </p:pic>
      <p:pic>
        <p:nvPicPr>
          <p:cNvPr descr="Picture 10" id="15" name="Google Shape;15;p2"/>
          <p:cNvPicPr preferRelativeResize="0"/>
          <p:nvPr/>
        </p:nvPicPr>
        <p:blipFill rotWithShape="1">
          <a:blip r:embed="rId3">
            <a:alphaModFix/>
          </a:blip>
          <a:srcRect b="10489" l="0" r="0" t="16050"/>
          <a:stretch/>
        </p:blipFill>
        <p:spPr>
          <a:xfrm>
            <a:off x="2319087" y="4014926"/>
            <a:ext cx="2407407" cy="511457"/>
          </a:xfrm>
          <a:prstGeom prst="rect">
            <a:avLst/>
          </a:prstGeom>
          <a:noFill/>
          <a:ln>
            <a:noFill/>
          </a:ln>
        </p:spPr>
      </p:pic>
      <p:pic>
        <p:nvPicPr>
          <p:cNvPr descr="Picture 4" id="16" name="Google Shape;16;p2"/>
          <p:cNvPicPr preferRelativeResize="0"/>
          <p:nvPr/>
        </p:nvPicPr>
        <p:blipFill rotWithShape="1">
          <a:blip r:embed="rId4">
            <a:alphaModFix/>
          </a:blip>
          <a:srcRect b="0" l="0" r="0" t="0"/>
          <a:stretch/>
        </p:blipFill>
        <p:spPr>
          <a:xfrm>
            <a:off x="412358" y="3622189"/>
            <a:ext cx="1340964" cy="1340964"/>
          </a:xfrm>
          <a:prstGeom prst="rect">
            <a:avLst/>
          </a:prstGeom>
          <a:noFill/>
          <a:ln>
            <a:noFill/>
          </a:ln>
        </p:spPr>
      </p:pic>
      <p:pic>
        <p:nvPicPr>
          <p:cNvPr descr="Picture 12" id="17" name="Google Shape;17;p2"/>
          <p:cNvPicPr preferRelativeResize="0"/>
          <p:nvPr/>
        </p:nvPicPr>
        <p:blipFill rotWithShape="1">
          <a:blip r:embed="rId5">
            <a:alphaModFix/>
          </a:blip>
          <a:srcRect b="0" l="0" r="0" t="0"/>
          <a:stretch/>
        </p:blipFill>
        <p:spPr>
          <a:xfrm>
            <a:off x="5190124" y="3896929"/>
            <a:ext cx="1571625" cy="82245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ection title and description">
  <p:cSld name="SECTION_TITLE_AND_DESCRIPTION_1">
    <p:spTree>
      <p:nvGrpSpPr>
        <p:cNvPr id="68" name="Shape 68"/>
        <p:cNvGrpSpPr/>
        <p:nvPr/>
      </p:nvGrpSpPr>
      <p:grpSpPr>
        <a:xfrm>
          <a:off x="0" y="0"/>
          <a:ext cx="0" cy="0"/>
          <a:chOff x="0" y="0"/>
          <a:chExt cx="0" cy="0"/>
        </a:xfrm>
      </p:grpSpPr>
      <p:sp>
        <p:nvSpPr>
          <p:cNvPr id="69" name="Google Shape;69;p11"/>
          <p:cNvSpPr/>
          <p:nvPr/>
        </p:nvSpPr>
        <p:spPr>
          <a:xfrm>
            <a:off x="4572000" y="-125"/>
            <a:ext cx="45720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71" name="Google Shape;71;p1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72" name="Google Shape;72;p1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73" name="Google Shape;73;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 Blank" type="blank">
  <p:cSld name="BLANK">
    <p:spTree>
      <p:nvGrpSpPr>
        <p:cNvPr id="74" name="Shape 74"/>
        <p:cNvGrpSpPr/>
        <p:nvPr/>
      </p:nvGrpSpPr>
      <p:grpSpPr>
        <a:xfrm>
          <a:off x="0" y="0"/>
          <a:ext cx="0" cy="0"/>
          <a:chOff x="0" y="0"/>
          <a:chExt cx="0" cy="0"/>
        </a:xfrm>
      </p:grpSpPr>
      <p:sp>
        <p:nvSpPr>
          <p:cNvPr id="75" name="Google Shape;75;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 Color Pallete">
  <p:cSld name="BLANK_1">
    <p:spTree>
      <p:nvGrpSpPr>
        <p:cNvPr id="76" name="Shape 76"/>
        <p:cNvGrpSpPr/>
        <p:nvPr/>
      </p:nvGrpSpPr>
      <p:grpSpPr>
        <a:xfrm>
          <a:off x="0" y="0"/>
          <a:ext cx="0" cy="0"/>
          <a:chOff x="0" y="0"/>
          <a:chExt cx="0" cy="0"/>
        </a:xfrm>
      </p:grpSpPr>
      <p:sp>
        <p:nvSpPr>
          <p:cNvPr id="77" name="Google Shape;77;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8" name="Google Shape;78;p13"/>
          <p:cNvPicPr preferRelativeResize="0"/>
          <p:nvPr/>
        </p:nvPicPr>
        <p:blipFill>
          <a:blip r:embed="rId2">
            <a:alphaModFix/>
          </a:blip>
          <a:stretch>
            <a:fillRect/>
          </a:stretch>
        </p:blipFill>
        <p:spPr>
          <a:xfrm>
            <a:off x="144075" y="218125"/>
            <a:ext cx="6444318" cy="48387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 alternative Title slide">
  <p:cSld name="TITLE_1">
    <p:spTree>
      <p:nvGrpSpPr>
        <p:cNvPr id="18" name="Shape 18"/>
        <p:cNvGrpSpPr/>
        <p:nvPr/>
      </p:nvGrpSpPr>
      <p:grpSpPr>
        <a:xfrm>
          <a:off x="0" y="0"/>
          <a:ext cx="0" cy="0"/>
          <a:chOff x="0" y="0"/>
          <a:chExt cx="0" cy="0"/>
        </a:xfrm>
      </p:grpSpPr>
      <p:sp>
        <p:nvSpPr>
          <p:cNvPr id="19" name="Google Shape;19;p3"/>
          <p:cNvSpPr/>
          <p:nvPr/>
        </p:nvSpPr>
        <p:spPr>
          <a:xfrm>
            <a:off x="-6250" y="-9375"/>
            <a:ext cx="9150300" cy="3488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 name="Google Shape;20;p3"/>
          <p:cNvSpPr txBox="1"/>
          <p:nvPr>
            <p:ph type="ctrTitle"/>
          </p:nvPr>
        </p:nvSpPr>
        <p:spPr>
          <a:xfrm>
            <a:off x="5110025" y="293900"/>
            <a:ext cx="3847800" cy="20526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3800"/>
              <a:buNone/>
              <a:defRPr sz="3800">
                <a:solidFill>
                  <a:schemeClr val="lt1"/>
                </a:solidFill>
              </a:defRPr>
            </a:lvl1pPr>
            <a:lvl2pPr lvl="1" rtl="0">
              <a:spcBef>
                <a:spcPts val="0"/>
              </a:spcBef>
              <a:spcAft>
                <a:spcPts val="0"/>
              </a:spcAft>
              <a:buClr>
                <a:schemeClr val="lt1"/>
              </a:buClr>
              <a:buSzPts val="3800"/>
              <a:buNone/>
              <a:defRPr sz="3800">
                <a:solidFill>
                  <a:schemeClr val="lt1"/>
                </a:solidFill>
              </a:defRPr>
            </a:lvl2pPr>
            <a:lvl3pPr lvl="2" rtl="0">
              <a:spcBef>
                <a:spcPts val="0"/>
              </a:spcBef>
              <a:spcAft>
                <a:spcPts val="0"/>
              </a:spcAft>
              <a:buClr>
                <a:schemeClr val="lt1"/>
              </a:buClr>
              <a:buSzPts val="3800"/>
              <a:buNone/>
              <a:defRPr sz="3800">
                <a:solidFill>
                  <a:schemeClr val="lt1"/>
                </a:solidFill>
              </a:defRPr>
            </a:lvl3pPr>
            <a:lvl4pPr lvl="3" rtl="0">
              <a:spcBef>
                <a:spcPts val="0"/>
              </a:spcBef>
              <a:spcAft>
                <a:spcPts val="0"/>
              </a:spcAft>
              <a:buClr>
                <a:schemeClr val="lt1"/>
              </a:buClr>
              <a:buSzPts val="3800"/>
              <a:buNone/>
              <a:defRPr sz="3800">
                <a:solidFill>
                  <a:schemeClr val="lt1"/>
                </a:solidFill>
              </a:defRPr>
            </a:lvl4pPr>
            <a:lvl5pPr lvl="4" rtl="0">
              <a:spcBef>
                <a:spcPts val="0"/>
              </a:spcBef>
              <a:spcAft>
                <a:spcPts val="0"/>
              </a:spcAft>
              <a:buClr>
                <a:schemeClr val="lt1"/>
              </a:buClr>
              <a:buSzPts val="3800"/>
              <a:buNone/>
              <a:defRPr sz="3800">
                <a:solidFill>
                  <a:schemeClr val="lt1"/>
                </a:solidFill>
              </a:defRPr>
            </a:lvl5pPr>
            <a:lvl6pPr lvl="5" rtl="0">
              <a:spcBef>
                <a:spcPts val="0"/>
              </a:spcBef>
              <a:spcAft>
                <a:spcPts val="0"/>
              </a:spcAft>
              <a:buClr>
                <a:schemeClr val="lt1"/>
              </a:buClr>
              <a:buSzPts val="3800"/>
              <a:buNone/>
              <a:defRPr sz="3800">
                <a:solidFill>
                  <a:schemeClr val="lt1"/>
                </a:solidFill>
              </a:defRPr>
            </a:lvl6pPr>
            <a:lvl7pPr lvl="6" rtl="0">
              <a:spcBef>
                <a:spcPts val="0"/>
              </a:spcBef>
              <a:spcAft>
                <a:spcPts val="0"/>
              </a:spcAft>
              <a:buClr>
                <a:schemeClr val="lt1"/>
              </a:buClr>
              <a:buSzPts val="3800"/>
              <a:buNone/>
              <a:defRPr sz="3800">
                <a:solidFill>
                  <a:schemeClr val="lt1"/>
                </a:solidFill>
              </a:defRPr>
            </a:lvl7pPr>
            <a:lvl8pPr lvl="7" rtl="0">
              <a:spcBef>
                <a:spcPts val="0"/>
              </a:spcBef>
              <a:spcAft>
                <a:spcPts val="0"/>
              </a:spcAft>
              <a:buClr>
                <a:schemeClr val="lt1"/>
              </a:buClr>
              <a:buSzPts val="3800"/>
              <a:buNone/>
              <a:defRPr sz="3800">
                <a:solidFill>
                  <a:schemeClr val="lt1"/>
                </a:solidFill>
              </a:defRPr>
            </a:lvl8pPr>
            <a:lvl9pPr lvl="8" rtl="0">
              <a:spcBef>
                <a:spcPts val="0"/>
              </a:spcBef>
              <a:spcAft>
                <a:spcPts val="0"/>
              </a:spcAft>
              <a:buClr>
                <a:schemeClr val="lt1"/>
              </a:buClr>
              <a:buSzPts val="3800"/>
              <a:buNone/>
              <a:defRPr sz="3800">
                <a:solidFill>
                  <a:schemeClr val="lt1"/>
                </a:solidFill>
              </a:defRPr>
            </a:lvl9pPr>
          </a:lstStyle>
          <a:p/>
        </p:txBody>
      </p:sp>
      <p:sp>
        <p:nvSpPr>
          <p:cNvPr id="21" name="Google Shape;21;p3"/>
          <p:cNvSpPr txBox="1"/>
          <p:nvPr>
            <p:ph idx="1" type="subTitle"/>
          </p:nvPr>
        </p:nvSpPr>
        <p:spPr>
          <a:xfrm>
            <a:off x="5110050" y="2383450"/>
            <a:ext cx="3847800" cy="792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800"/>
              <a:buNone/>
              <a:defRPr sz="2800">
                <a:solidFill>
                  <a:schemeClr val="dk2"/>
                </a:solidFill>
              </a:defRPr>
            </a:lvl1pPr>
            <a:lvl2pPr lvl="1" rtl="0">
              <a:lnSpc>
                <a:spcPct val="100000"/>
              </a:lnSpc>
              <a:spcBef>
                <a:spcPts val="0"/>
              </a:spcBef>
              <a:spcAft>
                <a:spcPts val="0"/>
              </a:spcAft>
              <a:buClr>
                <a:schemeClr val="dk2"/>
              </a:buClr>
              <a:buSzPts val="2800"/>
              <a:buNone/>
              <a:defRPr sz="2800">
                <a:solidFill>
                  <a:schemeClr val="dk2"/>
                </a:solidFill>
              </a:defRPr>
            </a:lvl2pPr>
            <a:lvl3pPr lvl="2" rtl="0">
              <a:lnSpc>
                <a:spcPct val="100000"/>
              </a:lnSpc>
              <a:spcBef>
                <a:spcPts val="0"/>
              </a:spcBef>
              <a:spcAft>
                <a:spcPts val="0"/>
              </a:spcAft>
              <a:buClr>
                <a:schemeClr val="dk2"/>
              </a:buClr>
              <a:buSzPts val="2800"/>
              <a:buNone/>
              <a:defRPr sz="2800">
                <a:solidFill>
                  <a:schemeClr val="dk2"/>
                </a:solidFill>
              </a:defRPr>
            </a:lvl3pPr>
            <a:lvl4pPr lvl="3" rtl="0">
              <a:lnSpc>
                <a:spcPct val="100000"/>
              </a:lnSpc>
              <a:spcBef>
                <a:spcPts val="0"/>
              </a:spcBef>
              <a:spcAft>
                <a:spcPts val="0"/>
              </a:spcAft>
              <a:buClr>
                <a:schemeClr val="dk2"/>
              </a:buClr>
              <a:buSzPts val="2800"/>
              <a:buNone/>
              <a:defRPr sz="2800">
                <a:solidFill>
                  <a:schemeClr val="dk2"/>
                </a:solidFill>
              </a:defRPr>
            </a:lvl4pPr>
            <a:lvl5pPr lvl="4" rtl="0">
              <a:lnSpc>
                <a:spcPct val="100000"/>
              </a:lnSpc>
              <a:spcBef>
                <a:spcPts val="0"/>
              </a:spcBef>
              <a:spcAft>
                <a:spcPts val="0"/>
              </a:spcAft>
              <a:buClr>
                <a:schemeClr val="dk2"/>
              </a:buClr>
              <a:buSzPts val="2800"/>
              <a:buNone/>
              <a:defRPr sz="2800">
                <a:solidFill>
                  <a:schemeClr val="dk2"/>
                </a:solidFill>
              </a:defRPr>
            </a:lvl5pPr>
            <a:lvl6pPr lvl="5" rtl="0">
              <a:lnSpc>
                <a:spcPct val="100000"/>
              </a:lnSpc>
              <a:spcBef>
                <a:spcPts val="0"/>
              </a:spcBef>
              <a:spcAft>
                <a:spcPts val="0"/>
              </a:spcAft>
              <a:buClr>
                <a:schemeClr val="dk2"/>
              </a:buClr>
              <a:buSzPts val="2800"/>
              <a:buNone/>
              <a:defRPr sz="2800">
                <a:solidFill>
                  <a:schemeClr val="dk2"/>
                </a:solidFill>
              </a:defRPr>
            </a:lvl6pPr>
            <a:lvl7pPr lvl="6" rtl="0">
              <a:lnSpc>
                <a:spcPct val="100000"/>
              </a:lnSpc>
              <a:spcBef>
                <a:spcPts val="0"/>
              </a:spcBef>
              <a:spcAft>
                <a:spcPts val="0"/>
              </a:spcAft>
              <a:buClr>
                <a:schemeClr val="dk2"/>
              </a:buClr>
              <a:buSzPts val="2800"/>
              <a:buNone/>
              <a:defRPr sz="2800">
                <a:solidFill>
                  <a:schemeClr val="dk2"/>
                </a:solidFill>
              </a:defRPr>
            </a:lvl7pPr>
            <a:lvl8pPr lvl="7" rtl="0">
              <a:lnSpc>
                <a:spcPct val="100000"/>
              </a:lnSpc>
              <a:spcBef>
                <a:spcPts val="0"/>
              </a:spcBef>
              <a:spcAft>
                <a:spcPts val="0"/>
              </a:spcAft>
              <a:buClr>
                <a:schemeClr val="dk2"/>
              </a:buClr>
              <a:buSzPts val="2800"/>
              <a:buNone/>
              <a:defRPr sz="2800">
                <a:solidFill>
                  <a:schemeClr val="dk2"/>
                </a:solidFill>
              </a:defRPr>
            </a:lvl8pPr>
            <a:lvl9pPr lvl="8" rtl="0">
              <a:lnSpc>
                <a:spcPct val="100000"/>
              </a:lnSpc>
              <a:spcBef>
                <a:spcPts val="0"/>
              </a:spcBef>
              <a:spcAft>
                <a:spcPts val="0"/>
              </a:spcAft>
              <a:buClr>
                <a:schemeClr val="dk2"/>
              </a:buClr>
              <a:buSzPts val="2800"/>
              <a:buNone/>
              <a:defRPr sz="2800">
                <a:solidFill>
                  <a:schemeClr val="dk2"/>
                </a:solidFill>
              </a:defRPr>
            </a:lvl9pPr>
          </a:lstStyle>
          <a:p/>
        </p:txBody>
      </p:sp>
      <p:sp>
        <p:nvSpPr>
          <p:cNvPr id="22" name="Google Shape;22;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descr="Seal | UC Santa Barbara | Brand Guidelines" id="23" name="Google Shape;23;p3"/>
          <p:cNvPicPr preferRelativeResize="0"/>
          <p:nvPr/>
        </p:nvPicPr>
        <p:blipFill rotWithShape="1">
          <a:blip r:embed="rId2">
            <a:alphaModFix/>
          </a:blip>
          <a:srcRect b="0" l="14748" r="12851" t="0"/>
          <a:stretch/>
        </p:blipFill>
        <p:spPr>
          <a:xfrm>
            <a:off x="7265465" y="3676494"/>
            <a:ext cx="1372001" cy="1263311"/>
          </a:xfrm>
          <a:prstGeom prst="rect">
            <a:avLst/>
          </a:prstGeom>
          <a:noFill/>
          <a:ln>
            <a:noFill/>
          </a:ln>
        </p:spPr>
      </p:pic>
      <p:pic>
        <p:nvPicPr>
          <p:cNvPr descr="Picture 10" id="24" name="Google Shape;24;p3"/>
          <p:cNvPicPr preferRelativeResize="0"/>
          <p:nvPr/>
        </p:nvPicPr>
        <p:blipFill rotWithShape="1">
          <a:blip r:embed="rId3">
            <a:alphaModFix/>
          </a:blip>
          <a:srcRect b="10489" l="0" r="0" t="16050"/>
          <a:stretch/>
        </p:blipFill>
        <p:spPr>
          <a:xfrm>
            <a:off x="2319087" y="4014926"/>
            <a:ext cx="2407407" cy="511457"/>
          </a:xfrm>
          <a:prstGeom prst="rect">
            <a:avLst/>
          </a:prstGeom>
          <a:noFill/>
          <a:ln>
            <a:noFill/>
          </a:ln>
        </p:spPr>
      </p:pic>
      <p:pic>
        <p:nvPicPr>
          <p:cNvPr descr="Picture 4" id="25" name="Google Shape;25;p3"/>
          <p:cNvPicPr preferRelativeResize="0"/>
          <p:nvPr/>
        </p:nvPicPr>
        <p:blipFill rotWithShape="1">
          <a:blip r:embed="rId4">
            <a:alphaModFix/>
          </a:blip>
          <a:srcRect b="0" l="0" r="0" t="0"/>
          <a:stretch/>
        </p:blipFill>
        <p:spPr>
          <a:xfrm>
            <a:off x="412358" y="3622189"/>
            <a:ext cx="1340964" cy="1340964"/>
          </a:xfrm>
          <a:prstGeom prst="rect">
            <a:avLst/>
          </a:prstGeom>
          <a:noFill/>
          <a:ln>
            <a:noFill/>
          </a:ln>
        </p:spPr>
      </p:pic>
      <p:pic>
        <p:nvPicPr>
          <p:cNvPr descr="Picture 12" id="26" name="Google Shape;26;p3"/>
          <p:cNvPicPr preferRelativeResize="0"/>
          <p:nvPr/>
        </p:nvPicPr>
        <p:blipFill rotWithShape="1">
          <a:blip r:embed="rId5">
            <a:alphaModFix/>
          </a:blip>
          <a:srcRect b="0" l="0" r="0" t="0"/>
          <a:stretch/>
        </p:blipFill>
        <p:spPr>
          <a:xfrm>
            <a:off x="5190124" y="3896929"/>
            <a:ext cx="1571625" cy="822457"/>
          </a:xfrm>
          <a:prstGeom prst="rect">
            <a:avLst/>
          </a:prstGeom>
          <a:noFill/>
          <a:ln>
            <a:noFill/>
          </a:ln>
        </p:spPr>
      </p:pic>
      <p:pic>
        <p:nvPicPr>
          <p:cNvPr id="27" name="Google Shape;27;p3"/>
          <p:cNvPicPr preferRelativeResize="0"/>
          <p:nvPr/>
        </p:nvPicPr>
        <p:blipFill rotWithShape="1">
          <a:blip r:embed="rId6">
            <a:alphaModFix/>
          </a:blip>
          <a:srcRect b="0" l="0" r="0" t="0"/>
          <a:stretch/>
        </p:blipFill>
        <p:spPr>
          <a:xfrm>
            <a:off x="0" y="-15550"/>
            <a:ext cx="4980577" cy="332467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ection header" type="secHead">
  <p:cSld name="SECTION_HEADER">
    <p:spTree>
      <p:nvGrpSpPr>
        <p:cNvPr id="28" name="Shape 28"/>
        <p:cNvGrpSpPr/>
        <p:nvPr/>
      </p:nvGrpSpPr>
      <p:grpSpPr>
        <a:xfrm>
          <a:off x="0" y="0"/>
          <a:ext cx="0" cy="0"/>
          <a:chOff x="0" y="0"/>
          <a:chExt cx="0" cy="0"/>
        </a:xfrm>
      </p:grpSpPr>
      <p:sp>
        <p:nvSpPr>
          <p:cNvPr id="29" name="Google Shape;29;p4"/>
          <p:cNvSpPr/>
          <p:nvPr/>
        </p:nvSpPr>
        <p:spPr>
          <a:xfrm>
            <a:off x="0" y="100"/>
            <a:ext cx="9144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30" name="Google Shape;30;p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p:txBody>
      </p:sp>
      <p:sp>
        <p:nvSpPr>
          <p:cNvPr id="31" name="Google Shape;31;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ection header">
  <p:cSld name="SECTION_HEADER_1">
    <p:spTree>
      <p:nvGrpSpPr>
        <p:cNvPr id="32" name="Shape 32"/>
        <p:cNvGrpSpPr/>
        <p:nvPr/>
      </p:nvGrpSpPr>
      <p:grpSpPr>
        <a:xfrm>
          <a:off x="0" y="0"/>
          <a:ext cx="0" cy="0"/>
          <a:chOff x="0" y="0"/>
          <a:chExt cx="0" cy="0"/>
        </a:xfrm>
      </p:grpSpPr>
      <p:sp>
        <p:nvSpPr>
          <p:cNvPr id="33" name="Google Shape;33;p5"/>
          <p:cNvSpPr/>
          <p:nvPr/>
        </p:nvSpPr>
        <p:spPr>
          <a:xfrm>
            <a:off x="0" y="0"/>
            <a:ext cx="9144000" cy="5143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5"/>
              </a:solidFill>
              <a:latin typeface="Montserrat"/>
              <a:ea typeface="Montserrat"/>
              <a:cs typeface="Montserrat"/>
              <a:sym typeface="Montserrat"/>
            </a:endParaRPr>
          </a:p>
        </p:txBody>
      </p:sp>
      <p:sp>
        <p:nvSpPr>
          <p:cNvPr id="34" name="Google Shape;34;p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5" name="Google Shape;3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Title and body" type="tx">
  <p:cSld name="TITLE_AND_BODY">
    <p:spTree>
      <p:nvGrpSpPr>
        <p:cNvPr id="36" name="Shape 36"/>
        <p:cNvGrpSpPr/>
        <p:nvPr/>
      </p:nvGrpSpPr>
      <p:grpSpPr>
        <a:xfrm>
          <a:off x="0" y="0"/>
          <a:ext cx="0" cy="0"/>
          <a:chOff x="0" y="0"/>
          <a:chExt cx="0" cy="0"/>
        </a:xfrm>
      </p:grpSpPr>
      <p:sp>
        <p:nvSpPr>
          <p:cNvPr id="37" name="Google Shape;37;p6"/>
          <p:cNvSpPr/>
          <p:nvPr/>
        </p:nvSpPr>
        <p:spPr>
          <a:xfrm flipH="1">
            <a:off x="-6000" y="4663225"/>
            <a:ext cx="9150000" cy="480300"/>
          </a:xfrm>
          <a:prstGeom prst="snip1Rect">
            <a:avLst>
              <a:gd fmla="val 0"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38" name="Google Shape;38;p6"/>
          <p:cNvSpPr txBox="1"/>
          <p:nvPr>
            <p:ph type="title"/>
          </p:nvPr>
        </p:nvSpPr>
        <p:spPr>
          <a:xfrm>
            <a:off x="311700" y="445025"/>
            <a:ext cx="5600400" cy="572700"/>
          </a:xfrm>
          <a:prstGeom prst="rect">
            <a:avLst/>
          </a:prstGeom>
          <a:solidFill>
            <a:schemeClr val="accent3"/>
          </a:solidFill>
        </p:spPr>
        <p:txBody>
          <a:bodyPr anchorCtr="0" anchor="t" bIns="91425" lIns="91425" spcFirstLastPara="1" rIns="91425" wrap="square" tIns="91425">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9" name="Google Shape;39;p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2"/>
                </a:solidFill>
              </a:defRPr>
            </a:lvl1pPr>
            <a:lvl2pPr lvl="1">
              <a:buNone/>
              <a:defRPr>
                <a:solidFill>
                  <a:schemeClr val="lt2"/>
                </a:solidFill>
              </a:defRPr>
            </a:lvl2pPr>
            <a:lvl3pPr lvl="2">
              <a:buNone/>
              <a:defRPr>
                <a:solidFill>
                  <a:schemeClr val="lt2"/>
                </a:solidFill>
              </a:defRPr>
            </a:lvl3pPr>
            <a:lvl4pPr lvl="3">
              <a:buNone/>
              <a:defRPr>
                <a:solidFill>
                  <a:schemeClr val="lt2"/>
                </a:solidFill>
              </a:defRPr>
            </a:lvl4pPr>
            <a:lvl5pPr lvl="4">
              <a:buNone/>
              <a:defRPr>
                <a:solidFill>
                  <a:schemeClr val="lt2"/>
                </a:solidFill>
              </a:defRPr>
            </a:lvl5pPr>
            <a:lvl6pPr lvl="5">
              <a:buNone/>
              <a:defRPr>
                <a:solidFill>
                  <a:schemeClr val="lt2"/>
                </a:solidFill>
              </a:defRPr>
            </a:lvl6pPr>
            <a:lvl7pPr lvl="6">
              <a:buNone/>
              <a:defRPr>
                <a:solidFill>
                  <a:schemeClr val="lt2"/>
                </a:solidFill>
              </a:defRPr>
            </a:lvl7pPr>
            <a:lvl8pPr lvl="7">
              <a:buNone/>
              <a:defRPr>
                <a:solidFill>
                  <a:schemeClr val="lt2"/>
                </a:solidFill>
              </a:defRPr>
            </a:lvl8pPr>
            <a:lvl9pPr lvl="8">
              <a:buNone/>
              <a:defRPr>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 - end slide">
  <p:cSld name="TITLE_AND_BODY_2">
    <p:spTree>
      <p:nvGrpSpPr>
        <p:cNvPr id="41" name="Shape 41"/>
        <p:cNvGrpSpPr/>
        <p:nvPr/>
      </p:nvGrpSpPr>
      <p:grpSpPr>
        <a:xfrm>
          <a:off x="0" y="0"/>
          <a:ext cx="0" cy="0"/>
          <a:chOff x="0" y="0"/>
          <a:chExt cx="0" cy="0"/>
        </a:xfrm>
      </p:grpSpPr>
      <p:sp>
        <p:nvSpPr>
          <p:cNvPr id="42" name="Google Shape;42;p7"/>
          <p:cNvSpPr/>
          <p:nvPr/>
        </p:nvSpPr>
        <p:spPr>
          <a:xfrm>
            <a:off x="5504150" y="0"/>
            <a:ext cx="3639900" cy="4702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43" name="Google Shape;43;p7"/>
          <p:cNvSpPr/>
          <p:nvPr/>
        </p:nvSpPr>
        <p:spPr>
          <a:xfrm flipH="1" rot="10800000">
            <a:off x="-6000" y="-50"/>
            <a:ext cx="6139500" cy="1298400"/>
          </a:xfrm>
          <a:prstGeom prst="snip1Rect">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44" name="Google Shape;44;p7"/>
          <p:cNvSpPr/>
          <p:nvPr/>
        </p:nvSpPr>
        <p:spPr>
          <a:xfrm flipH="1">
            <a:off x="-6000" y="4663225"/>
            <a:ext cx="9150000" cy="480300"/>
          </a:xfrm>
          <a:prstGeom prst="snip1Rect">
            <a:avLst>
              <a:gd fmla="val 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45" name="Google Shape;4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
        <p:nvSpPr>
          <p:cNvPr id="46" name="Google Shape;46;p7"/>
          <p:cNvSpPr txBox="1"/>
          <p:nvPr/>
        </p:nvSpPr>
        <p:spPr>
          <a:xfrm>
            <a:off x="360650" y="316150"/>
            <a:ext cx="4735800" cy="599400"/>
          </a:xfrm>
          <a:prstGeom prst="rect">
            <a:avLst/>
          </a:prstGeom>
          <a:solidFill>
            <a:schemeClr val="accen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000">
                <a:solidFill>
                  <a:schemeClr val="lt1"/>
                </a:solidFill>
                <a:latin typeface="Montserrat"/>
                <a:ea typeface="Montserrat"/>
                <a:cs typeface="Montserrat"/>
                <a:sym typeface="Montserrat"/>
              </a:rPr>
              <a:t>Thank You!</a:t>
            </a:r>
            <a:endParaRPr b="1" sz="4000">
              <a:solidFill>
                <a:schemeClr val="lt1"/>
              </a:solidFill>
              <a:latin typeface="Montserrat"/>
              <a:ea typeface="Montserrat"/>
              <a:cs typeface="Montserrat"/>
              <a:sym typeface="Montserrat"/>
            </a:endParaRPr>
          </a:p>
        </p:txBody>
      </p:sp>
      <p:pic>
        <p:nvPicPr>
          <p:cNvPr id="47" name="Google Shape;47;p7"/>
          <p:cNvPicPr preferRelativeResize="0"/>
          <p:nvPr/>
        </p:nvPicPr>
        <p:blipFill rotWithShape="1">
          <a:blip r:embed="rId2">
            <a:alphaModFix/>
          </a:blip>
          <a:srcRect b="12521" l="1871" r="2644" t="19391"/>
          <a:stretch/>
        </p:blipFill>
        <p:spPr>
          <a:xfrm>
            <a:off x="-6000" y="1278450"/>
            <a:ext cx="5510150" cy="2664499"/>
          </a:xfrm>
          <a:prstGeom prst="rect">
            <a:avLst/>
          </a:prstGeom>
          <a:noFill/>
          <a:ln>
            <a:noFill/>
          </a:ln>
        </p:spPr>
      </p:pic>
      <p:pic>
        <p:nvPicPr>
          <p:cNvPr descr="Seal | UC Santa Barbara | Brand Guidelines" id="48" name="Google Shape;48;p7"/>
          <p:cNvPicPr preferRelativeResize="0"/>
          <p:nvPr/>
        </p:nvPicPr>
        <p:blipFill rotWithShape="1">
          <a:blip r:embed="rId3">
            <a:alphaModFix/>
          </a:blip>
          <a:srcRect b="0" l="14748" r="12851" t="0"/>
          <a:stretch/>
        </p:blipFill>
        <p:spPr>
          <a:xfrm>
            <a:off x="4746555" y="4020749"/>
            <a:ext cx="613273" cy="564693"/>
          </a:xfrm>
          <a:prstGeom prst="rect">
            <a:avLst/>
          </a:prstGeom>
          <a:noFill/>
          <a:ln>
            <a:noFill/>
          </a:ln>
        </p:spPr>
      </p:pic>
      <p:pic>
        <p:nvPicPr>
          <p:cNvPr descr="Picture 10" id="49" name="Google Shape;49;p7"/>
          <p:cNvPicPr preferRelativeResize="0"/>
          <p:nvPr/>
        </p:nvPicPr>
        <p:blipFill rotWithShape="1">
          <a:blip r:embed="rId4">
            <a:alphaModFix/>
          </a:blip>
          <a:srcRect b="10489" l="0" r="0" t="16050"/>
          <a:stretch/>
        </p:blipFill>
        <p:spPr>
          <a:xfrm>
            <a:off x="2535566" y="4209102"/>
            <a:ext cx="1076090" cy="228619"/>
          </a:xfrm>
          <a:prstGeom prst="rect">
            <a:avLst/>
          </a:prstGeom>
          <a:noFill/>
          <a:ln>
            <a:noFill/>
          </a:ln>
        </p:spPr>
      </p:pic>
      <p:pic>
        <p:nvPicPr>
          <p:cNvPr descr="Picture 4" id="50" name="Google Shape;50;p7"/>
          <p:cNvPicPr preferRelativeResize="0"/>
          <p:nvPr/>
        </p:nvPicPr>
        <p:blipFill rotWithShape="1">
          <a:blip r:embed="rId5">
            <a:alphaModFix/>
          </a:blip>
          <a:srcRect b="0" l="0" r="0" t="0"/>
          <a:stretch/>
        </p:blipFill>
        <p:spPr>
          <a:xfrm>
            <a:off x="171000" y="4003387"/>
            <a:ext cx="599398" cy="599398"/>
          </a:xfrm>
          <a:prstGeom prst="rect">
            <a:avLst/>
          </a:prstGeom>
          <a:noFill/>
          <a:ln>
            <a:noFill/>
          </a:ln>
        </p:spPr>
      </p:pic>
      <p:pic>
        <p:nvPicPr>
          <p:cNvPr descr="Picture 12" id="51" name="Google Shape;51;p7"/>
          <p:cNvPicPr preferRelativeResize="0"/>
          <p:nvPr/>
        </p:nvPicPr>
        <p:blipFill rotWithShape="1">
          <a:blip r:embed="rId6">
            <a:alphaModFix/>
          </a:blip>
          <a:srcRect b="0" l="0" r="0" t="0"/>
          <a:stretch/>
        </p:blipFill>
        <p:spPr>
          <a:xfrm>
            <a:off x="3818895" y="4156358"/>
            <a:ext cx="702503" cy="36763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Title and body">
  <p:cSld name="TITLE_AND_BODY_1">
    <p:spTree>
      <p:nvGrpSpPr>
        <p:cNvPr id="52" name="Shape 52"/>
        <p:cNvGrpSpPr/>
        <p:nvPr/>
      </p:nvGrpSpPr>
      <p:grpSpPr>
        <a:xfrm>
          <a:off x="0" y="0"/>
          <a:ext cx="0" cy="0"/>
          <a:chOff x="0" y="0"/>
          <a:chExt cx="0" cy="0"/>
        </a:xfrm>
      </p:grpSpPr>
      <p:sp>
        <p:nvSpPr>
          <p:cNvPr id="53" name="Google Shape;53;p8"/>
          <p:cNvSpPr/>
          <p:nvPr/>
        </p:nvSpPr>
        <p:spPr>
          <a:xfrm flipH="1">
            <a:off x="-6000" y="4663225"/>
            <a:ext cx="9150000" cy="480300"/>
          </a:xfrm>
          <a:prstGeom prst="snip1Rect">
            <a:avLst>
              <a:gd fmla="val 0" name="adj"/>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54" name="Google Shape;54;p8"/>
          <p:cNvSpPr txBox="1"/>
          <p:nvPr>
            <p:ph type="title"/>
          </p:nvPr>
        </p:nvSpPr>
        <p:spPr>
          <a:xfrm>
            <a:off x="311700" y="445025"/>
            <a:ext cx="5600400" cy="572700"/>
          </a:xfrm>
          <a:prstGeom prst="rect">
            <a:avLst/>
          </a:prstGeom>
          <a:solidFill>
            <a:schemeClr val="accent5"/>
          </a:solidFill>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5" name="Google Shape;55;p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Clr>
                <a:schemeClr val="accent5"/>
              </a:buClr>
              <a:buSzPts val="1400"/>
              <a:buChar char="○"/>
              <a:defRPr>
                <a:solidFill>
                  <a:schemeClr val="accent5"/>
                </a:solidFill>
              </a:defRPr>
            </a:lvl2pPr>
            <a:lvl3pPr indent="-317500" lvl="2" marL="1371600" rtl="0">
              <a:spcBef>
                <a:spcPts val="0"/>
              </a:spcBef>
              <a:spcAft>
                <a:spcPts val="0"/>
              </a:spcAft>
              <a:buClr>
                <a:schemeClr val="accent5"/>
              </a:buClr>
              <a:buSzPts val="1400"/>
              <a:buChar char="■"/>
              <a:defRPr>
                <a:solidFill>
                  <a:schemeClr val="accent5"/>
                </a:solidFill>
              </a:defRPr>
            </a:lvl3pPr>
            <a:lvl4pPr indent="-317500" lvl="3" marL="1828800" rtl="0">
              <a:spcBef>
                <a:spcPts val="0"/>
              </a:spcBef>
              <a:spcAft>
                <a:spcPts val="0"/>
              </a:spcAft>
              <a:buClr>
                <a:schemeClr val="accent5"/>
              </a:buClr>
              <a:buSzPts val="1400"/>
              <a:buChar char="●"/>
              <a:defRPr>
                <a:solidFill>
                  <a:schemeClr val="accent5"/>
                </a:solidFill>
              </a:defRPr>
            </a:lvl4pPr>
            <a:lvl5pPr indent="-317500" lvl="4" marL="2286000" rtl="0">
              <a:spcBef>
                <a:spcPts val="0"/>
              </a:spcBef>
              <a:spcAft>
                <a:spcPts val="0"/>
              </a:spcAft>
              <a:buClr>
                <a:schemeClr val="accent5"/>
              </a:buClr>
              <a:buSzPts val="1400"/>
              <a:buChar char="○"/>
              <a:defRPr>
                <a:solidFill>
                  <a:schemeClr val="accent5"/>
                </a:solidFill>
              </a:defRPr>
            </a:lvl5pPr>
            <a:lvl6pPr indent="-317500" lvl="5" marL="2743200" rtl="0">
              <a:spcBef>
                <a:spcPts val="0"/>
              </a:spcBef>
              <a:spcAft>
                <a:spcPts val="0"/>
              </a:spcAft>
              <a:buClr>
                <a:schemeClr val="accent5"/>
              </a:buClr>
              <a:buSzPts val="1400"/>
              <a:buChar char="■"/>
              <a:defRPr>
                <a:solidFill>
                  <a:schemeClr val="accent5"/>
                </a:solidFill>
              </a:defRPr>
            </a:lvl6pPr>
            <a:lvl7pPr indent="-317500" lvl="6" marL="3200400" rtl="0">
              <a:spcBef>
                <a:spcPts val="0"/>
              </a:spcBef>
              <a:spcAft>
                <a:spcPts val="0"/>
              </a:spcAft>
              <a:buClr>
                <a:schemeClr val="accent5"/>
              </a:buClr>
              <a:buSzPts val="1400"/>
              <a:buChar char="●"/>
              <a:defRPr>
                <a:solidFill>
                  <a:schemeClr val="accent5"/>
                </a:solidFill>
              </a:defRPr>
            </a:lvl7pPr>
            <a:lvl8pPr indent="-317500" lvl="7" marL="3657600" rtl="0">
              <a:spcBef>
                <a:spcPts val="0"/>
              </a:spcBef>
              <a:spcAft>
                <a:spcPts val="0"/>
              </a:spcAft>
              <a:buClr>
                <a:schemeClr val="accent5"/>
              </a:buClr>
              <a:buSzPts val="1400"/>
              <a:buChar char="○"/>
              <a:defRPr>
                <a:solidFill>
                  <a:schemeClr val="accent5"/>
                </a:solidFill>
              </a:defRPr>
            </a:lvl8pPr>
            <a:lvl9pPr indent="-317500" lvl="8" marL="4114800" rtl="0">
              <a:spcBef>
                <a:spcPts val="0"/>
              </a:spcBef>
              <a:spcAft>
                <a:spcPts val="0"/>
              </a:spcAft>
              <a:buClr>
                <a:schemeClr val="accent5"/>
              </a:buClr>
              <a:buSzPts val="1400"/>
              <a:buChar char="■"/>
              <a:defRPr>
                <a:solidFill>
                  <a:schemeClr val="accent5"/>
                </a:solidFill>
              </a:defRPr>
            </a:lvl9pPr>
          </a:lstStyle>
          <a:p/>
        </p:txBody>
      </p:sp>
      <p:sp>
        <p:nvSpPr>
          <p:cNvPr id="56" name="Google Shape;5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vy Title and body">
  <p:cSld name="TITLE_AND_BODY_1_1">
    <p:spTree>
      <p:nvGrpSpPr>
        <p:cNvPr id="57" name="Shape 57"/>
        <p:cNvGrpSpPr/>
        <p:nvPr/>
      </p:nvGrpSpPr>
      <p:grpSpPr>
        <a:xfrm>
          <a:off x="0" y="0"/>
          <a:ext cx="0" cy="0"/>
          <a:chOff x="0" y="0"/>
          <a:chExt cx="0" cy="0"/>
        </a:xfrm>
      </p:grpSpPr>
      <p:sp>
        <p:nvSpPr>
          <p:cNvPr id="58" name="Google Shape;58;p9"/>
          <p:cNvSpPr/>
          <p:nvPr/>
        </p:nvSpPr>
        <p:spPr>
          <a:xfrm flipH="1">
            <a:off x="-6000" y="4663225"/>
            <a:ext cx="9150000" cy="480300"/>
          </a:xfrm>
          <a:prstGeom prst="snip1Rect">
            <a:avLst>
              <a:gd fmla="val 0"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59" name="Google Shape;59;p9"/>
          <p:cNvSpPr txBox="1"/>
          <p:nvPr>
            <p:ph type="title"/>
          </p:nvPr>
        </p:nvSpPr>
        <p:spPr>
          <a:xfrm>
            <a:off x="311700" y="445025"/>
            <a:ext cx="5600400" cy="572700"/>
          </a:xfrm>
          <a:prstGeom prst="rect">
            <a:avLst/>
          </a:prstGeom>
          <a:solidFill>
            <a:schemeClr val="accent1"/>
          </a:solidFill>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60" name="Google Shape;60;p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1" name="Google Shape;6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ection title and description">
  <p:cSld name="SECTION_TITLE_AND_DESCRIPTION">
    <p:spTree>
      <p:nvGrpSpPr>
        <p:cNvPr id="62" name="Shape 62"/>
        <p:cNvGrpSpPr/>
        <p:nvPr/>
      </p:nvGrpSpPr>
      <p:grpSpPr>
        <a:xfrm>
          <a:off x="0" y="0"/>
          <a:ext cx="0" cy="0"/>
          <a:chOff x="0" y="0"/>
          <a:chExt cx="0" cy="0"/>
        </a:xfrm>
      </p:grpSpPr>
      <p:sp>
        <p:nvSpPr>
          <p:cNvPr id="63" name="Google Shape;63;p10"/>
          <p:cNvSpPr/>
          <p:nvPr/>
        </p:nvSpPr>
        <p:spPr>
          <a:xfrm>
            <a:off x="4572000" y="-125"/>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5" name="Google Shape;65;p1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6" name="Google Shape;66;p10"/>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67" name="Google Shape;67;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2"/>
                </a:solidFill>
              </a:defRPr>
            </a:lvl1pPr>
            <a:lvl2pPr lvl="1" rtl="0">
              <a:buNone/>
              <a:defRPr>
                <a:solidFill>
                  <a:schemeClr val="lt2"/>
                </a:solidFill>
              </a:defRPr>
            </a:lvl2pPr>
            <a:lvl3pPr lvl="2" rtl="0">
              <a:buNone/>
              <a:defRPr>
                <a:solidFill>
                  <a:schemeClr val="lt2"/>
                </a:solidFill>
              </a:defRPr>
            </a:lvl3pPr>
            <a:lvl4pPr lvl="3" rtl="0">
              <a:buNone/>
              <a:defRPr>
                <a:solidFill>
                  <a:schemeClr val="lt2"/>
                </a:solidFill>
              </a:defRPr>
            </a:lvl4pPr>
            <a:lvl5pPr lvl="4" rtl="0">
              <a:buNone/>
              <a:defRPr>
                <a:solidFill>
                  <a:schemeClr val="lt2"/>
                </a:solidFill>
              </a:defRPr>
            </a:lvl5pPr>
            <a:lvl6pPr lvl="5" rtl="0">
              <a:buNone/>
              <a:defRPr>
                <a:solidFill>
                  <a:schemeClr val="lt2"/>
                </a:solidFill>
              </a:defRPr>
            </a:lvl6pPr>
            <a:lvl7pPr lvl="6" rtl="0">
              <a:buNone/>
              <a:defRPr>
                <a:solidFill>
                  <a:schemeClr val="lt2"/>
                </a:solidFill>
              </a:defRPr>
            </a:lvl7pPr>
            <a:lvl8pPr lvl="7" rtl="0">
              <a:buNone/>
              <a:defRPr>
                <a:solidFill>
                  <a:schemeClr val="lt2"/>
                </a:solidFill>
              </a:defRPr>
            </a:lvl8pPr>
            <a:lvl9pPr lvl="8" rtl="0">
              <a:buNone/>
              <a:defRPr>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1pPr>
            <a:lvl2pPr lvl="1">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indent="-317500" lvl="1" marL="914400">
              <a:lnSpc>
                <a:spcPct val="115000"/>
              </a:lnSpc>
              <a:spcBef>
                <a:spcPts val="0"/>
              </a:spcBef>
              <a:spcAft>
                <a:spcPts val="0"/>
              </a:spcAft>
              <a:buClr>
                <a:schemeClr val="accent3"/>
              </a:buClr>
              <a:buSzPts val="1400"/>
              <a:buFont typeface="Montserrat"/>
              <a:buChar char="○"/>
              <a:defRPr>
                <a:solidFill>
                  <a:schemeClr val="accent3"/>
                </a:solidFill>
                <a:latin typeface="Montserrat"/>
                <a:ea typeface="Montserrat"/>
                <a:cs typeface="Montserrat"/>
                <a:sym typeface="Montserrat"/>
              </a:defRPr>
            </a:lvl2pPr>
            <a:lvl3pPr indent="-317500" lvl="2" marL="1371600">
              <a:lnSpc>
                <a:spcPct val="115000"/>
              </a:lnSpc>
              <a:spcBef>
                <a:spcPts val="0"/>
              </a:spcBef>
              <a:spcAft>
                <a:spcPts val="0"/>
              </a:spcAft>
              <a:buClr>
                <a:schemeClr val="accent3"/>
              </a:buClr>
              <a:buSzPts val="1400"/>
              <a:buFont typeface="Montserrat"/>
              <a:buChar char="■"/>
              <a:defRPr>
                <a:solidFill>
                  <a:schemeClr val="accent3"/>
                </a:solidFill>
                <a:latin typeface="Montserrat"/>
                <a:ea typeface="Montserrat"/>
                <a:cs typeface="Montserrat"/>
                <a:sym typeface="Montserrat"/>
              </a:defRPr>
            </a:lvl3pPr>
            <a:lvl4pPr indent="-317500" lvl="3" marL="1828800">
              <a:lnSpc>
                <a:spcPct val="115000"/>
              </a:lnSpc>
              <a:spcBef>
                <a:spcPts val="0"/>
              </a:spcBef>
              <a:spcAft>
                <a:spcPts val="0"/>
              </a:spcAft>
              <a:buClr>
                <a:schemeClr val="accent3"/>
              </a:buClr>
              <a:buSzPts val="1400"/>
              <a:buFont typeface="Montserrat"/>
              <a:buChar char="●"/>
              <a:defRPr>
                <a:solidFill>
                  <a:schemeClr val="accent3"/>
                </a:solidFill>
                <a:latin typeface="Montserrat"/>
                <a:ea typeface="Montserrat"/>
                <a:cs typeface="Montserrat"/>
                <a:sym typeface="Montserrat"/>
              </a:defRPr>
            </a:lvl4pPr>
            <a:lvl5pPr indent="-317500" lvl="4" marL="2286000">
              <a:lnSpc>
                <a:spcPct val="115000"/>
              </a:lnSpc>
              <a:spcBef>
                <a:spcPts val="0"/>
              </a:spcBef>
              <a:spcAft>
                <a:spcPts val="0"/>
              </a:spcAft>
              <a:buClr>
                <a:schemeClr val="accent3"/>
              </a:buClr>
              <a:buSzPts val="1400"/>
              <a:buFont typeface="Montserrat"/>
              <a:buChar char="○"/>
              <a:defRPr>
                <a:solidFill>
                  <a:schemeClr val="accent3"/>
                </a:solidFill>
                <a:latin typeface="Montserrat"/>
                <a:ea typeface="Montserrat"/>
                <a:cs typeface="Montserrat"/>
                <a:sym typeface="Montserrat"/>
              </a:defRPr>
            </a:lvl5pPr>
            <a:lvl6pPr indent="-317500" lvl="5" marL="2743200">
              <a:lnSpc>
                <a:spcPct val="115000"/>
              </a:lnSpc>
              <a:spcBef>
                <a:spcPts val="0"/>
              </a:spcBef>
              <a:spcAft>
                <a:spcPts val="0"/>
              </a:spcAft>
              <a:buClr>
                <a:schemeClr val="accent3"/>
              </a:buClr>
              <a:buSzPts val="1400"/>
              <a:buFont typeface="Montserrat"/>
              <a:buChar char="■"/>
              <a:defRPr>
                <a:solidFill>
                  <a:schemeClr val="accent3"/>
                </a:solidFill>
                <a:latin typeface="Montserrat"/>
                <a:ea typeface="Montserrat"/>
                <a:cs typeface="Montserrat"/>
                <a:sym typeface="Montserrat"/>
              </a:defRPr>
            </a:lvl6pPr>
            <a:lvl7pPr indent="-317500" lvl="6" marL="3200400">
              <a:lnSpc>
                <a:spcPct val="115000"/>
              </a:lnSpc>
              <a:spcBef>
                <a:spcPts val="0"/>
              </a:spcBef>
              <a:spcAft>
                <a:spcPts val="0"/>
              </a:spcAft>
              <a:buClr>
                <a:schemeClr val="accent3"/>
              </a:buClr>
              <a:buSzPts val="1400"/>
              <a:buFont typeface="Montserrat"/>
              <a:buChar char="●"/>
              <a:defRPr>
                <a:solidFill>
                  <a:schemeClr val="accent3"/>
                </a:solidFill>
                <a:latin typeface="Montserrat"/>
                <a:ea typeface="Montserrat"/>
                <a:cs typeface="Montserrat"/>
                <a:sym typeface="Montserrat"/>
              </a:defRPr>
            </a:lvl7pPr>
            <a:lvl8pPr indent="-317500" lvl="7" marL="3657600">
              <a:lnSpc>
                <a:spcPct val="115000"/>
              </a:lnSpc>
              <a:spcBef>
                <a:spcPts val="0"/>
              </a:spcBef>
              <a:spcAft>
                <a:spcPts val="0"/>
              </a:spcAft>
              <a:buClr>
                <a:schemeClr val="accent3"/>
              </a:buClr>
              <a:buSzPts val="1400"/>
              <a:buFont typeface="Montserrat"/>
              <a:buChar char="○"/>
              <a:defRPr>
                <a:solidFill>
                  <a:schemeClr val="accent3"/>
                </a:solidFill>
                <a:latin typeface="Montserrat"/>
                <a:ea typeface="Montserrat"/>
                <a:cs typeface="Montserrat"/>
                <a:sym typeface="Montserrat"/>
              </a:defRPr>
            </a:lvl8pPr>
            <a:lvl9pPr indent="-317500" lvl="8" marL="4114800">
              <a:lnSpc>
                <a:spcPct val="115000"/>
              </a:lnSpc>
              <a:spcBef>
                <a:spcPts val="0"/>
              </a:spcBef>
              <a:spcAft>
                <a:spcPts val="0"/>
              </a:spcAft>
              <a:buClr>
                <a:schemeClr val="accent3"/>
              </a:buClr>
              <a:buSzPts val="1400"/>
              <a:buFont typeface="Montserrat"/>
              <a:buChar char="■"/>
              <a:defRPr>
                <a:solidFill>
                  <a:schemeClr val="accent3"/>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hyperlink" Target="https://doi.org/10.1063/1.4918708" TargetMode="Externa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6.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hyperlink" Target="https://encyclopedia.pub/entry/607" TargetMode="Externa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hyperlink" Target="https://alphafold.ebi.ac.uk/"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hyperlink" Target="https://en.wikipedia.org/wiki/File:EPR_splitting.svg" TargetMode="External"/><Relationship Id="rId4"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hyperlink" Target="https://en.wikipedia.org/wiki/File:EPR_Signal_Harmonics.sv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hyperlink" Target="https://sherwingroup.itst.ucsb.edu/research/gd3/"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4"/>
          <p:cNvSpPr txBox="1"/>
          <p:nvPr>
            <p:ph type="ctrTitle"/>
          </p:nvPr>
        </p:nvSpPr>
        <p:spPr>
          <a:xfrm>
            <a:off x="5110025" y="293900"/>
            <a:ext cx="3847800" cy="2052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SzPts val="990"/>
              <a:buNone/>
            </a:pPr>
            <a:r>
              <a:rPr lang="en" sz="3020"/>
              <a:t>Trapping Light, Tracking Proteins</a:t>
            </a:r>
            <a:endParaRPr sz="3020"/>
          </a:p>
        </p:txBody>
      </p:sp>
      <p:sp>
        <p:nvSpPr>
          <p:cNvPr id="84" name="Google Shape;84;p14"/>
          <p:cNvSpPr txBox="1"/>
          <p:nvPr>
            <p:ph idx="1" type="subTitle"/>
          </p:nvPr>
        </p:nvSpPr>
        <p:spPr>
          <a:xfrm>
            <a:off x="5110025" y="2277675"/>
            <a:ext cx="4034100" cy="1314300"/>
          </a:xfrm>
          <a:prstGeom prst="rect">
            <a:avLst/>
          </a:prstGeom>
        </p:spPr>
        <p:txBody>
          <a:bodyPr anchorCtr="0" anchor="t" bIns="91425" lIns="91425" spcFirstLastPara="1" rIns="91425" wrap="square" tIns="91425">
            <a:normAutofit fontScale="40000"/>
          </a:bodyPr>
          <a:lstStyle/>
          <a:p>
            <a:pPr indent="0" lvl="0" marL="0" rtl="0" algn="l">
              <a:spcBef>
                <a:spcPts val="0"/>
              </a:spcBef>
              <a:spcAft>
                <a:spcPts val="0"/>
              </a:spcAft>
              <a:buNone/>
            </a:pPr>
            <a:r>
              <a:rPr lang="en" sz="3050">
                <a:solidFill>
                  <a:schemeClr val="lt1"/>
                </a:solidFill>
              </a:rPr>
              <a:t>Enhancing Time Resolution for Electron Paramagnetic Resonance Spectroscopy Studies of Protein Motion Using Fabry-Pérot Capillaries</a:t>
            </a:r>
            <a:endParaRPr sz="3050">
              <a:solidFill>
                <a:schemeClr val="lt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Seda Peacher, Johanna Schubert and Mark Sherwin</a:t>
            </a:r>
            <a:endParaRPr/>
          </a:p>
          <a:p>
            <a:pPr indent="0" lvl="0" marL="0" rtl="0" algn="l">
              <a:spcBef>
                <a:spcPts val="0"/>
              </a:spcBef>
              <a:spcAft>
                <a:spcPts val="0"/>
              </a:spcAft>
              <a:buNone/>
            </a:pPr>
            <a:r>
              <a:t/>
            </a:r>
            <a:endParaRPr/>
          </a:p>
        </p:txBody>
      </p:sp>
      <p:sp>
        <p:nvSpPr>
          <p:cNvPr id="85" name="Google Shape;85;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3"/>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My Project</a:t>
            </a:r>
            <a:endParaRPr/>
          </a:p>
        </p:txBody>
      </p:sp>
      <p:sp>
        <p:nvSpPr>
          <p:cNvPr id="159" name="Google Shape;159;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4"/>
          <p:cNvSpPr txBox="1"/>
          <p:nvPr>
            <p:ph type="title"/>
          </p:nvPr>
        </p:nvSpPr>
        <p:spPr>
          <a:xfrm>
            <a:off x="311700" y="445025"/>
            <a:ext cx="5600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Fabry-Pérot Cavity</a:t>
            </a:r>
            <a:endParaRPr/>
          </a:p>
        </p:txBody>
      </p:sp>
      <p:sp>
        <p:nvSpPr>
          <p:cNvPr id="165" name="Google Shape;165;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66" name="Google Shape;166;p24"/>
          <p:cNvPicPr preferRelativeResize="0"/>
          <p:nvPr/>
        </p:nvPicPr>
        <p:blipFill rotWithShape="1">
          <a:blip r:embed="rId3">
            <a:alphaModFix/>
          </a:blip>
          <a:srcRect b="14126" l="0" r="0" t="0"/>
          <a:stretch/>
        </p:blipFill>
        <p:spPr>
          <a:xfrm>
            <a:off x="311688" y="1156000"/>
            <a:ext cx="3820974" cy="3281201"/>
          </a:xfrm>
          <a:prstGeom prst="rect">
            <a:avLst/>
          </a:prstGeom>
          <a:noFill/>
          <a:ln>
            <a:noFill/>
          </a:ln>
        </p:spPr>
      </p:pic>
      <p:pic>
        <p:nvPicPr>
          <p:cNvPr id="167" name="Google Shape;167;p24"/>
          <p:cNvPicPr preferRelativeResize="0"/>
          <p:nvPr/>
        </p:nvPicPr>
        <p:blipFill>
          <a:blip r:embed="rId4">
            <a:alphaModFix/>
          </a:blip>
          <a:stretch>
            <a:fillRect/>
          </a:stretch>
        </p:blipFill>
        <p:spPr>
          <a:xfrm>
            <a:off x="4285062" y="1170125"/>
            <a:ext cx="4706539" cy="3295974"/>
          </a:xfrm>
          <a:prstGeom prst="rect">
            <a:avLst/>
          </a:prstGeom>
          <a:noFill/>
          <a:ln>
            <a:noFill/>
          </a:ln>
        </p:spPr>
      </p:pic>
      <p:sp>
        <p:nvSpPr>
          <p:cNvPr id="168" name="Google Shape;168;p24"/>
          <p:cNvSpPr txBox="1"/>
          <p:nvPr/>
        </p:nvSpPr>
        <p:spPr>
          <a:xfrm>
            <a:off x="4355775" y="4384750"/>
            <a:ext cx="4565100" cy="49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Montserrat"/>
                <a:ea typeface="Montserrat"/>
                <a:cs typeface="Montserrat"/>
                <a:sym typeface="Montserrat"/>
              </a:rPr>
              <a:t>Wharton, K.. (2011). Quantum Theory without Quantization.</a:t>
            </a:r>
            <a:r>
              <a:rPr lang="en" sz="900">
                <a:solidFill>
                  <a:schemeClr val="dk1"/>
                </a:solidFill>
                <a:latin typeface="Montserrat"/>
                <a:ea typeface="Montserrat"/>
                <a:cs typeface="Montserrat"/>
                <a:sym typeface="Montserrat"/>
              </a:rPr>
              <a:t> </a:t>
            </a:r>
            <a:endParaRPr sz="900">
              <a:solidFill>
                <a:schemeClr val="dk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5"/>
          <p:cNvSpPr txBox="1"/>
          <p:nvPr>
            <p:ph type="title"/>
          </p:nvPr>
        </p:nvSpPr>
        <p:spPr>
          <a:xfrm>
            <a:off x="311700" y="445025"/>
            <a:ext cx="8277600" cy="575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ITO Deposition on Borosilicate Glass Capillaries</a:t>
            </a:r>
            <a:endParaRPr/>
          </a:p>
        </p:txBody>
      </p:sp>
      <p:sp>
        <p:nvSpPr>
          <p:cNvPr id="174" name="Google Shape;174;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75" name="Google Shape;175;p25"/>
          <p:cNvPicPr preferRelativeResize="0"/>
          <p:nvPr/>
        </p:nvPicPr>
        <p:blipFill>
          <a:blip r:embed="rId3">
            <a:alphaModFix/>
          </a:blip>
          <a:stretch>
            <a:fillRect/>
          </a:stretch>
        </p:blipFill>
        <p:spPr>
          <a:xfrm>
            <a:off x="4714769" y="1344425"/>
            <a:ext cx="4131606" cy="2756550"/>
          </a:xfrm>
          <a:prstGeom prst="rect">
            <a:avLst/>
          </a:prstGeom>
          <a:noFill/>
          <a:ln>
            <a:noFill/>
          </a:ln>
        </p:spPr>
      </p:pic>
      <p:sp>
        <p:nvSpPr>
          <p:cNvPr id="176" name="Google Shape;176;p25"/>
          <p:cNvSpPr/>
          <p:nvPr/>
        </p:nvSpPr>
        <p:spPr>
          <a:xfrm>
            <a:off x="4139825" y="2525900"/>
            <a:ext cx="436500" cy="393600"/>
          </a:xfrm>
          <a:prstGeom prst="mathPlus">
            <a:avLst>
              <a:gd fmla="val 23520" name="adj1"/>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177" name="Google Shape;177;p25"/>
          <p:cNvPicPr preferRelativeResize="0"/>
          <p:nvPr/>
        </p:nvPicPr>
        <p:blipFill>
          <a:blip r:embed="rId4">
            <a:alphaModFix/>
          </a:blip>
          <a:stretch>
            <a:fillRect/>
          </a:stretch>
        </p:blipFill>
        <p:spPr>
          <a:xfrm>
            <a:off x="311700" y="1344425"/>
            <a:ext cx="3761096" cy="27565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6"/>
          <p:cNvSpPr txBox="1"/>
          <p:nvPr>
            <p:ph type="title"/>
          </p:nvPr>
        </p:nvSpPr>
        <p:spPr>
          <a:xfrm>
            <a:off x="311700" y="445025"/>
            <a:ext cx="5600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Vector Network Analyzer (VNA)</a:t>
            </a:r>
            <a:endParaRPr/>
          </a:p>
        </p:txBody>
      </p:sp>
      <p:sp>
        <p:nvSpPr>
          <p:cNvPr id="183" name="Google Shape;183;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84" name="Google Shape;184;p26"/>
          <p:cNvPicPr preferRelativeResize="0"/>
          <p:nvPr/>
        </p:nvPicPr>
        <p:blipFill>
          <a:blip r:embed="rId3">
            <a:alphaModFix/>
          </a:blip>
          <a:stretch>
            <a:fillRect/>
          </a:stretch>
        </p:blipFill>
        <p:spPr>
          <a:xfrm>
            <a:off x="1294075" y="1017725"/>
            <a:ext cx="2734114" cy="3645500"/>
          </a:xfrm>
          <a:prstGeom prst="rect">
            <a:avLst/>
          </a:prstGeom>
          <a:noFill/>
          <a:ln>
            <a:noFill/>
          </a:ln>
        </p:spPr>
      </p:pic>
      <p:sp>
        <p:nvSpPr>
          <p:cNvPr id="185" name="Google Shape;185;p26"/>
          <p:cNvSpPr/>
          <p:nvPr/>
        </p:nvSpPr>
        <p:spPr>
          <a:xfrm>
            <a:off x="570150" y="2188300"/>
            <a:ext cx="1264800" cy="626400"/>
          </a:xfrm>
          <a:prstGeom prst="bentArrow">
            <a:avLst>
              <a:gd fmla="val 25000" name="adj1"/>
              <a:gd fmla="val 25000" name="adj2"/>
              <a:gd fmla="val 25000" name="adj3"/>
              <a:gd fmla="val 43750" name="adj4"/>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86" name="Google Shape;186;p26"/>
          <p:cNvSpPr txBox="1"/>
          <p:nvPr/>
        </p:nvSpPr>
        <p:spPr>
          <a:xfrm>
            <a:off x="311700" y="2877350"/>
            <a:ext cx="904800" cy="69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Montserrat"/>
                <a:ea typeface="Montserrat"/>
                <a:cs typeface="Montserrat"/>
                <a:sym typeface="Montserrat"/>
              </a:rPr>
              <a:t>VNA</a:t>
            </a:r>
            <a:endParaRPr sz="1800">
              <a:solidFill>
                <a:schemeClr val="dk1"/>
              </a:solidFill>
              <a:latin typeface="Montserrat"/>
              <a:ea typeface="Montserrat"/>
              <a:cs typeface="Montserrat"/>
              <a:sym typeface="Montserrat"/>
            </a:endParaRPr>
          </a:p>
        </p:txBody>
      </p:sp>
      <p:sp>
        <p:nvSpPr>
          <p:cNvPr id="187" name="Google Shape;187;p26"/>
          <p:cNvSpPr txBox="1"/>
          <p:nvPr/>
        </p:nvSpPr>
        <p:spPr>
          <a:xfrm>
            <a:off x="7858250" y="1690425"/>
            <a:ext cx="1598700" cy="69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Montserrat"/>
                <a:ea typeface="Montserrat"/>
                <a:cs typeface="Montserrat"/>
                <a:sym typeface="Montserrat"/>
              </a:rPr>
              <a:t>Sample Stage</a:t>
            </a:r>
            <a:endParaRPr sz="1800">
              <a:solidFill>
                <a:schemeClr val="dk1"/>
              </a:solidFill>
              <a:latin typeface="Montserrat"/>
              <a:ea typeface="Montserrat"/>
              <a:cs typeface="Montserrat"/>
              <a:sym typeface="Montserrat"/>
            </a:endParaRPr>
          </a:p>
        </p:txBody>
      </p:sp>
      <p:pic>
        <p:nvPicPr>
          <p:cNvPr id="188" name="Google Shape;188;p26"/>
          <p:cNvPicPr preferRelativeResize="0"/>
          <p:nvPr/>
        </p:nvPicPr>
        <p:blipFill>
          <a:blip r:embed="rId4">
            <a:alphaModFix/>
          </a:blip>
          <a:stretch>
            <a:fillRect/>
          </a:stretch>
        </p:blipFill>
        <p:spPr>
          <a:xfrm>
            <a:off x="4809325" y="1018425"/>
            <a:ext cx="2734125" cy="3644094"/>
          </a:xfrm>
          <a:prstGeom prst="rect">
            <a:avLst/>
          </a:prstGeom>
          <a:noFill/>
          <a:ln>
            <a:noFill/>
          </a:ln>
        </p:spPr>
      </p:pic>
      <p:sp>
        <p:nvSpPr>
          <p:cNvPr id="189" name="Google Shape;189;p26"/>
          <p:cNvSpPr/>
          <p:nvPr/>
        </p:nvSpPr>
        <p:spPr>
          <a:xfrm rot="10800000">
            <a:off x="7095975" y="2476950"/>
            <a:ext cx="1353000" cy="626400"/>
          </a:xfrm>
          <a:prstGeom prst="bentArrow">
            <a:avLst>
              <a:gd fmla="val 25000" name="adj1"/>
              <a:gd fmla="val 25000" name="adj2"/>
              <a:gd fmla="val 25000" name="adj3"/>
              <a:gd fmla="val 43750" name="adj4"/>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7"/>
          <p:cNvSpPr txBox="1"/>
          <p:nvPr>
            <p:ph type="title"/>
          </p:nvPr>
        </p:nvSpPr>
        <p:spPr>
          <a:xfrm>
            <a:off x="311700" y="445025"/>
            <a:ext cx="5600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Orientation vs Position</a:t>
            </a:r>
            <a:endParaRPr/>
          </a:p>
        </p:txBody>
      </p:sp>
      <p:sp>
        <p:nvSpPr>
          <p:cNvPr id="195" name="Google Shape;195;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96" name="Google Shape;196;p27"/>
          <p:cNvPicPr preferRelativeResize="0"/>
          <p:nvPr/>
        </p:nvPicPr>
        <p:blipFill>
          <a:blip r:embed="rId3">
            <a:alphaModFix/>
          </a:blip>
          <a:stretch>
            <a:fillRect/>
          </a:stretch>
        </p:blipFill>
        <p:spPr>
          <a:xfrm>
            <a:off x="4638800" y="1526551"/>
            <a:ext cx="4505201" cy="2627836"/>
          </a:xfrm>
          <a:prstGeom prst="rect">
            <a:avLst/>
          </a:prstGeom>
          <a:noFill/>
          <a:ln>
            <a:noFill/>
          </a:ln>
        </p:spPr>
      </p:pic>
      <p:pic>
        <p:nvPicPr>
          <p:cNvPr id="197" name="Google Shape;197;p27" title="OrientationEmptyLabelled.png"/>
          <p:cNvPicPr preferRelativeResize="0"/>
          <p:nvPr/>
        </p:nvPicPr>
        <p:blipFill>
          <a:blip r:embed="rId4">
            <a:alphaModFix/>
          </a:blip>
          <a:stretch>
            <a:fillRect/>
          </a:stretch>
        </p:blipFill>
        <p:spPr>
          <a:xfrm>
            <a:off x="78000" y="1526550"/>
            <a:ext cx="4494000" cy="2627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8"/>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Modeling and Simulation</a:t>
            </a:r>
            <a:endParaRPr/>
          </a:p>
        </p:txBody>
      </p:sp>
      <p:sp>
        <p:nvSpPr>
          <p:cNvPr id="203" name="Google Shape;203;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9"/>
          <p:cNvSpPr txBox="1"/>
          <p:nvPr>
            <p:ph type="title"/>
          </p:nvPr>
        </p:nvSpPr>
        <p:spPr>
          <a:xfrm>
            <a:off x="311700" y="445025"/>
            <a:ext cx="5600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Transfer Matrix Method</a:t>
            </a:r>
            <a:endParaRPr/>
          </a:p>
        </p:txBody>
      </p:sp>
      <p:sp>
        <p:nvSpPr>
          <p:cNvPr id="209" name="Google Shape;209;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10" name="Google Shape;210;p29"/>
          <p:cNvPicPr preferRelativeResize="0"/>
          <p:nvPr/>
        </p:nvPicPr>
        <p:blipFill>
          <a:blip r:embed="rId3">
            <a:alphaModFix/>
          </a:blip>
          <a:stretch>
            <a:fillRect/>
          </a:stretch>
        </p:blipFill>
        <p:spPr>
          <a:xfrm>
            <a:off x="1068975" y="1020663"/>
            <a:ext cx="7006051" cy="3102175"/>
          </a:xfrm>
          <a:prstGeom prst="rect">
            <a:avLst/>
          </a:prstGeom>
          <a:noFill/>
          <a:ln>
            <a:noFill/>
          </a:ln>
        </p:spPr>
      </p:pic>
      <p:pic>
        <p:nvPicPr>
          <p:cNvPr id="211" name="Google Shape;211;p29"/>
          <p:cNvPicPr preferRelativeResize="0"/>
          <p:nvPr/>
        </p:nvPicPr>
        <p:blipFill>
          <a:blip r:embed="rId4">
            <a:alphaModFix/>
          </a:blip>
          <a:stretch>
            <a:fillRect/>
          </a:stretch>
        </p:blipFill>
        <p:spPr>
          <a:xfrm>
            <a:off x="1068975" y="4122843"/>
            <a:ext cx="7006049" cy="401662"/>
          </a:xfrm>
          <a:prstGeom prst="rect">
            <a:avLst/>
          </a:prstGeom>
          <a:noFill/>
          <a:ln>
            <a:noFill/>
          </a:ln>
        </p:spPr>
      </p:pic>
      <p:cxnSp>
        <p:nvCxnSpPr>
          <p:cNvPr id="212" name="Google Shape;212;p29"/>
          <p:cNvCxnSpPr/>
          <p:nvPr/>
        </p:nvCxnSpPr>
        <p:spPr>
          <a:xfrm flipH="1" rot="10800000">
            <a:off x="2186250" y="3870125"/>
            <a:ext cx="982800" cy="349500"/>
          </a:xfrm>
          <a:prstGeom prst="straightConnector1">
            <a:avLst/>
          </a:prstGeom>
          <a:noFill/>
          <a:ln cap="flat" cmpd="sng" w="9525">
            <a:solidFill>
              <a:schemeClr val="dk2"/>
            </a:solidFill>
            <a:prstDash val="solid"/>
            <a:round/>
            <a:headEnd len="med" w="med" type="none"/>
            <a:tailEnd len="med" w="med" type="none"/>
          </a:ln>
        </p:spPr>
      </p:cxnSp>
      <p:cxnSp>
        <p:nvCxnSpPr>
          <p:cNvPr id="213" name="Google Shape;213;p29"/>
          <p:cNvCxnSpPr/>
          <p:nvPr/>
        </p:nvCxnSpPr>
        <p:spPr>
          <a:xfrm flipH="1" rot="10800000">
            <a:off x="2819650" y="3946750"/>
            <a:ext cx="600600" cy="229200"/>
          </a:xfrm>
          <a:prstGeom prst="straightConnector1">
            <a:avLst/>
          </a:prstGeom>
          <a:noFill/>
          <a:ln cap="flat" cmpd="sng" w="9525">
            <a:solidFill>
              <a:schemeClr val="dk2"/>
            </a:solidFill>
            <a:prstDash val="solid"/>
            <a:round/>
            <a:headEnd len="med" w="med" type="none"/>
            <a:tailEnd len="med" w="med" type="none"/>
          </a:ln>
        </p:spPr>
      </p:cxnSp>
      <p:cxnSp>
        <p:nvCxnSpPr>
          <p:cNvPr id="214" name="Google Shape;214;p29"/>
          <p:cNvCxnSpPr/>
          <p:nvPr/>
        </p:nvCxnSpPr>
        <p:spPr>
          <a:xfrm flipH="1" rot="10800000">
            <a:off x="3365650" y="3914000"/>
            <a:ext cx="229500" cy="283800"/>
          </a:xfrm>
          <a:prstGeom prst="straightConnector1">
            <a:avLst/>
          </a:prstGeom>
          <a:noFill/>
          <a:ln cap="flat" cmpd="sng" w="9525">
            <a:solidFill>
              <a:schemeClr val="dk2"/>
            </a:solidFill>
            <a:prstDash val="solid"/>
            <a:round/>
            <a:headEnd len="med" w="med" type="none"/>
            <a:tailEnd len="med" w="med" type="none"/>
          </a:ln>
        </p:spPr>
      </p:cxnSp>
      <p:cxnSp>
        <p:nvCxnSpPr>
          <p:cNvPr id="215" name="Google Shape;215;p29"/>
          <p:cNvCxnSpPr/>
          <p:nvPr/>
        </p:nvCxnSpPr>
        <p:spPr>
          <a:xfrm flipH="1" rot="10800000">
            <a:off x="3900750" y="3881050"/>
            <a:ext cx="43800" cy="294900"/>
          </a:xfrm>
          <a:prstGeom prst="straightConnector1">
            <a:avLst/>
          </a:prstGeom>
          <a:noFill/>
          <a:ln cap="flat" cmpd="sng" w="9525">
            <a:solidFill>
              <a:schemeClr val="dk2"/>
            </a:solidFill>
            <a:prstDash val="solid"/>
            <a:round/>
            <a:headEnd len="med" w="med" type="none"/>
            <a:tailEnd len="med" w="med" type="none"/>
          </a:ln>
        </p:spPr>
      </p:cxnSp>
      <p:cxnSp>
        <p:nvCxnSpPr>
          <p:cNvPr id="216" name="Google Shape;216;p29"/>
          <p:cNvCxnSpPr/>
          <p:nvPr/>
        </p:nvCxnSpPr>
        <p:spPr>
          <a:xfrm flipH="1" rot="10800000">
            <a:off x="4337575" y="3804800"/>
            <a:ext cx="98100" cy="393000"/>
          </a:xfrm>
          <a:prstGeom prst="straightConnector1">
            <a:avLst/>
          </a:prstGeom>
          <a:noFill/>
          <a:ln cap="flat" cmpd="sng" w="9525">
            <a:solidFill>
              <a:schemeClr val="dk2"/>
            </a:solidFill>
            <a:prstDash val="solid"/>
            <a:round/>
            <a:headEnd len="med" w="med" type="none"/>
            <a:tailEnd len="med" w="med" type="none"/>
          </a:ln>
        </p:spPr>
      </p:cxnSp>
      <p:cxnSp>
        <p:nvCxnSpPr>
          <p:cNvPr id="217" name="Google Shape;217;p29"/>
          <p:cNvCxnSpPr/>
          <p:nvPr/>
        </p:nvCxnSpPr>
        <p:spPr>
          <a:xfrm rot="10800000">
            <a:off x="4796125" y="3739225"/>
            <a:ext cx="207600" cy="414900"/>
          </a:xfrm>
          <a:prstGeom prst="straightConnector1">
            <a:avLst/>
          </a:prstGeom>
          <a:noFill/>
          <a:ln cap="flat" cmpd="sng" w="9525">
            <a:solidFill>
              <a:schemeClr val="dk2"/>
            </a:solidFill>
            <a:prstDash val="solid"/>
            <a:round/>
            <a:headEnd len="med" w="med" type="none"/>
            <a:tailEnd len="med" w="med" type="none"/>
          </a:ln>
        </p:spPr>
      </p:cxnSp>
      <p:cxnSp>
        <p:nvCxnSpPr>
          <p:cNvPr id="218" name="Google Shape;218;p29"/>
          <p:cNvCxnSpPr/>
          <p:nvPr/>
        </p:nvCxnSpPr>
        <p:spPr>
          <a:xfrm rot="10800000">
            <a:off x="5265750" y="3695475"/>
            <a:ext cx="294900" cy="491400"/>
          </a:xfrm>
          <a:prstGeom prst="straightConnector1">
            <a:avLst/>
          </a:prstGeom>
          <a:noFill/>
          <a:ln cap="flat" cmpd="sng" w="9525">
            <a:solidFill>
              <a:schemeClr val="dk2"/>
            </a:solidFill>
            <a:prstDash val="solid"/>
            <a:round/>
            <a:headEnd len="med" w="med" type="none"/>
            <a:tailEnd len="med" w="med" type="none"/>
          </a:ln>
        </p:spPr>
      </p:cxnSp>
      <p:cxnSp>
        <p:nvCxnSpPr>
          <p:cNvPr id="219" name="Google Shape;219;p29"/>
          <p:cNvCxnSpPr/>
          <p:nvPr/>
        </p:nvCxnSpPr>
        <p:spPr>
          <a:xfrm rot="10800000">
            <a:off x="5735350" y="3629775"/>
            <a:ext cx="404100" cy="502500"/>
          </a:xfrm>
          <a:prstGeom prst="straightConnector1">
            <a:avLst/>
          </a:prstGeom>
          <a:noFill/>
          <a:ln cap="flat" cmpd="sng" w="9525">
            <a:solidFill>
              <a:schemeClr val="dk2"/>
            </a:solidFill>
            <a:prstDash val="solid"/>
            <a:round/>
            <a:headEnd len="med" w="med" type="none"/>
            <a:tailEnd len="med" w="med" type="none"/>
          </a:ln>
        </p:spPr>
      </p:cxnSp>
      <p:cxnSp>
        <p:nvCxnSpPr>
          <p:cNvPr id="220" name="Google Shape;220;p29"/>
          <p:cNvCxnSpPr/>
          <p:nvPr/>
        </p:nvCxnSpPr>
        <p:spPr>
          <a:xfrm rot="10800000">
            <a:off x="6095900" y="3575300"/>
            <a:ext cx="611400" cy="622500"/>
          </a:xfrm>
          <a:prstGeom prst="straightConnector1">
            <a:avLst/>
          </a:prstGeom>
          <a:noFill/>
          <a:ln cap="flat" cmpd="sng" w="9525">
            <a:solidFill>
              <a:schemeClr val="dk2"/>
            </a:solidFill>
            <a:prstDash val="solid"/>
            <a:round/>
            <a:headEnd len="med" w="med" type="none"/>
            <a:tailEnd len="med" w="med" type="none"/>
          </a:ln>
        </p:spPr>
      </p:cxnSp>
      <p:cxnSp>
        <p:nvCxnSpPr>
          <p:cNvPr id="221" name="Google Shape;221;p29"/>
          <p:cNvCxnSpPr/>
          <p:nvPr/>
        </p:nvCxnSpPr>
        <p:spPr>
          <a:xfrm rot="10800000">
            <a:off x="6248800" y="3553625"/>
            <a:ext cx="993600" cy="611400"/>
          </a:xfrm>
          <a:prstGeom prst="straightConnector1">
            <a:avLst/>
          </a:prstGeom>
          <a:noFill/>
          <a:ln cap="flat" cmpd="sng" w="9525">
            <a:solidFill>
              <a:schemeClr val="dk2"/>
            </a:solidFill>
            <a:prstDash val="solid"/>
            <a:round/>
            <a:headEnd len="med" w="med" type="none"/>
            <a:tailEnd len="med" w="med" type="none"/>
          </a:ln>
        </p:spPr>
      </p:cxnSp>
      <p:cxnSp>
        <p:nvCxnSpPr>
          <p:cNvPr id="222" name="Google Shape;222;p29"/>
          <p:cNvCxnSpPr/>
          <p:nvPr/>
        </p:nvCxnSpPr>
        <p:spPr>
          <a:xfrm rot="10800000">
            <a:off x="6379800" y="3520700"/>
            <a:ext cx="1452300" cy="6771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0"/>
          <p:cNvSpPr txBox="1"/>
          <p:nvPr>
            <p:ph type="title"/>
          </p:nvPr>
        </p:nvSpPr>
        <p:spPr>
          <a:xfrm>
            <a:off x="311700" y="445025"/>
            <a:ext cx="5600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Transfer Matrix Method, Cont.</a:t>
            </a:r>
            <a:endParaRPr/>
          </a:p>
        </p:txBody>
      </p:sp>
      <p:sp>
        <p:nvSpPr>
          <p:cNvPr id="228" name="Google Shape;228;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29" name="Google Shape;229;p30"/>
          <p:cNvPicPr preferRelativeResize="0"/>
          <p:nvPr/>
        </p:nvPicPr>
        <p:blipFill>
          <a:blip r:embed="rId3">
            <a:alphaModFix/>
          </a:blip>
          <a:stretch>
            <a:fillRect/>
          </a:stretch>
        </p:blipFill>
        <p:spPr>
          <a:xfrm>
            <a:off x="2653337" y="1017719"/>
            <a:ext cx="3837296" cy="1699098"/>
          </a:xfrm>
          <a:prstGeom prst="rect">
            <a:avLst/>
          </a:prstGeom>
          <a:noFill/>
          <a:ln>
            <a:noFill/>
          </a:ln>
        </p:spPr>
      </p:pic>
      <p:pic>
        <p:nvPicPr>
          <p:cNvPr id="230" name="Google Shape;230;p30"/>
          <p:cNvPicPr preferRelativeResize="0"/>
          <p:nvPr/>
        </p:nvPicPr>
        <p:blipFill rotWithShape="1">
          <a:blip r:embed="rId4">
            <a:alphaModFix/>
          </a:blip>
          <a:srcRect b="36615" l="0" r="0" t="24678"/>
          <a:stretch/>
        </p:blipFill>
        <p:spPr>
          <a:xfrm>
            <a:off x="3038271" y="2716815"/>
            <a:ext cx="3067408" cy="215579"/>
          </a:xfrm>
          <a:prstGeom prst="rect">
            <a:avLst/>
          </a:prstGeom>
          <a:noFill/>
          <a:ln>
            <a:noFill/>
          </a:ln>
        </p:spPr>
      </p:pic>
      <p:pic>
        <p:nvPicPr>
          <p:cNvPr id="231" name="Google Shape;231;p30"/>
          <p:cNvPicPr preferRelativeResize="0"/>
          <p:nvPr/>
        </p:nvPicPr>
        <p:blipFill rotWithShape="1">
          <a:blip r:embed="rId5">
            <a:alphaModFix/>
          </a:blip>
          <a:srcRect b="56249" l="0" r="0" t="0"/>
          <a:stretch/>
        </p:blipFill>
        <p:spPr>
          <a:xfrm>
            <a:off x="3050850" y="2932397"/>
            <a:ext cx="3042250" cy="834025"/>
          </a:xfrm>
          <a:prstGeom prst="rect">
            <a:avLst/>
          </a:prstGeom>
          <a:noFill/>
          <a:ln>
            <a:noFill/>
          </a:ln>
        </p:spPr>
      </p:pic>
      <p:pic>
        <p:nvPicPr>
          <p:cNvPr id="232" name="Google Shape;232;p30"/>
          <p:cNvPicPr preferRelativeResize="0"/>
          <p:nvPr/>
        </p:nvPicPr>
        <p:blipFill rotWithShape="1">
          <a:blip r:embed="rId5">
            <a:alphaModFix/>
          </a:blip>
          <a:srcRect b="0" l="0" r="0" t="69957"/>
          <a:stretch/>
        </p:blipFill>
        <p:spPr>
          <a:xfrm>
            <a:off x="3050875" y="3766425"/>
            <a:ext cx="3042250" cy="572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1"/>
          <p:cNvSpPr txBox="1"/>
          <p:nvPr>
            <p:ph type="title"/>
          </p:nvPr>
        </p:nvSpPr>
        <p:spPr>
          <a:xfrm>
            <a:off x="311700" y="445025"/>
            <a:ext cx="5600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TMM on Empty Capillary </a:t>
            </a:r>
            <a:endParaRPr/>
          </a:p>
        </p:txBody>
      </p:sp>
      <p:sp>
        <p:nvSpPr>
          <p:cNvPr id="238" name="Google Shape;238;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39" name="Google Shape;239;p31" title="EmptyCapillaryFittingGraphWithComplexN.png"/>
          <p:cNvPicPr preferRelativeResize="0"/>
          <p:nvPr/>
        </p:nvPicPr>
        <p:blipFill>
          <a:blip r:embed="rId3">
            <a:alphaModFix/>
          </a:blip>
          <a:stretch>
            <a:fillRect/>
          </a:stretch>
        </p:blipFill>
        <p:spPr>
          <a:xfrm>
            <a:off x="1655600" y="1017725"/>
            <a:ext cx="5832790" cy="3645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2"/>
          <p:cNvSpPr txBox="1"/>
          <p:nvPr>
            <p:ph type="title"/>
          </p:nvPr>
        </p:nvSpPr>
        <p:spPr>
          <a:xfrm>
            <a:off x="311700" y="445025"/>
            <a:ext cx="5600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Application to Water</a:t>
            </a:r>
            <a:endParaRPr/>
          </a:p>
        </p:txBody>
      </p:sp>
      <p:sp>
        <p:nvSpPr>
          <p:cNvPr id="245" name="Google Shape;245;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46" name="Google Shape;246;p32" title="WaterFilledCapillaryAnalysisWithComplexN - Copy.png"/>
          <p:cNvPicPr preferRelativeResize="0"/>
          <p:nvPr/>
        </p:nvPicPr>
        <p:blipFill>
          <a:blip r:embed="rId3">
            <a:alphaModFix/>
          </a:blip>
          <a:stretch>
            <a:fillRect/>
          </a:stretch>
        </p:blipFill>
        <p:spPr>
          <a:xfrm>
            <a:off x="1655000" y="1017725"/>
            <a:ext cx="5834000" cy="3646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5"/>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Background Information</a:t>
            </a:r>
            <a:endParaRPr/>
          </a:p>
        </p:txBody>
      </p:sp>
      <p:sp>
        <p:nvSpPr>
          <p:cNvPr id="91" name="Google Shape;91;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3"/>
          <p:cNvSpPr txBox="1"/>
          <p:nvPr>
            <p:ph type="title"/>
          </p:nvPr>
        </p:nvSpPr>
        <p:spPr>
          <a:xfrm>
            <a:off x="311700" y="445025"/>
            <a:ext cx="5600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Complex Dielectric Function </a:t>
            </a:r>
            <a:endParaRPr/>
          </a:p>
        </p:txBody>
      </p:sp>
      <p:sp>
        <p:nvSpPr>
          <p:cNvPr id="252" name="Google Shape;252;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53" name="Google Shape;253;p33"/>
          <p:cNvSpPr txBox="1"/>
          <p:nvPr/>
        </p:nvSpPr>
        <p:spPr>
          <a:xfrm>
            <a:off x="677400" y="4011922"/>
            <a:ext cx="7789200" cy="65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1A1A1A"/>
                </a:solidFill>
                <a:highlight>
                  <a:srgbClr val="FFFFFF"/>
                </a:highlight>
                <a:latin typeface="Montserrat"/>
                <a:ea typeface="Montserrat"/>
                <a:cs typeface="Montserrat"/>
                <a:sym typeface="Montserrat"/>
              </a:rPr>
              <a:t>N. Q. Vinh, Mark S. Sherwin, S. James Allen, D. K. George, A. J. Rahmani, Kevin W. Plaxco; High-precision gigahertz-to-terahertz spectroscopy of aqueous salt solutions as a probe of the femtosecond-to-picosecond dynamics of liquid water. </a:t>
            </a:r>
            <a:r>
              <a:rPr i="1" lang="en" sz="1000">
                <a:solidFill>
                  <a:srgbClr val="1A1A1A"/>
                </a:solidFill>
                <a:highlight>
                  <a:srgbClr val="FFFFFF"/>
                </a:highlight>
                <a:latin typeface="Montserrat"/>
                <a:ea typeface="Montserrat"/>
                <a:cs typeface="Montserrat"/>
                <a:sym typeface="Montserrat"/>
              </a:rPr>
              <a:t>J. Chem. Phys.</a:t>
            </a:r>
            <a:r>
              <a:rPr lang="en" sz="1000">
                <a:solidFill>
                  <a:srgbClr val="1A1A1A"/>
                </a:solidFill>
                <a:highlight>
                  <a:srgbClr val="FFFFFF"/>
                </a:highlight>
                <a:latin typeface="Montserrat"/>
                <a:ea typeface="Montserrat"/>
                <a:cs typeface="Montserrat"/>
                <a:sym typeface="Montserrat"/>
              </a:rPr>
              <a:t> 28 April 2015; 142 (16): 164502. </a:t>
            </a:r>
            <a:r>
              <a:rPr lang="en" sz="1000">
                <a:solidFill>
                  <a:srgbClr val="0066CC"/>
                </a:solidFill>
                <a:highlight>
                  <a:srgbClr val="FFFFFF"/>
                </a:highlight>
                <a:uFill>
                  <a:noFill/>
                </a:uFill>
                <a:latin typeface="Montserrat"/>
                <a:ea typeface="Montserrat"/>
                <a:cs typeface="Montserrat"/>
                <a:sym typeface="Montserrat"/>
                <a:hlinkClick r:id="rId3">
                  <a:extLst>
                    <a:ext uri="{A12FA001-AC4F-418D-AE19-62706E023703}">
                      <ahyp:hlinkClr val="tx"/>
                    </a:ext>
                  </a:extLst>
                </a:hlinkClick>
              </a:rPr>
              <a:t>https://doi.org/10.1063/1.4918708</a:t>
            </a:r>
            <a:endParaRPr sz="1000">
              <a:solidFill>
                <a:schemeClr val="dk1"/>
              </a:solidFill>
              <a:latin typeface="Montserrat"/>
              <a:ea typeface="Montserrat"/>
              <a:cs typeface="Montserrat"/>
              <a:sym typeface="Montserrat"/>
            </a:endParaRPr>
          </a:p>
        </p:txBody>
      </p:sp>
      <p:pic>
        <p:nvPicPr>
          <p:cNvPr id="254" name="Google Shape;254;p33"/>
          <p:cNvPicPr preferRelativeResize="0"/>
          <p:nvPr/>
        </p:nvPicPr>
        <p:blipFill>
          <a:blip r:embed="rId4">
            <a:alphaModFix/>
          </a:blip>
          <a:stretch>
            <a:fillRect/>
          </a:stretch>
        </p:blipFill>
        <p:spPr>
          <a:xfrm>
            <a:off x="2271700" y="1440175"/>
            <a:ext cx="4600575" cy="25717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4"/>
          <p:cNvSpPr txBox="1"/>
          <p:nvPr>
            <p:ph type="title"/>
          </p:nvPr>
        </p:nvSpPr>
        <p:spPr>
          <a:xfrm>
            <a:off x="311700" y="445025"/>
            <a:ext cx="7298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Modeling of Water-Filled Capillaries </a:t>
            </a:r>
            <a:endParaRPr/>
          </a:p>
        </p:txBody>
      </p:sp>
      <p:sp>
        <p:nvSpPr>
          <p:cNvPr id="260" name="Google Shape;260;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61" name="Google Shape;261;p34" title="Water Debye.png"/>
          <p:cNvPicPr preferRelativeResize="0"/>
          <p:nvPr/>
        </p:nvPicPr>
        <p:blipFill>
          <a:blip r:embed="rId3">
            <a:alphaModFix/>
          </a:blip>
          <a:stretch>
            <a:fillRect/>
          </a:stretch>
        </p:blipFill>
        <p:spPr>
          <a:xfrm>
            <a:off x="1534077" y="1017723"/>
            <a:ext cx="6075833" cy="3645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5"/>
          <p:cNvSpPr txBox="1"/>
          <p:nvPr>
            <p:ph type="title"/>
          </p:nvPr>
        </p:nvSpPr>
        <p:spPr>
          <a:xfrm>
            <a:off x="311700" y="445025"/>
            <a:ext cx="7298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Modeling of Buffer-Filled Capillaries</a:t>
            </a:r>
            <a:endParaRPr/>
          </a:p>
        </p:txBody>
      </p:sp>
      <p:sp>
        <p:nvSpPr>
          <p:cNvPr id="267" name="Google Shape;267;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68" name="Google Shape;268;p35" title="S113DebyeRelaxationsNewBuffer.png"/>
          <p:cNvPicPr preferRelativeResize="0"/>
          <p:nvPr/>
        </p:nvPicPr>
        <p:blipFill>
          <a:blip r:embed="rId3">
            <a:alphaModFix/>
          </a:blip>
          <a:stretch>
            <a:fillRect/>
          </a:stretch>
        </p:blipFill>
        <p:spPr>
          <a:xfrm>
            <a:off x="1534084" y="1017725"/>
            <a:ext cx="6075840" cy="3645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6"/>
          <p:cNvSpPr txBox="1"/>
          <p:nvPr>
            <p:ph type="title"/>
          </p:nvPr>
        </p:nvSpPr>
        <p:spPr>
          <a:xfrm>
            <a:off x="311700" y="445025"/>
            <a:ext cx="5600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Drude Free Electron Model</a:t>
            </a:r>
            <a:endParaRPr/>
          </a:p>
        </p:txBody>
      </p:sp>
      <p:sp>
        <p:nvSpPr>
          <p:cNvPr id="274" name="Google Shape;274;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75" name="Google Shape;275;p36"/>
          <p:cNvSpPr txBox="1"/>
          <p:nvPr/>
        </p:nvSpPr>
        <p:spPr>
          <a:xfrm>
            <a:off x="661350" y="3931250"/>
            <a:ext cx="78213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000">
                <a:solidFill>
                  <a:schemeClr val="dk1"/>
                </a:solidFill>
                <a:latin typeface="Montserrat"/>
                <a:ea typeface="Montserrat"/>
                <a:cs typeface="Montserrat"/>
                <a:sym typeface="Montserrat"/>
              </a:rPr>
              <a:t>C. -W. Chen, Y. -C. Lin, C. -H. Chang, P. Yu, J. -M. Shieh and C. -L. Pan, "Frequency-Dependent Complex Conductivities and Dielectric Responses of Indium Tin Oxide Thin Films From the Visible to the Far-Infrared," in IEEE Journal of Quantum Electronics, vol. 46, no. 12, pp. 1746-1754, Dec. 2010, doi: 10.1109/JQE.2010.2063696.</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800">
              <a:solidFill>
                <a:schemeClr val="dk1"/>
              </a:solidFill>
              <a:latin typeface="Montserrat"/>
              <a:ea typeface="Montserrat"/>
              <a:cs typeface="Montserrat"/>
              <a:sym typeface="Montserrat"/>
            </a:endParaRPr>
          </a:p>
        </p:txBody>
      </p:sp>
      <p:pic>
        <p:nvPicPr>
          <p:cNvPr id="276" name="Google Shape;276;p36"/>
          <p:cNvPicPr preferRelativeResize="0"/>
          <p:nvPr/>
        </p:nvPicPr>
        <p:blipFill rotWithShape="1">
          <a:blip r:embed="rId3">
            <a:alphaModFix/>
          </a:blip>
          <a:srcRect b="50414" l="20938" r="20932" t="0"/>
          <a:stretch/>
        </p:blipFill>
        <p:spPr>
          <a:xfrm>
            <a:off x="2926200" y="2036000"/>
            <a:ext cx="3291600" cy="1251450"/>
          </a:xfrm>
          <a:prstGeom prst="rect">
            <a:avLst/>
          </a:prstGeom>
          <a:noFill/>
          <a:ln>
            <a:noFill/>
          </a:ln>
        </p:spPr>
      </p:pic>
      <p:pic>
        <p:nvPicPr>
          <p:cNvPr id="277" name="Google Shape;277;p36"/>
          <p:cNvPicPr preferRelativeResize="0"/>
          <p:nvPr/>
        </p:nvPicPr>
        <p:blipFill rotWithShape="1">
          <a:blip r:embed="rId4">
            <a:alphaModFix/>
          </a:blip>
          <a:srcRect b="24161" l="0" r="0" t="0"/>
          <a:stretch/>
        </p:blipFill>
        <p:spPr>
          <a:xfrm>
            <a:off x="2789175" y="1190775"/>
            <a:ext cx="3565650" cy="922775"/>
          </a:xfrm>
          <a:prstGeom prst="rect">
            <a:avLst/>
          </a:prstGeom>
          <a:noFill/>
          <a:ln>
            <a:noFill/>
          </a:ln>
        </p:spPr>
      </p:pic>
      <p:pic>
        <p:nvPicPr>
          <p:cNvPr id="278" name="Google Shape;278;p36"/>
          <p:cNvPicPr preferRelativeResize="0"/>
          <p:nvPr/>
        </p:nvPicPr>
        <p:blipFill rotWithShape="1">
          <a:blip r:embed="rId3">
            <a:alphaModFix/>
          </a:blip>
          <a:srcRect b="0" l="0" r="0" t="70175"/>
          <a:stretch/>
        </p:blipFill>
        <p:spPr>
          <a:xfrm>
            <a:off x="1893225" y="3178551"/>
            <a:ext cx="5662349" cy="752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7"/>
          <p:cNvSpPr txBox="1"/>
          <p:nvPr>
            <p:ph type="title"/>
          </p:nvPr>
        </p:nvSpPr>
        <p:spPr>
          <a:xfrm>
            <a:off x="311700" y="445025"/>
            <a:ext cx="5600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ITO Simulations</a:t>
            </a:r>
            <a:endParaRPr/>
          </a:p>
        </p:txBody>
      </p:sp>
      <p:sp>
        <p:nvSpPr>
          <p:cNvPr id="284" name="Google Shape;284;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85" name="Google Shape;285;p37"/>
          <p:cNvSpPr txBox="1"/>
          <p:nvPr/>
        </p:nvSpPr>
        <p:spPr>
          <a:xfrm>
            <a:off x="1629150" y="1299225"/>
            <a:ext cx="5885700" cy="306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Montserrat"/>
                <a:ea typeface="Montserrat"/>
                <a:cs typeface="Montserrat"/>
                <a:sym typeface="Montserrat"/>
              </a:rPr>
              <a:t>Where are we looking?</a:t>
            </a:r>
            <a:endParaRPr sz="1800">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Measuring at 240GHz</a:t>
            </a:r>
            <a:endParaRPr sz="1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800">
                <a:solidFill>
                  <a:schemeClr val="dk1"/>
                </a:solidFill>
                <a:latin typeface="Montserrat"/>
                <a:ea typeface="Montserrat"/>
                <a:cs typeface="Montserrat"/>
                <a:sym typeface="Montserrat"/>
              </a:rPr>
              <a:t>What are we looking for?</a:t>
            </a:r>
            <a:endParaRPr sz="1800">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Deep minima</a:t>
            </a:r>
            <a:endParaRPr sz="1800">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Narrow linewidth</a:t>
            </a:r>
            <a:endParaRPr sz="1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800">
                <a:solidFill>
                  <a:schemeClr val="dk1"/>
                </a:solidFill>
                <a:latin typeface="Montserrat"/>
                <a:ea typeface="Montserrat"/>
                <a:cs typeface="Montserrat"/>
                <a:sym typeface="Montserrat"/>
              </a:rPr>
              <a:t>Why?</a:t>
            </a:r>
            <a:endParaRPr sz="1800">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Resonant</a:t>
            </a:r>
            <a:r>
              <a:rPr lang="en" sz="1800">
                <a:solidFill>
                  <a:schemeClr val="dk1"/>
                </a:solidFill>
                <a:latin typeface="Montserrat"/>
                <a:ea typeface="Montserrat"/>
                <a:cs typeface="Montserrat"/>
                <a:sym typeface="Montserrat"/>
              </a:rPr>
              <a:t> mode</a:t>
            </a:r>
            <a:endParaRPr sz="1800">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Q factor</a:t>
            </a:r>
            <a:endParaRPr sz="1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800">
              <a:solidFill>
                <a:schemeClr val="dk1"/>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
                                            <p:txEl>
                                              <p:pRg end="11" st="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8"/>
          <p:cNvSpPr txBox="1"/>
          <p:nvPr>
            <p:ph type="title"/>
          </p:nvPr>
        </p:nvSpPr>
        <p:spPr>
          <a:xfrm>
            <a:off x="311700" y="445025"/>
            <a:ext cx="5600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ITO Simulations</a:t>
            </a:r>
            <a:endParaRPr/>
          </a:p>
        </p:txBody>
      </p:sp>
      <p:sp>
        <p:nvSpPr>
          <p:cNvPr id="291" name="Google Shape;291;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92" name="Google Shape;292;p38" title="ITOFixeddB.png"/>
          <p:cNvPicPr preferRelativeResize="0"/>
          <p:nvPr/>
        </p:nvPicPr>
        <p:blipFill>
          <a:blip r:embed="rId3">
            <a:alphaModFix/>
          </a:blip>
          <a:stretch>
            <a:fillRect/>
          </a:stretch>
        </p:blipFill>
        <p:spPr>
          <a:xfrm>
            <a:off x="1655600" y="1017725"/>
            <a:ext cx="5832790" cy="3645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9"/>
          <p:cNvSpPr txBox="1"/>
          <p:nvPr>
            <p:ph type="title"/>
          </p:nvPr>
        </p:nvSpPr>
        <p:spPr>
          <a:xfrm>
            <a:off x="311700" y="445025"/>
            <a:ext cx="5600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Different ITO Interfaces</a:t>
            </a:r>
            <a:endParaRPr/>
          </a:p>
        </p:txBody>
      </p:sp>
      <p:sp>
        <p:nvSpPr>
          <p:cNvPr id="298" name="Google Shape;298;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99" name="Google Shape;299;p39"/>
          <p:cNvPicPr preferRelativeResize="0"/>
          <p:nvPr/>
        </p:nvPicPr>
        <p:blipFill>
          <a:blip r:embed="rId3">
            <a:alphaModFix/>
          </a:blip>
          <a:stretch>
            <a:fillRect/>
          </a:stretch>
        </p:blipFill>
        <p:spPr>
          <a:xfrm>
            <a:off x="1052300" y="1241888"/>
            <a:ext cx="7039399" cy="31169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0"/>
          <p:cNvSpPr txBox="1"/>
          <p:nvPr>
            <p:ph type="title"/>
          </p:nvPr>
        </p:nvSpPr>
        <p:spPr>
          <a:xfrm>
            <a:off x="311700" y="445025"/>
            <a:ext cx="8552100" cy="928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Filled ITO-Coated Capillary </a:t>
            </a:r>
            <a:r>
              <a:rPr lang="en"/>
              <a:t>Simulation with Variable Thickness</a:t>
            </a:r>
            <a:endParaRPr/>
          </a:p>
        </p:txBody>
      </p:sp>
      <p:sp>
        <p:nvSpPr>
          <p:cNvPr id="305" name="Google Shape;305;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06" name="Google Shape;306;p40" title="ITO Simulation Buffer Filled Left 50nm Right Variable.png"/>
          <p:cNvPicPr preferRelativeResize="0"/>
          <p:nvPr/>
        </p:nvPicPr>
        <p:blipFill>
          <a:blip r:embed="rId3">
            <a:alphaModFix/>
          </a:blip>
          <a:stretch>
            <a:fillRect/>
          </a:stretch>
        </p:blipFill>
        <p:spPr>
          <a:xfrm>
            <a:off x="1830333" y="1373225"/>
            <a:ext cx="5483340" cy="3290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1"/>
          <p:cNvSpPr txBox="1"/>
          <p:nvPr>
            <p:ph type="title"/>
          </p:nvPr>
        </p:nvSpPr>
        <p:spPr>
          <a:xfrm>
            <a:off x="311700" y="445025"/>
            <a:ext cx="5600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Next Steps</a:t>
            </a:r>
            <a:endParaRPr/>
          </a:p>
        </p:txBody>
      </p:sp>
      <p:sp>
        <p:nvSpPr>
          <p:cNvPr id="312" name="Google Shape;312;p41"/>
          <p:cNvSpPr txBox="1"/>
          <p:nvPr>
            <p:ph idx="1" type="body"/>
          </p:nvPr>
        </p:nvSpPr>
        <p:spPr>
          <a:xfrm>
            <a:off x="311700" y="1152475"/>
            <a:ext cx="8472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Model functional setup</a:t>
            </a:r>
            <a:endParaRPr/>
          </a:p>
          <a:p>
            <a:pPr indent="-342900" lvl="0" marL="457200" rtl="0" algn="l">
              <a:spcBef>
                <a:spcPts val="0"/>
              </a:spcBef>
              <a:spcAft>
                <a:spcPts val="0"/>
              </a:spcAft>
              <a:buSzPts val="1800"/>
              <a:buChar char="➔"/>
            </a:pPr>
            <a:r>
              <a:rPr lang="en"/>
              <a:t>Deposit ITO</a:t>
            </a:r>
            <a:endParaRPr/>
          </a:p>
          <a:p>
            <a:pPr indent="-342900" lvl="0" marL="457200" rtl="0" algn="l">
              <a:spcBef>
                <a:spcPts val="0"/>
              </a:spcBef>
              <a:spcAft>
                <a:spcPts val="0"/>
              </a:spcAft>
              <a:buSzPts val="1800"/>
              <a:buChar char="➔"/>
            </a:pPr>
            <a:r>
              <a:rPr lang="en"/>
              <a:t>Analyze ITO with VNA</a:t>
            </a:r>
            <a:endParaRPr/>
          </a:p>
          <a:p>
            <a:pPr indent="-342900" lvl="0" marL="457200" rtl="0" algn="l">
              <a:spcBef>
                <a:spcPts val="0"/>
              </a:spcBef>
              <a:spcAft>
                <a:spcPts val="0"/>
              </a:spcAft>
              <a:buSzPts val="1800"/>
              <a:buChar char="➔"/>
            </a:pPr>
            <a:r>
              <a:rPr lang="en"/>
              <a:t>Test cavity</a:t>
            </a:r>
            <a:endParaRPr/>
          </a:p>
        </p:txBody>
      </p:sp>
      <p:sp>
        <p:nvSpPr>
          <p:cNvPr id="313" name="Google Shape;313;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14" name="Google Shape;314;p41"/>
          <p:cNvPicPr preferRelativeResize="0"/>
          <p:nvPr/>
        </p:nvPicPr>
        <p:blipFill>
          <a:blip r:embed="rId3">
            <a:alphaModFix/>
          </a:blip>
          <a:stretch>
            <a:fillRect/>
          </a:stretch>
        </p:blipFill>
        <p:spPr>
          <a:xfrm>
            <a:off x="1885950" y="2704725"/>
            <a:ext cx="5372100" cy="1524000"/>
          </a:xfrm>
          <a:prstGeom prst="rect">
            <a:avLst/>
          </a:prstGeom>
          <a:noFill/>
          <a:ln>
            <a:noFill/>
          </a:ln>
        </p:spPr>
      </p:pic>
      <p:sp>
        <p:nvSpPr>
          <p:cNvPr id="315" name="Google Shape;315;p41"/>
          <p:cNvSpPr txBox="1"/>
          <p:nvPr/>
        </p:nvSpPr>
        <p:spPr>
          <a:xfrm>
            <a:off x="2195175" y="3890025"/>
            <a:ext cx="4569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Montserrat"/>
                <a:ea typeface="Montserrat"/>
                <a:cs typeface="Montserrat"/>
                <a:sym typeface="Montserrat"/>
              </a:rPr>
              <a:t>Credit: Johanna Schubert</a:t>
            </a:r>
            <a:endParaRPr sz="1000">
              <a:solidFill>
                <a:schemeClr val="dk1"/>
              </a:solidFill>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2"/>
          <p:cNvSpPr txBox="1"/>
          <p:nvPr>
            <p:ph type="title"/>
          </p:nvPr>
        </p:nvSpPr>
        <p:spPr>
          <a:xfrm>
            <a:off x="311700" y="445025"/>
            <a:ext cx="5600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Conclusions</a:t>
            </a:r>
            <a:endParaRPr/>
          </a:p>
        </p:txBody>
      </p:sp>
      <p:sp>
        <p:nvSpPr>
          <p:cNvPr id="321" name="Google Shape;321;p42"/>
          <p:cNvSpPr txBox="1"/>
          <p:nvPr>
            <p:ph idx="1" type="body"/>
          </p:nvPr>
        </p:nvSpPr>
        <p:spPr>
          <a:xfrm>
            <a:off x="311700" y="1152475"/>
            <a:ext cx="44691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We struggle to resolve fast protein motions with current E</a:t>
            </a:r>
            <a:r>
              <a:rPr lang="en"/>
              <a:t>PR setup</a:t>
            </a:r>
            <a:endParaRPr/>
          </a:p>
          <a:p>
            <a:pPr indent="-342900" lvl="0" marL="457200" rtl="0" algn="l">
              <a:spcBef>
                <a:spcPts val="0"/>
              </a:spcBef>
              <a:spcAft>
                <a:spcPts val="0"/>
              </a:spcAft>
              <a:buSzPts val="1800"/>
              <a:buChar char="➔"/>
            </a:pPr>
            <a:r>
              <a:rPr lang="en"/>
              <a:t>A Fabry–Pérot cavity enhances signal-to-noise ratio</a:t>
            </a:r>
            <a:endParaRPr/>
          </a:p>
          <a:p>
            <a:pPr indent="-317500" lvl="1" marL="914400" rtl="0" algn="l">
              <a:spcBef>
                <a:spcPts val="0"/>
              </a:spcBef>
              <a:spcAft>
                <a:spcPts val="0"/>
              </a:spcAft>
              <a:buSzPts val="1400"/>
              <a:buChar char="◆"/>
            </a:pPr>
            <a:r>
              <a:rPr lang="en"/>
              <a:t>Can detect more rapid conformational changes</a:t>
            </a:r>
            <a:endParaRPr/>
          </a:p>
          <a:p>
            <a:pPr indent="-342900" lvl="0" marL="457200" rtl="0" algn="l">
              <a:spcBef>
                <a:spcPts val="0"/>
              </a:spcBef>
              <a:spcAft>
                <a:spcPts val="0"/>
              </a:spcAft>
              <a:buSzPts val="1800"/>
              <a:buChar char="➔"/>
            </a:pPr>
            <a:r>
              <a:rPr lang="en"/>
              <a:t>Paves the way for Sherwin Lab to resolve faster protein dynamics</a:t>
            </a:r>
            <a:endParaRPr/>
          </a:p>
        </p:txBody>
      </p:sp>
      <p:sp>
        <p:nvSpPr>
          <p:cNvPr id="322" name="Google Shape;322;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23" name="Google Shape;323;p42"/>
          <p:cNvSpPr txBox="1"/>
          <p:nvPr/>
        </p:nvSpPr>
        <p:spPr>
          <a:xfrm>
            <a:off x="4892700" y="3670650"/>
            <a:ext cx="41985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u="sng">
                <a:solidFill>
                  <a:schemeClr val="dk1"/>
                </a:solidFill>
                <a:latin typeface="Montserrat"/>
                <a:ea typeface="Montserrat"/>
                <a:cs typeface="Montserrat"/>
                <a:sym typeface="Montserrat"/>
                <a:hlinkClick r:id="rId3">
                  <a:extLst>
                    <a:ext uri="{A12FA001-AC4F-418D-AE19-62706E023703}">
                      <ahyp:hlinkClr val="tx"/>
                    </a:ext>
                  </a:extLst>
                </a:hlinkClick>
              </a:rPr>
              <a:t>https://encyclopedia.pub/entry/607</a:t>
            </a:r>
            <a:endParaRPr sz="900">
              <a:solidFill>
                <a:schemeClr val="dk1"/>
              </a:solidFill>
              <a:latin typeface="Montserrat"/>
              <a:ea typeface="Montserrat"/>
              <a:cs typeface="Montserrat"/>
              <a:sym typeface="Montserrat"/>
            </a:endParaRPr>
          </a:p>
        </p:txBody>
      </p:sp>
      <p:pic>
        <p:nvPicPr>
          <p:cNvPr id="324" name="Google Shape;324;p42"/>
          <p:cNvPicPr preferRelativeResize="0"/>
          <p:nvPr/>
        </p:nvPicPr>
        <p:blipFill>
          <a:blip r:embed="rId4">
            <a:alphaModFix/>
          </a:blip>
          <a:stretch>
            <a:fillRect/>
          </a:stretch>
        </p:blipFill>
        <p:spPr>
          <a:xfrm>
            <a:off x="4962750" y="1472863"/>
            <a:ext cx="4058399" cy="219777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6"/>
          <p:cNvSpPr txBox="1"/>
          <p:nvPr>
            <p:ph idx="1" type="body"/>
          </p:nvPr>
        </p:nvSpPr>
        <p:spPr>
          <a:xfrm>
            <a:off x="311700" y="1152475"/>
            <a:ext cx="52170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 fundamental building blocks of all life</a:t>
            </a:r>
            <a:endParaRPr/>
          </a:p>
          <a:p>
            <a:pPr indent="-342900" lvl="0" marL="457200" rtl="0" algn="l">
              <a:spcBef>
                <a:spcPts val="0"/>
              </a:spcBef>
              <a:spcAft>
                <a:spcPts val="0"/>
              </a:spcAft>
              <a:buSzPts val="1800"/>
              <a:buChar char="➔"/>
            </a:pPr>
            <a:r>
              <a:rPr lang="en"/>
              <a:t>Protein Data Bank</a:t>
            </a:r>
            <a:endParaRPr/>
          </a:p>
          <a:p>
            <a:pPr indent="-342900" lvl="0" marL="457200" rtl="0" algn="l">
              <a:spcBef>
                <a:spcPts val="0"/>
              </a:spcBef>
              <a:spcAft>
                <a:spcPts val="0"/>
              </a:spcAft>
              <a:buSzPts val="1800"/>
              <a:buChar char="➔"/>
            </a:pPr>
            <a:r>
              <a:rPr lang="en"/>
              <a:t>AsLOV2 (</a:t>
            </a:r>
            <a:r>
              <a:rPr lang="en"/>
              <a:t>Light-Oxygen-Voltage (LOV)2 domain of </a:t>
            </a:r>
            <a:r>
              <a:rPr i="1" lang="en"/>
              <a:t>Avena sativa</a:t>
            </a:r>
            <a:r>
              <a:rPr lang="en"/>
              <a:t> (oat) phototropin 1</a:t>
            </a:r>
            <a:r>
              <a:rPr lang="en">
                <a:solidFill>
                  <a:srgbClr val="001D35"/>
                </a:solidFill>
                <a:highlight>
                  <a:srgbClr val="FFFFFF"/>
                </a:highlight>
              </a:rPr>
              <a:t>)</a:t>
            </a:r>
            <a:endParaRPr/>
          </a:p>
        </p:txBody>
      </p:sp>
      <p:sp>
        <p:nvSpPr>
          <p:cNvPr id="97" name="Google Shape;97;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98" name="Google Shape;98;p16"/>
          <p:cNvPicPr preferRelativeResize="0"/>
          <p:nvPr/>
        </p:nvPicPr>
        <p:blipFill>
          <a:blip r:embed="rId3">
            <a:alphaModFix/>
          </a:blip>
          <a:stretch>
            <a:fillRect/>
          </a:stretch>
        </p:blipFill>
        <p:spPr>
          <a:xfrm>
            <a:off x="5405700" y="789125"/>
            <a:ext cx="3416400" cy="3416400"/>
          </a:xfrm>
          <a:prstGeom prst="rect">
            <a:avLst/>
          </a:prstGeom>
          <a:noFill/>
          <a:ln>
            <a:noFill/>
          </a:ln>
        </p:spPr>
      </p:pic>
      <p:sp>
        <p:nvSpPr>
          <p:cNvPr id="99" name="Google Shape;99;p16"/>
          <p:cNvSpPr txBox="1"/>
          <p:nvPr/>
        </p:nvSpPr>
        <p:spPr>
          <a:xfrm>
            <a:off x="5528700" y="3806275"/>
            <a:ext cx="3615600" cy="76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212121"/>
                </a:solidFill>
                <a:latin typeface="Montserrat"/>
                <a:ea typeface="Montserrat"/>
                <a:cs typeface="Montserrat"/>
                <a:sym typeface="Montserrat"/>
              </a:rPr>
              <a:t>Dietler J, et al.,  Signal transduction in light-oxygen-voltage receptors lacking the active-site glutamine. Nat Commun. 2022 May 12;13(1):2618. doi: 10.1038/s41467-022-30252-4. PMID: 35552382; PMCID: PMC9098866.</a:t>
            </a:r>
            <a:endParaRPr sz="800">
              <a:solidFill>
                <a:schemeClr val="dk1"/>
              </a:solidFill>
              <a:latin typeface="Montserrat"/>
              <a:ea typeface="Montserrat"/>
              <a:cs typeface="Montserrat"/>
              <a:sym typeface="Montserrat"/>
            </a:endParaRPr>
          </a:p>
        </p:txBody>
      </p:sp>
      <p:sp>
        <p:nvSpPr>
          <p:cNvPr id="100" name="Google Shape;100;p16"/>
          <p:cNvSpPr txBox="1"/>
          <p:nvPr>
            <p:ph type="title"/>
          </p:nvPr>
        </p:nvSpPr>
        <p:spPr>
          <a:xfrm>
            <a:off x="311700" y="445025"/>
            <a:ext cx="5600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Proteins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30" name="Google Shape;330;p43"/>
          <p:cNvSpPr txBox="1"/>
          <p:nvPr/>
        </p:nvSpPr>
        <p:spPr>
          <a:xfrm>
            <a:off x="5894450" y="644850"/>
            <a:ext cx="2732700" cy="3853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500" u="sng">
                <a:solidFill>
                  <a:schemeClr val="accent2"/>
                </a:solidFill>
                <a:latin typeface="Montserrat"/>
                <a:ea typeface="Montserrat"/>
                <a:cs typeface="Montserrat"/>
                <a:sym typeface="Montserrat"/>
              </a:rPr>
              <a:t>Mark Sherwin</a:t>
            </a:r>
            <a:endParaRPr b="1" sz="1500" u="sng">
              <a:solidFill>
                <a:schemeClr val="accent2"/>
              </a:solidFill>
              <a:latin typeface="Montserrat"/>
              <a:ea typeface="Montserrat"/>
              <a:cs typeface="Montserrat"/>
              <a:sym typeface="Montserrat"/>
            </a:endParaRPr>
          </a:p>
          <a:p>
            <a:pPr indent="0" lvl="0" marL="0" rtl="0" algn="r">
              <a:spcBef>
                <a:spcPts val="0"/>
              </a:spcBef>
              <a:spcAft>
                <a:spcPts val="0"/>
              </a:spcAft>
              <a:buNone/>
            </a:pPr>
            <a:r>
              <a:rPr lang="en" sz="1500">
                <a:solidFill>
                  <a:schemeClr val="lt1"/>
                </a:solidFill>
                <a:latin typeface="Montserrat"/>
                <a:ea typeface="Montserrat"/>
                <a:cs typeface="Montserrat"/>
                <a:sym typeface="Montserrat"/>
              </a:rPr>
              <a:t>Nick Agladze</a:t>
            </a:r>
            <a:endParaRPr sz="1500">
              <a:solidFill>
                <a:schemeClr val="lt1"/>
              </a:solidFill>
              <a:latin typeface="Montserrat"/>
              <a:ea typeface="Montserrat"/>
              <a:cs typeface="Montserrat"/>
              <a:sym typeface="Montserrat"/>
            </a:endParaRPr>
          </a:p>
          <a:p>
            <a:pPr indent="0" lvl="0" marL="0" rtl="0" algn="r">
              <a:spcBef>
                <a:spcPts val="0"/>
              </a:spcBef>
              <a:spcAft>
                <a:spcPts val="0"/>
              </a:spcAft>
              <a:buNone/>
            </a:pPr>
            <a:r>
              <a:rPr lang="en" sz="1500">
                <a:solidFill>
                  <a:schemeClr val="lt1"/>
                </a:solidFill>
                <a:latin typeface="Montserrat"/>
                <a:ea typeface="Montserrat"/>
                <a:cs typeface="Montserrat"/>
                <a:sym typeface="Montserrat"/>
              </a:rPr>
              <a:t>Qile Wu</a:t>
            </a:r>
            <a:endParaRPr sz="15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1500">
              <a:solidFill>
                <a:schemeClr val="lt1"/>
              </a:solidFill>
              <a:latin typeface="Montserrat"/>
              <a:ea typeface="Montserrat"/>
              <a:cs typeface="Montserrat"/>
              <a:sym typeface="Montserrat"/>
            </a:endParaRPr>
          </a:p>
          <a:p>
            <a:pPr indent="0" lvl="0" marL="0" rtl="0" algn="r">
              <a:spcBef>
                <a:spcPts val="0"/>
              </a:spcBef>
              <a:spcAft>
                <a:spcPts val="0"/>
              </a:spcAft>
              <a:buNone/>
            </a:pPr>
            <a:r>
              <a:rPr lang="en" sz="1500">
                <a:solidFill>
                  <a:schemeClr val="lt1"/>
                </a:solidFill>
                <a:latin typeface="Montserrat"/>
                <a:ea typeface="Montserrat"/>
                <a:cs typeface="Montserrat"/>
                <a:sym typeface="Montserrat"/>
              </a:rPr>
              <a:t>Moonsuk Jang</a:t>
            </a:r>
            <a:endParaRPr sz="1500">
              <a:solidFill>
                <a:schemeClr val="lt1"/>
              </a:solidFill>
              <a:latin typeface="Montserrat"/>
              <a:ea typeface="Montserrat"/>
              <a:cs typeface="Montserrat"/>
              <a:sym typeface="Montserrat"/>
            </a:endParaRPr>
          </a:p>
          <a:p>
            <a:pPr indent="0" lvl="0" marL="0" rtl="0" algn="r">
              <a:spcBef>
                <a:spcPts val="0"/>
              </a:spcBef>
              <a:spcAft>
                <a:spcPts val="0"/>
              </a:spcAft>
              <a:buNone/>
            </a:pPr>
            <a:r>
              <a:rPr lang="en" sz="1500">
                <a:solidFill>
                  <a:schemeClr val="lt1"/>
                </a:solidFill>
                <a:latin typeface="Montserrat"/>
                <a:ea typeface="Montserrat"/>
                <a:cs typeface="Montserrat"/>
                <a:sym typeface="Montserrat"/>
              </a:rPr>
              <a:t>Johanna Schubert</a:t>
            </a:r>
            <a:endParaRPr sz="1500">
              <a:solidFill>
                <a:schemeClr val="lt1"/>
              </a:solidFill>
              <a:latin typeface="Montserrat"/>
              <a:ea typeface="Montserrat"/>
              <a:cs typeface="Montserrat"/>
              <a:sym typeface="Montserrat"/>
            </a:endParaRPr>
          </a:p>
          <a:p>
            <a:pPr indent="0" lvl="0" marL="0" rtl="0" algn="r">
              <a:spcBef>
                <a:spcPts val="0"/>
              </a:spcBef>
              <a:spcAft>
                <a:spcPts val="0"/>
              </a:spcAft>
              <a:buNone/>
            </a:pPr>
            <a:r>
              <a:rPr lang="en" sz="1500">
                <a:solidFill>
                  <a:schemeClr val="lt1"/>
                </a:solidFill>
                <a:latin typeface="Montserrat"/>
                <a:ea typeface="Montserrat"/>
                <a:cs typeface="Montserrat"/>
                <a:sym typeface="Montserrat"/>
              </a:rPr>
              <a:t>Alex Giovannone</a:t>
            </a:r>
            <a:endParaRPr sz="1500">
              <a:solidFill>
                <a:schemeClr val="lt1"/>
              </a:solidFill>
              <a:latin typeface="Montserrat"/>
              <a:ea typeface="Montserrat"/>
              <a:cs typeface="Montserrat"/>
              <a:sym typeface="Montserrat"/>
            </a:endParaRPr>
          </a:p>
          <a:p>
            <a:pPr indent="0" lvl="0" marL="0" rtl="0" algn="r">
              <a:spcBef>
                <a:spcPts val="0"/>
              </a:spcBef>
              <a:spcAft>
                <a:spcPts val="0"/>
              </a:spcAft>
              <a:buNone/>
            </a:pPr>
            <a:r>
              <a:rPr lang="en" sz="1500">
                <a:solidFill>
                  <a:schemeClr val="lt1"/>
                </a:solidFill>
                <a:latin typeface="Montserrat"/>
                <a:ea typeface="Montserrat"/>
                <a:cs typeface="Montserrat"/>
                <a:sym typeface="Montserrat"/>
              </a:rPr>
              <a:t>Juan Gaitan</a:t>
            </a:r>
            <a:endParaRPr sz="15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1500">
              <a:solidFill>
                <a:schemeClr val="lt1"/>
              </a:solidFill>
              <a:latin typeface="Montserrat"/>
              <a:ea typeface="Montserrat"/>
              <a:cs typeface="Montserrat"/>
              <a:sym typeface="Montserrat"/>
            </a:endParaRPr>
          </a:p>
          <a:p>
            <a:pPr indent="0" lvl="0" marL="0" rtl="0" algn="l">
              <a:spcBef>
                <a:spcPts val="0"/>
              </a:spcBef>
              <a:spcAft>
                <a:spcPts val="0"/>
              </a:spcAft>
              <a:buNone/>
            </a:pPr>
            <a:r>
              <a:rPr lang="en" sz="1500">
                <a:solidFill>
                  <a:schemeClr val="lt1"/>
                </a:solidFill>
                <a:latin typeface="Montserrat"/>
                <a:ea typeface="Montserrat"/>
                <a:cs typeface="Montserrat"/>
                <a:sym typeface="Montserrat"/>
              </a:rPr>
              <a:t>Casey Bernd</a:t>
            </a:r>
            <a:endParaRPr sz="15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500">
                <a:solidFill>
                  <a:schemeClr val="lt1"/>
                </a:solidFill>
                <a:latin typeface="Montserrat"/>
                <a:ea typeface="Montserrat"/>
                <a:cs typeface="Montserrat"/>
                <a:sym typeface="Montserrat"/>
              </a:rPr>
              <a:t>Wei-Hsu (Wish) Lin</a:t>
            </a:r>
            <a:endParaRPr sz="1500">
              <a:solidFill>
                <a:schemeClr val="lt1"/>
              </a:solidFill>
              <a:latin typeface="Montserrat"/>
              <a:ea typeface="Montserrat"/>
              <a:cs typeface="Montserrat"/>
              <a:sym typeface="Montserrat"/>
            </a:endParaRPr>
          </a:p>
          <a:p>
            <a:pPr indent="0" lvl="0" marL="0" rtl="0" algn="l">
              <a:spcBef>
                <a:spcPts val="0"/>
              </a:spcBef>
              <a:spcAft>
                <a:spcPts val="0"/>
              </a:spcAft>
              <a:buNone/>
            </a:pPr>
            <a:r>
              <a:rPr lang="en" sz="1500">
                <a:solidFill>
                  <a:schemeClr val="lt1"/>
                </a:solidFill>
                <a:latin typeface="Montserrat"/>
                <a:ea typeface="Montserrat"/>
                <a:cs typeface="Montserrat"/>
                <a:sym typeface="Montserrat"/>
              </a:rPr>
              <a:t>Seda Peacher</a:t>
            </a:r>
            <a:endParaRPr sz="1500">
              <a:solidFill>
                <a:schemeClr val="lt1"/>
              </a:solidFill>
              <a:latin typeface="Montserrat"/>
              <a:ea typeface="Montserrat"/>
              <a:cs typeface="Montserrat"/>
              <a:sym typeface="Montserrat"/>
            </a:endParaRPr>
          </a:p>
          <a:p>
            <a:pPr indent="0" lvl="0" marL="0" rtl="0" algn="l">
              <a:spcBef>
                <a:spcPts val="0"/>
              </a:spcBef>
              <a:spcAft>
                <a:spcPts val="0"/>
              </a:spcAft>
              <a:buNone/>
            </a:pPr>
            <a:r>
              <a:rPr lang="en" sz="1500">
                <a:solidFill>
                  <a:schemeClr val="lt1"/>
                </a:solidFill>
                <a:latin typeface="Montserrat"/>
                <a:ea typeface="Montserrat"/>
                <a:cs typeface="Montserrat"/>
                <a:sym typeface="Montserrat"/>
              </a:rPr>
              <a:t>Jackson Mance</a:t>
            </a:r>
            <a:endParaRPr sz="1500">
              <a:solidFill>
                <a:schemeClr val="lt1"/>
              </a:solidFill>
              <a:latin typeface="Montserrat"/>
              <a:ea typeface="Montserrat"/>
              <a:cs typeface="Montserrat"/>
              <a:sym typeface="Montserrat"/>
            </a:endParaRPr>
          </a:p>
          <a:p>
            <a:pPr indent="0" lvl="0" marL="0" rtl="0" algn="l">
              <a:spcBef>
                <a:spcPts val="0"/>
              </a:spcBef>
              <a:spcAft>
                <a:spcPts val="0"/>
              </a:spcAft>
              <a:buNone/>
            </a:pPr>
            <a:r>
              <a:t/>
            </a:r>
            <a:endParaRPr sz="1500">
              <a:solidFill>
                <a:schemeClr val="lt1"/>
              </a:solidFill>
              <a:latin typeface="Montserrat"/>
              <a:ea typeface="Montserrat"/>
              <a:cs typeface="Montserrat"/>
              <a:sym typeface="Montserrat"/>
            </a:endParaRPr>
          </a:p>
          <a:p>
            <a:pPr indent="0" lvl="0" marL="0" rtl="0" algn="l">
              <a:spcBef>
                <a:spcPts val="0"/>
              </a:spcBef>
              <a:spcAft>
                <a:spcPts val="0"/>
              </a:spcAft>
              <a:buNone/>
            </a:pPr>
            <a:r>
              <a:rPr lang="en" sz="1500">
                <a:solidFill>
                  <a:schemeClr val="lt1"/>
                </a:solidFill>
                <a:latin typeface="Montserrat"/>
                <a:ea typeface="Montserrat"/>
                <a:cs typeface="Montserrat"/>
                <a:sym typeface="Montserrat"/>
              </a:rPr>
              <a:t>Leo Yang</a:t>
            </a:r>
            <a:endParaRPr sz="1500">
              <a:solidFill>
                <a:schemeClr val="lt1"/>
              </a:solidFill>
              <a:latin typeface="Montserrat"/>
              <a:ea typeface="Montserrat"/>
              <a:cs typeface="Montserrat"/>
              <a:sym typeface="Montserrat"/>
            </a:endParaRPr>
          </a:p>
        </p:txBody>
      </p:sp>
      <p:sp>
        <p:nvSpPr>
          <p:cNvPr id="331" name="Google Shape;331;p43"/>
          <p:cNvSpPr txBox="1"/>
          <p:nvPr/>
        </p:nvSpPr>
        <p:spPr>
          <a:xfrm>
            <a:off x="755950" y="4081150"/>
            <a:ext cx="1870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Montserrat"/>
                <a:ea typeface="Montserrat"/>
                <a:cs typeface="Montserrat"/>
                <a:sym typeface="Montserrat"/>
              </a:rPr>
              <a:t>NSF REU grant </a:t>
            </a:r>
            <a:r>
              <a:rPr lang="en" sz="1000">
                <a:latin typeface="Montserrat"/>
                <a:ea typeface="Montserrat"/>
                <a:cs typeface="Montserrat"/>
                <a:sym typeface="Montserrat"/>
              </a:rPr>
              <a:t>PHY-2349677</a:t>
            </a:r>
            <a:endParaRPr sz="1000">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7"/>
          <p:cNvSpPr txBox="1"/>
          <p:nvPr>
            <p:ph idx="1" type="body"/>
          </p:nvPr>
        </p:nvSpPr>
        <p:spPr>
          <a:xfrm>
            <a:off x="311700" y="1152475"/>
            <a:ext cx="41334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AI trained by data bank</a:t>
            </a:r>
            <a:endParaRPr/>
          </a:p>
          <a:p>
            <a:pPr indent="-342900" lvl="0" marL="457200" rtl="0" algn="l">
              <a:spcBef>
                <a:spcPts val="0"/>
              </a:spcBef>
              <a:spcAft>
                <a:spcPts val="0"/>
              </a:spcAft>
              <a:buSzPts val="1800"/>
              <a:buChar char="➔"/>
            </a:pPr>
            <a:r>
              <a:rPr lang="en"/>
              <a:t>Predict protein structure </a:t>
            </a:r>
            <a:endParaRPr/>
          </a:p>
        </p:txBody>
      </p:sp>
      <p:sp>
        <p:nvSpPr>
          <p:cNvPr id="106" name="Google Shape;106;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07" name="Google Shape;107;p17"/>
          <p:cNvSpPr txBox="1"/>
          <p:nvPr/>
        </p:nvSpPr>
        <p:spPr>
          <a:xfrm>
            <a:off x="4779900" y="4341300"/>
            <a:ext cx="20760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chemeClr val="dk1"/>
                </a:solidFill>
                <a:latin typeface="Montserrat"/>
                <a:ea typeface="Montserrat"/>
                <a:cs typeface="Montserrat"/>
                <a:sym typeface="Montserrat"/>
                <a:hlinkClick r:id="rId3">
                  <a:extLst>
                    <a:ext uri="{A12FA001-AC4F-418D-AE19-62706E023703}">
                      <ahyp:hlinkClr val="tx"/>
                    </a:ext>
                  </a:extLst>
                </a:hlinkClick>
              </a:rPr>
              <a:t>https://alphafold.ebi.ac.uk/</a:t>
            </a:r>
            <a:endParaRPr sz="900">
              <a:solidFill>
                <a:schemeClr val="dk1"/>
              </a:solidFill>
              <a:latin typeface="Montserrat"/>
              <a:ea typeface="Montserrat"/>
              <a:cs typeface="Montserrat"/>
              <a:sym typeface="Montserrat"/>
            </a:endParaRPr>
          </a:p>
        </p:txBody>
      </p:sp>
      <p:pic>
        <p:nvPicPr>
          <p:cNvPr id="108" name="Google Shape;108;p17"/>
          <p:cNvPicPr preferRelativeResize="0"/>
          <p:nvPr/>
        </p:nvPicPr>
        <p:blipFill>
          <a:blip r:embed="rId4">
            <a:alphaModFix/>
          </a:blip>
          <a:stretch>
            <a:fillRect/>
          </a:stretch>
        </p:blipFill>
        <p:spPr>
          <a:xfrm>
            <a:off x="4445157" y="97051"/>
            <a:ext cx="4698843" cy="4341300"/>
          </a:xfrm>
          <a:prstGeom prst="rect">
            <a:avLst/>
          </a:prstGeom>
          <a:noFill/>
          <a:ln>
            <a:noFill/>
          </a:ln>
        </p:spPr>
      </p:pic>
      <p:sp>
        <p:nvSpPr>
          <p:cNvPr id="109" name="Google Shape;109;p17"/>
          <p:cNvSpPr txBox="1"/>
          <p:nvPr>
            <p:ph type="title"/>
          </p:nvPr>
        </p:nvSpPr>
        <p:spPr>
          <a:xfrm>
            <a:off x="311700" y="445025"/>
            <a:ext cx="5600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AlphaFold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15" name="Google Shape;115;p18"/>
          <p:cNvPicPr preferRelativeResize="0"/>
          <p:nvPr/>
        </p:nvPicPr>
        <p:blipFill>
          <a:blip r:embed="rId3">
            <a:alphaModFix/>
          </a:blip>
          <a:stretch>
            <a:fillRect/>
          </a:stretch>
        </p:blipFill>
        <p:spPr>
          <a:xfrm>
            <a:off x="4571989" y="988375"/>
            <a:ext cx="3427561" cy="3166749"/>
          </a:xfrm>
          <a:prstGeom prst="rect">
            <a:avLst/>
          </a:prstGeom>
          <a:noFill/>
          <a:ln>
            <a:noFill/>
          </a:ln>
        </p:spPr>
      </p:pic>
      <p:sp>
        <p:nvSpPr>
          <p:cNvPr id="116" name="Google Shape;116;p18"/>
          <p:cNvSpPr txBox="1"/>
          <p:nvPr>
            <p:ph type="title"/>
          </p:nvPr>
        </p:nvSpPr>
        <p:spPr>
          <a:xfrm>
            <a:off x="311700" y="445025"/>
            <a:ext cx="5600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Images Are State of the Art</a:t>
            </a:r>
            <a:endParaRPr/>
          </a:p>
        </p:txBody>
      </p:sp>
      <p:pic>
        <p:nvPicPr>
          <p:cNvPr id="117" name="Google Shape;117;p18"/>
          <p:cNvPicPr preferRelativeResize="0"/>
          <p:nvPr/>
        </p:nvPicPr>
        <p:blipFill>
          <a:blip r:embed="rId4">
            <a:alphaModFix/>
          </a:blip>
          <a:stretch>
            <a:fillRect/>
          </a:stretch>
        </p:blipFill>
        <p:spPr>
          <a:xfrm>
            <a:off x="1506875" y="1017725"/>
            <a:ext cx="3416400" cy="3416400"/>
          </a:xfrm>
          <a:prstGeom prst="rect">
            <a:avLst/>
          </a:prstGeom>
          <a:noFill/>
          <a:ln>
            <a:noFill/>
          </a:ln>
        </p:spPr>
      </p:pic>
      <p:sp>
        <p:nvSpPr>
          <p:cNvPr id="118" name="Google Shape;118;p18"/>
          <p:cNvSpPr txBox="1"/>
          <p:nvPr/>
        </p:nvSpPr>
        <p:spPr>
          <a:xfrm>
            <a:off x="1058250" y="4184475"/>
            <a:ext cx="7027500" cy="49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Montserrat"/>
                <a:ea typeface="Montserrat"/>
                <a:cs typeface="Montserrat"/>
                <a:sym typeface="Montserrat"/>
              </a:rPr>
              <a:t>Movement is essential to understanding protein </a:t>
            </a:r>
            <a:r>
              <a:rPr lang="en" sz="1800">
                <a:solidFill>
                  <a:schemeClr val="dk1"/>
                </a:solidFill>
                <a:latin typeface="Montserrat"/>
                <a:ea typeface="Montserrat"/>
                <a:cs typeface="Montserrat"/>
                <a:sym typeface="Montserrat"/>
              </a:rPr>
              <a:t>func</a:t>
            </a:r>
            <a:r>
              <a:rPr lang="en" sz="1800">
                <a:solidFill>
                  <a:schemeClr val="dk1"/>
                </a:solidFill>
                <a:latin typeface="Montserrat"/>
                <a:ea typeface="Montserrat"/>
                <a:cs typeface="Montserrat"/>
                <a:sym typeface="Montserrat"/>
              </a:rPr>
              <a:t>tion</a:t>
            </a:r>
            <a:endParaRPr sz="1800">
              <a:solidFill>
                <a:schemeClr val="dk1"/>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19"/>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Technique</a:t>
            </a:r>
            <a:endParaRPr/>
          </a:p>
        </p:txBody>
      </p:sp>
      <p:sp>
        <p:nvSpPr>
          <p:cNvPr id="124" name="Google Shape;124;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0"/>
          <p:cNvSpPr txBox="1"/>
          <p:nvPr>
            <p:ph type="title"/>
          </p:nvPr>
        </p:nvSpPr>
        <p:spPr>
          <a:xfrm>
            <a:off x="311700" y="445025"/>
            <a:ext cx="5600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EPR </a:t>
            </a:r>
            <a:r>
              <a:rPr lang="en" sz="1522"/>
              <a:t>(Electron Paramagnetic Resonance)</a:t>
            </a:r>
            <a:endParaRPr sz="1522"/>
          </a:p>
        </p:txBody>
      </p:sp>
      <p:sp>
        <p:nvSpPr>
          <p:cNvPr id="130" name="Google Shape;130;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131" name="Google Shape;131;p20"/>
          <p:cNvGrpSpPr/>
          <p:nvPr/>
        </p:nvGrpSpPr>
        <p:grpSpPr>
          <a:xfrm>
            <a:off x="311638" y="1170125"/>
            <a:ext cx="4198500" cy="3340700"/>
            <a:chOff x="311638" y="1170125"/>
            <a:chExt cx="4198500" cy="3340700"/>
          </a:xfrm>
        </p:grpSpPr>
        <p:sp>
          <p:nvSpPr>
            <p:cNvPr id="132" name="Google Shape;132;p20"/>
            <p:cNvSpPr txBox="1"/>
            <p:nvPr/>
          </p:nvSpPr>
          <p:spPr>
            <a:xfrm>
              <a:off x="311638" y="4117225"/>
              <a:ext cx="41985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u="sng">
                  <a:solidFill>
                    <a:schemeClr val="dk1"/>
                  </a:solidFill>
                  <a:latin typeface="Montserrat"/>
                  <a:ea typeface="Montserrat"/>
                  <a:cs typeface="Montserrat"/>
                  <a:sym typeface="Montserrat"/>
                  <a:hlinkClick r:id="rId3">
                    <a:extLst>
                      <a:ext uri="{A12FA001-AC4F-418D-AE19-62706E023703}">
                        <ahyp:hlinkClr val="tx"/>
                      </a:ext>
                    </a:extLst>
                  </a:hlinkClick>
                </a:rPr>
                <a:t>https://en.wikipedia.org/wiki/File:EPR_splitting.svg</a:t>
              </a:r>
              <a:r>
                <a:rPr lang="en" sz="1000">
                  <a:solidFill>
                    <a:schemeClr val="dk1"/>
                  </a:solidFill>
                  <a:latin typeface="Montserrat"/>
                  <a:ea typeface="Montserrat"/>
                  <a:cs typeface="Montserrat"/>
                  <a:sym typeface="Montserrat"/>
                </a:rPr>
                <a:t> </a:t>
              </a:r>
              <a:endParaRPr sz="1000">
                <a:solidFill>
                  <a:schemeClr val="dk1"/>
                </a:solidFill>
                <a:latin typeface="Montserrat"/>
                <a:ea typeface="Montserrat"/>
                <a:cs typeface="Montserrat"/>
                <a:sym typeface="Montserrat"/>
              </a:endParaRPr>
            </a:p>
          </p:txBody>
        </p:sp>
        <p:pic>
          <p:nvPicPr>
            <p:cNvPr id="133" name="Google Shape;133;p20"/>
            <p:cNvPicPr preferRelativeResize="0"/>
            <p:nvPr/>
          </p:nvPicPr>
          <p:blipFill>
            <a:blip r:embed="rId4">
              <a:alphaModFix/>
            </a:blip>
            <a:stretch>
              <a:fillRect/>
            </a:stretch>
          </p:blipFill>
          <p:spPr>
            <a:xfrm>
              <a:off x="311688" y="1170125"/>
              <a:ext cx="4198382" cy="2947100"/>
            </a:xfrm>
            <a:prstGeom prst="rect">
              <a:avLst/>
            </a:prstGeom>
            <a:noFill/>
            <a:ln>
              <a:noFill/>
            </a:ln>
          </p:spPr>
        </p:pic>
      </p:grpSp>
      <p:grpSp>
        <p:nvGrpSpPr>
          <p:cNvPr id="134" name="Google Shape;134;p20"/>
          <p:cNvGrpSpPr/>
          <p:nvPr/>
        </p:nvGrpSpPr>
        <p:grpSpPr>
          <a:xfrm>
            <a:off x="4742350" y="1170124"/>
            <a:ext cx="4198500" cy="3340701"/>
            <a:chOff x="4742350" y="1170124"/>
            <a:chExt cx="4198500" cy="3340701"/>
          </a:xfrm>
        </p:grpSpPr>
        <p:pic>
          <p:nvPicPr>
            <p:cNvPr id="135" name="Google Shape;135;p20"/>
            <p:cNvPicPr preferRelativeResize="0"/>
            <p:nvPr/>
          </p:nvPicPr>
          <p:blipFill>
            <a:blip r:embed="rId5">
              <a:alphaModFix/>
            </a:blip>
            <a:stretch>
              <a:fillRect/>
            </a:stretch>
          </p:blipFill>
          <p:spPr>
            <a:xfrm>
              <a:off x="4879425" y="1170124"/>
              <a:ext cx="3924347" cy="2947100"/>
            </a:xfrm>
            <a:prstGeom prst="rect">
              <a:avLst/>
            </a:prstGeom>
            <a:noFill/>
            <a:ln>
              <a:noFill/>
            </a:ln>
          </p:spPr>
        </p:pic>
        <p:sp>
          <p:nvSpPr>
            <p:cNvPr id="136" name="Google Shape;136;p20"/>
            <p:cNvSpPr txBox="1"/>
            <p:nvPr/>
          </p:nvSpPr>
          <p:spPr>
            <a:xfrm>
              <a:off x="4742350" y="4117225"/>
              <a:ext cx="41985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u="sng">
                  <a:solidFill>
                    <a:schemeClr val="dk1"/>
                  </a:solidFill>
                  <a:latin typeface="Montserrat"/>
                  <a:ea typeface="Montserrat"/>
                  <a:cs typeface="Montserrat"/>
                  <a:sym typeface="Montserrat"/>
                  <a:hlinkClick r:id="rId6">
                    <a:extLst>
                      <a:ext uri="{A12FA001-AC4F-418D-AE19-62706E023703}">
                        <ahyp:hlinkClr val="tx"/>
                      </a:ext>
                    </a:extLst>
                  </a:hlinkClick>
                </a:rPr>
                <a:t>https://en.wikipedia.org/wiki/File:EPR_Signal_Harmonics.svg</a:t>
              </a:r>
              <a:r>
                <a:rPr lang="en" sz="1000">
                  <a:solidFill>
                    <a:schemeClr val="dk1"/>
                  </a:solidFill>
                  <a:latin typeface="Montserrat"/>
                  <a:ea typeface="Montserrat"/>
                  <a:cs typeface="Montserrat"/>
                  <a:sym typeface="Montserrat"/>
                </a:rPr>
                <a:t> </a:t>
              </a:r>
              <a:endParaRPr sz="1000">
                <a:solidFill>
                  <a:schemeClr val="dk1"/>
                </a:solidFill>
                <a:latin typeface="Montserrat"/>
                <a:ea typeface="Montserrat"/>
                <a:cs typeface="Montserrat"/>
                <a:sym typeface="Montserrat"/>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1"/>
          <p:cNvSpPr txBox="1"/>
          <p:nvPr>
            <p:ph type="title"/>
          </p:nvPr>
        </p:nvSpPr>
        <p:spPr>
          <a:xfrm>
            <a:off x="311700" y="445025"/>
            <a:ext cx="5600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EPR and Proteins</a:t>
            </a:r>
            <a:endParaRPr sz="1522"/>
          </a:p>
        </p:txBody>
      </p:sp>
      <p:sp>
        <p:nvSpPr>
          <p:cNvPr id="142" name="Google Shape;142;p21"/>
          <p:cNvSpPr txBox="1"/>
          <p:nvPr>
            <p:ph idx="1" type="body"/>
          </p:nvPr>
        </p:nvSpPr>
        <p:spPr>
          <a:xfrm>
            <a:off x="311700" y="1152475"/>
            <a:ext cx="4122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Proteins do not contain unpaired electrons</a:t>
            </a:r>
            <a:endParaRPr/>
          </a:p>
          <a:p>
            <a:pPr indent="-342900" lvl="0" marL="457200" rtl="0" algn="l">
              <a:spcBef>
                <a:spcPts val="0"/>
              </a:spcBef>
              <a:spcAft>
                <a:spcPts val="0"/>
              </a:spcAft>
              <a:buSzPts val="1800"/>
              <a:buChar char="➔"/>
            </a:pPr>
            <a:r>
              <a:rPr lang="en"/>
              <a:t>Once added, EPR can “film” protein movement</a:t>
            </a:r>
            <a:endParaRPr/>
          </a:p>
        </p:txBody>
      </p:sp>
      <p:sp>
        <p:nvSpPr>
          <p:cNvPr id="143" name="Google Shape;143;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4" name="Google Shape;144;p21"/>
          <p:cNvPicPr preferRelativeResize="0"/>
          <p:nvPr/>
        </p:nvPicPr>
        <p:blipFill>
          <a:blip r:embed="rId3">
            <a:alphaModFix/>
          </a:blip>
          <a:stretch>
            <a:fillRect/>
          </a:stretch>
        </p:blipFill>
        <p:spPr>
          <a:xfrm>
            <a:off x="4434302" y="1017729"/>
            <a:ext cx="4569903" cy="3416400"/>
          </a:xfrm>
          <a:prstGeom prst="rect">
            <a:avLst/>
          </a:prstGeom>
          <a:noFill/>
          <a:ln>
            <a:noFill/>
          </a:ln>
        </p:spPr>
      </p:pic>
      <p:sp>
        <p:nvSpPr>
          <p:cNvPr id="145" name="Google Shape;145;p21"/>
          <p:cNvSpPr txBox="1"/>
          <p:nvPr/>
        </p:nvSpPr>
        <p:spPr>
          <a:xfrm>
            <a:off x="4434300" y="4324525"/>
            <a:ext cx="4569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chemeClr val="dk1"/>
                </a:solidFill>
                <a:latin typeface="Montserrat"/>
                <a:ea typeface="Montserrat"/>
                <a:cs typeface="Montserrat"/>
                <a:sym typeface="Montserrat"/>
                <a:hlinkClick r:id="rId4">
                  <a:extLst>
                    <a:ext uri="{A12FA001-AC4F-418D-AE19-62706E023703}">
                      <ahyp:hlinkClr val="tx"/>
                    </a:ext>
                  </a:extLst>
                </a:hlinkClick>
              </a:rPr>
              <a:t>https://sherwingroup.itst.ucsb.edu/research/gd3/</a:t>
            </a:r>
            <a:r>
              <a:rPr lang="en" sz="1000">
                <a:solidFill>
                  <a:schemeClr val="dk1"/>
                </a:solidFill>
                <a:latin typeface="Montserrat"/>
                <a:ea typeface="Montserrat"/>
                <a:cs typeface="Montserrat"/>
                <a:sym typeface="Montserrat"/>
              </a:rPr>
              <a:t> </a:t>
            </a:r>
            <a:endParaRPr sz="1000">
              <a:solidFill>
                <a:schemeClr val="dk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2"/>
          <p:cNvSpPr txBox="1"/>
          <p:nvPr>
            <p:ph type="title"/>
          </p:nvPr>
        </p:nvSpPr>
        <p:spPr>
          <a:xfrm>
            <a:off x="311700" y="445025"/>
            <a:ext cx="5600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AsLOV2</a:t>
            </a:r>
            <a:endParaRPr sz="1522"/>
          </a:p>
        </p:txBody>
      </p:sp>
      <p:sp>
        <p:nvSpPr>
          <p:cNvPr id="151" name="Google Shape;151;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52" name="Google Shape;152;p22"/>
          <p:cNvSpPr txBox="1"/>
          <p:nvPr/>
        </p:nvSpPr>
        <p:spPr>
          <a:xfrm>
            <a:off x="0" y="4117225"/>
            <a:ext cx="9242100" cy="78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000">
                <a:solidFill>
                  <a:schemeClr val="dk1"/>
                </a:solidFill>
                <a:latin typeface="Montserrat"/>
                <a:ea typeface="Montserrat"/>
                <a:cs typeface="Montserrat"/>
                <a:sym typeface="Montserrat"/>
              </a:rPr>
              <a:t>Brad D. Price, Antonín Sojka, Shiny Maity, I. Marcelo Chavez, Matthieu Starck, Maxwell Z. Wilson, Songi Han, Mark S. Sherwin, Field-domain rapid-scan EPR at 240GHz for studies of protein functional dynamics at room temperature, Journal of Magnetic Resonance, Volume 366, 2024, 107744, ISSN 1090-7807, https://doi.org/10.1016/j.jmr.2024.107744.</a:t>
            </a:r>
            <a:endParaRPr sz="1000">
              <a:solidFill>
                <a:schemeClr val="dk1"/>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t/>
            </a:r>
            <a:endParaRPr sz="1100">
              <a:solidFill>
                <a:schemeClr val="dk1"/>
              </a:solidFill>
            </a:endParaRPr>
          </a:p>
          <a:p>
            <a:pPr indent="0" lvl="0" marL="0" rtl="0" algn="ctr">
              <a:spcBef>
                <a:spcPts val="0"/>
              </a:spcBef>
              <a:spcAft>
                <a:spcPts val="0"/>
              </a:spcAft>
              <a:buNone/>
            </a:pPr>
            <a:r>
              <a:t/>
            </a:r>
            <a:endParaRPr sz="1100">
              <a:solidFill>
                <a:schemeClr val="dk1"/>
              </a:solidFill>
            </a:endParaRPr>
          </a:p>
        </p:txBody>
      </p:sp>
      <p:pic>
        <p:nvPicPr>
          <p:cNvPr id="153" name="Google Shape;153;p22"/>
          <p:cNvPicPr preferRelativeResize="0"/>
          <p:nvPr/>
        </p:nvPicPr>
        <p:blipFill>
          <a:blip r:embed="rId3">
            <a:alphaModFix/>
          </a:blip>
          <a:stretch>
            <a:fillRect/>
          </a:stretch>
        </p:blipFill>
        <p:spPr>
          <a:xfrm>
            <a:off x="1451425" y="1093925"/>
            <a:ext cx="6241146" cy="30995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9BBDBE"/>
      </a:dk2>
      <a:lt2>
        <a:srgbClr val="DCDFE6"/>
      </a:lt2>
      <a:accent1>
        <a:srgbClr val="00355F"/>
      </a:accent1>
      <a:accent2>
        <a:srgbClr val="FEBB12"/>
      </a:accent2>
      <a:accent3>
        <a:srgbClr val="04849D"/>
      </a:accent3>
      <a:accent4>
        <a:srgbClr val="D64933"/>
      </a:accent4>
      <a:accent5>
        <a:srgbClr val="8BB174"/>
      </a:accent5>
      <a:accent6>
        <a:srgbClr val="FFCAD4"/>
      </a:accent6>
      <a:hlink>
        <a:srgbClr val="04849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