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7880041a9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7880041a9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6316bba02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6316bba0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the actual physics you’ve baked into this sim! Not even worth talking about computation time. New version of gif?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756cae234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756cae234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756cae234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756cae234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ed7c8416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ed7c8416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6ed7c8416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6ed7c8416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69e2222cc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69e2222cc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69e2222cca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69e2222cca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69e2222cca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69e2222cca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7610a9e3b0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7610a9e3b0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69cd16a33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69cd16a3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Cut down to just briefly mentioning DM and for mCPs something like “a dark photon mixes with the SM photon and gives the DM a suppressed electric charge”. No need to say Run 3. May be nice to mention LHC-&gt; highest energy collisions -&gt; can create high mass particles.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73c7bdada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73c7bdada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69cd16a33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69cd16a33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energy particles -&gt; ionizing particles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6ed7c841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6ed7c841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69e2222cc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69e2222cc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run3, just say “end of lifetime”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6ed7c8416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6ed7c8416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760f331af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760f331a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reduce time here.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73c7bdada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73c7bdada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6ed7c84162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6ed7c8416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 title="1.png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130350" y="0"/>
            <a:ext cx="1013650" cy="6634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hyperlink" Target="https://doi.org/10.1103/PhysRevD.104.032002?_gl=1*1206jfa*_ga*NDU4NzAzNDkyLjE3MjIxMDYzOTc.*_ga_ZS5V2B2DR1*MTc0MTczMjIyMC4xNy4xLjE3NDE3MzIzMzYuMC4wLjg4MzU0Nzk5Nw..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9.png"/><Relationship Id="rId5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gif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Analysing Position Based Effects of the MilliQan Slab Detector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797175"/>
            <a:ext cx="8520600" cy="10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Lukas Kiekover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Montana State University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August 11, 2025</a:t>
            </a:r>
            <a:endParaRPr sz="2000"/>
          </a:p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Cutoff Angle</a:t>
            </a:r>
            <a:endParaRPr/>
          </a:p>
        </p:txBody>
      </p:sp>
      <p:sp>
        <p:nvSpPr>
          <p:cNvPr id="147" name="Google Shape;147;p22"/>
          <p:cNvSpPr txBox="1"/>
          <p:nvPr>
            <p:ph idx="1" type="body"/>
          </p:nvPr>
        </p:nvSpPr>
        <p:spPr>
          <a:xfrm>
            <a:off x="311700" y="1152475"/>
            <a:ext cx="3507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We have an approximate angle for the cutoff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~40°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Matches PMT documentation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Cutoff smooths out further from PMT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Qualitative vs Quantitative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Limits of the scanning method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8" name="Google Shape;14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6075" y="19925"/>
            <a:ext cx="3388124" cy="51036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22"/>
          <p:cNvCxnSpPr/>
          <p:nvPr/>
        </p:nvCxnSpPr>
        <p:spPr>
          <a:xfrm flipH="1">
            <a:off x="8174150" y="1486500"/>
            <a:ext cx="10800" cy="2326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151" name="Google Shape;151;p22"/>
          <p:cNvSpPr txBox="1"/>
          <p:nvPr/>
        </p:nvSpPr>
        <p:spPr>
          <a:xfrm>
            <a:off x="7742025" y="925750"/>
            <a:ext cx="117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Closer to PMT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7709100" y="3847675"/>
            <a:ext cx="1172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Further</a:t>
            </a:r>
            <a:r>
              <a:rPr lang="en" sz="1200">
                <a:solidFill>
                  <a:schemeClr val="dk2"/>
                </a:solidFill>
              </a:rPr>
              <a:t> from PMT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 Development</a:t>
            </a:r>
            <a:endParaRPr/>
          </a:p>
        </p:txBody>
      </p:sp>
      <p:sp>
        <p:nvSpPr>
          <p:cNvPr id="158" name="Google Shape;158;p23"/>
          <p:cNvSpPr txBox="1"/>
          <p:nvPr>
            <p:ph idx="1" type="body"/>
          </p:nvPr>
        </p:nvSpPr>
        <p:spPr>
          <a:xfrm>
            <a:off x="311700" y="1152475"/>
            <a:ext cx="472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Currently simple 2D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Focused on getting basic physics right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Total Internal reflection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Attenuation length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Surface roughness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Many more factors to include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9" name="Google Shape;15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0" name="Google Shape;160;p23" title="particle_sim3.gif"/>
          <p:cNvPicPr preferRelativeResize="0"/>
          <p:nvPr/>
        </p:nvPicPr>
        <p:blipFill rotWithShape="1">
          <a:blip r:embed="rId3">
            <a:alphaModFix/>
          </a:blip>
          <a:srcRect b="4136" l="10045" r="9587" t="8595"/>
          <a:stretch/>
        </p:blipFill>
        <p:spPr>
          <a:xfrm>
            <a:off x="5065475" y="1086209"/>
            <a:ext cx="3518525" cy="286541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1" name="Google Shape;161;p23"/>
          <p:cNvSpPr/>
          <p:nvPr/>
        </p:nvSpPr>
        <p:spPr>
          <a:xfrm>
            <a:off x="5349250" y="1227350"/>
            <a:ext cx="702300" cy="13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Comparison to Real Data: Cutoff Angle</a:t>
            </a:r>
            <a:endParaRPr/>
          </a:p>
        </p:txBody>
      </p:sp>
      <p:sp>
        <p:nvSpPr>
          <p:cNvPr id="167" name="Google Shape;167;p24"/>
          <p:cNvSpPr txBox="1"/>
          <p:nvPr>
            <p:ph idx="1" type="body"/>
          </p:nvPr>
        </p:nvSpPr>
        <p:spPr>
          <a:xfrm>
            <a:off x="311700" y="1152475"/>
            <a:ext cx="334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We want to see the exact same features in the simulation as we do with real data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But we don’t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Why?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Can adjust the simulation to match data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8" name="Google Shape;16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9" name="Google Shape;169;p24"/>
          <p:cNvPicPr preferRelativeResize="0"/>
          <p:nvPr/>
        </p:nvPicPr>
        <p:blipFill rotWithShape="1">
          <a:blip r:embed="rId3">
            <a:alphaModFix/>
          </a:blip>
          <a:srcRect b="0" l="0" r="0" t="39668"/>
          <a:stretch/>
        </p:blipFill>
        <p:spPr>
          <a:xfrm>
            <a:off x="3602375" y="952902"/>
            <a:ext cx="4442874" cy="35804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24"/>
          <p:cNvCxnSpPr/>
          <p:nvPr/>
        </p:nvCxnSpPr>
        <p:spPr>
          <a:xfrm flipH="1">
            <a:off x="8428243" y="1589662"/>
            <a:ext cx="8700" cy="1915200"/>
          </a:xfrm>
          <a:prstGeom prst="straightConnector1">
            <a:avLst/>
          </a:prstGeom>
          <a:noFill/>
          <a:ln cap="flat" cmpd="sng" w="23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171" name="Google Shape;171;p24"/>
          <p:cNvSpPr txBox="1"/>
          <p:nvPr/>
        </p:nvSpPr>
        <p:spPr>
          <a:xfrm>
            <a:off x="8159954" y="952900"/>
            <a:ext cx="965400" cy="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75250" lIns="75250" spcFirstLastPara="1" rIns="75250" wrap="square" tIns="752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1">
                <a:solidFill>
                  <a:schemeClr val="dk2"/>
                </a:solidFill>
              </a:rPr>
              <a:t>Closer to PMT</a:t>
            </a:r>
            <a:endParaRPr sz="1281">
              <a:solidFill>
                <a:schemeClr val="dk2"/>
              </a:solidFill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8045248" y="3533244"/>
            <a:ext cx="9654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75250" lIns="75250" spcFirstLastPara="1" rIns="75250" wrap="square" tIns="752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Further from PMT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173" name="Google Shape;173;p24"/>
          <p:cNvCxnSpPr/>
          <p:nvPr/>
        </p:nvCxnSpPr>
        <p:spPr>
          <a:xfrm>
            <a:off x="5108025" y="4854625"/>
            <a:ext cx="1762800" cy="10800"/>
          </a:xfrm>
          <a:prstGeom prst="straightConnector1">
            <a:avLst/>
          </a:prstGeom>
          <a:noFill/>
          <a:ln cap="flat" cmpd="sng" w="23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174" name="Google Shape;174;p24"/>
          <p:cNvSpPr txBox="1"/>
          <p:nvPr/>
        </p:nvSpPr>
        <p:spPr>
          <a:xfrm>
            <a:off x="3767175" y="4689450"/>
            <a:ext cx="11565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3862723" y="4599319"/>
            <a:ext cx="9654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75250" lIns="75250" spcFirstLastPara="1" rIns="75250" wrap="square" tIns="752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Further from PMT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6978579" y="4586725"/>
            <a:ext cx="965400" cy="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75250" lIns="75250" spcFirstLastPara="1" rIns="75250" wrap="square" tIns="752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1">
                <a:solidFill>
                  <a:schemeClr val="dk2"/>
                </a:solidFill>
              </a:rPr>
              <a:t>Closer to PMT</a:t>
            </a:r>
            <a:endParaRPr sz="128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this mean? Where do we go from here?</a:t>
            </a:r>
            <a:endParaRPr/>
          </a:p>
        </p:txBody>
      </p:sp>
      <p:sp>
        <p:nvSpPr>
          <p:cNvPr id="182" name="Google Shape;182;p25"/>
          <p:cNvSpPr txBox="1"/>
          <p:nvPr>
            <p:ph idx="1" type="body"/>
          </p:nvPr>
        </p:nvSpPr>
        <p:spPr>
          <a:xfrm>
            <a:off x="311700" y="1152475"/>
            <a:ext cx="8520600" cy="39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 cutoff angle is a feature that should exist on the slab detector at CERN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It should depend on distance to the PMT in simulation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 complete understanding of our sensitivity requires we incorporate physical effects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Take more data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We have the </a:t>
            </a:r>
            <a:r>
              <a:rPr lang="en">
                <a:solidFill>
                  <a:schemeClr val="dk1"/>
                </a:solidFill>
              </a:rPr>
              <a:t>skeleton of a well understood simulation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It serves as our transfer tool between Broida slab and in situ slab detector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Necessary upgrades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Match data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3D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Pulse injection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3" name="Google Shape;18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/>
          <p:nvPr>
            <p:ph type="title"/>
          </p:nvPr>
        </p:nvSpPr>
        <p:spPr>
          <a:xfrm>
            <a:off x="311700" y="25482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189" name="Google Shape;189;p26"/>
          <p:cNvSpPr txBox="1"/>
          <p:nvPr/>
        </p:nvSpPr>
        <p:spPr>
          <a:xfrm>
            <a:off x="381150" y="1096625"/>
            <a:ext cx="3840600" cy="24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 Special Thanks to: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David Stuart: Faculty Advisor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Dariush Imani: Graduate Mentor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Eliott Schaffer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Sathya </a:t>
            </a:r>
            <a:r>
              <a:rPr lang="en" sz="1800">
                <a:solidFill>
                  <a:schemeClr val="dk1"/>
                </a:solidFill>
              </a:rPr>
              <a:t>Guruswamy</a:t>
            </a:r>
            <a:r>
              <a:rPr lang="en" sz="1800">
                <a:solidFill>
                  <a:schemeClr val="dk1"/>
                </a:solidFill>
              </a:rPr>
              <a:t>: REU Director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work is supported by NSF REU grant PHY-2349677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0" name="Google Shape;19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2001" y="3683035"/>
            <a:ext cx="4902799" cy="13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152" y="3556625"/>
            <a:ext cx="1404199" cy="14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 Slides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Visualizing the Bar Detector: Desired Signal</a:t>
            </a:r>
            <a:endParaRPr/>
          </a:p>
        </p:txBody>
      </p:sp>
      <p:sp>
        <p:nvSpPr>
          <p:cNvPr id="204" name="Google Shape;204;p28"/>
          <p:cNvSpPr txBox="1"/>
          <p:nvPr/>
        </p:nvSpPr>
        <p:spPr>
          <a:xfrm>
            <a:off x="385075" y="4469575"/>
            <a:ext cx="11322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Animation made by Ryan Schmitz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311700" y="1017725"/>
            <a:ext cx="15831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Millicharge Particle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311700" y="1744750"/>
            <a:ext cx="16671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Charge: 0.01e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07" name="Google Shape;207;p28" title="mcp3-ezgif.com-speed.gif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8775" y="983775"/>
            <a:ext cx="5491775" cy="4099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Visualizing the Bar Detector: Background</a:t>
            </a:r>
            <a:endParaRPr/>
          </a:p>
        </p:txBody>
      </p:sp>
      <p:sp>
        <p:nvSpPr>
          <p:cNvPr id="214" name="Google Shape;214;p29"/>
          <p:cNvSpPr txBox="1"/>
          <p:nvPr/>
        </p:nvSpPr>
        <p:spPr>
          <a:xfrm>
            <a:off x="311700" y="1013650"/>
            <a:ext cx="15831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Beam Muon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15" name="Google Shape;215;p29"/>
          <p:cNvSpPr txBox="1"/>
          <p:nvPr/>
        </p:nvSpPr>
        <p:spPr>
          <a:xfrm>
            <a:off x="385075" y="4469575"/>
            <a:ext cx="11322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Animation made by Ryan Schmitz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16" name="Google Shape;216;p29"/>
          <p:cNvSpPr txBox="1"/>
          <p:nvPr/>
        </p:nvSpPr>
        <p:spPr>
          <a:xfrm>
            <a:off x="311700" y="1750750"/>
            <a:ext cx="16671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Charge: e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17" name="Google Shape;217;p29" title="beam2-ezgif.com-speed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9200" y="986200"/>
            <a:ext cx="5488525" cy="409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Visualizing the Bar Detector: Background</a:t>
            </a:r>
            <a:endParaRPr/>
          </a:p>
        </p:txBody>
      </p:sp>
      <p:pic>
        <p:nvPicPr>
          <p:cNvPr id="224" name="Google Shape;224;p30" title="cosmiceventvid-ezgif.com-speed.gif"/>
          <p:cNvPicPr preferRelativeResize="0"/>
          <p:nvPr/>
        </p:nvPicPr>
        <p:blipFill rotWithShape="1">
          <a:blip r:embed="rId3">
            <a:alphaModFix/>
          </a:blip>
          <a:srcRect b="10154" l="166" r="16541" t="6885"/>
          <a:stretch/>
        </p:blipFill>
        <p:spPr>
          <a:xfrm>
            <a:off x="2280075" y="979300"/>
            <a:ext cx="5497652" cy="4112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0"/>
          <p:cNvSpPr txBox="1"/>
          <p:nvPr/>
        </p:nvSpPr>
        <p:spPr>
          <a:xfrm>
            <a:off x="311700" y="1017713"/>
            <a:ext cx="15831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Cosmic Rays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26" name="Google Shape;226;p30"/>
          <p:cNvSpPr txBox="1"/>
          <p:nvPr/>
        </p:nvSpPr>
        <p:spPr>
          <a:xfrm>
            <a:off x="385075" y="4469575"/>
            <a:ext cx="11322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Animation made by Ryan Schmitz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27" name="Google Shape;22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1"/>
          <p:cNvPicPr preferRelativeResize="0"/>
          <p:nvPr/>
        </p:nvPicPr>
        <p:blipFill rotWithShape="1">
          <a:blip r:embed="rId3">
            <a:alphaModFix/>
          </a:blip>
          <a:srcRect b="57807" l="0" r="0" t="0"/>
          <a:stretch/>
        </p:blipFill>
        <p:spPr>
          <a:xfrm>
            <a:off x="750038" y="1252812"/>
            <a:ext cx="7491526" cy="7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3">
            <a:alphaModFix/>
          </a:blip>
          <a:srcRect b="0" l="2257" r="0" t="40019"/>
          <a:stretch/>
        </p:blipFill>
        <p:spPr>
          <a:xfrm>
            <a:off x="48275" y="2923000"/>
            <a:ext cx="7322149" cy="1131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31"/>
          <p:cNvCxnSpPr/>
          <p:nvPr/>
        </p:nvCxnSpPr>
        <p:spPr>
          <a:xfrm flipH="1" rot="10800000">
            <a:off x="2144000" y="1892525"/>
            <a:ext cx="475500" cy="58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6" name="Google Shape;236;p31"/>
          <p:cNvCxnSpPr/>
          <p:nvPr/>
        </p:nvCxnSpPr>
        <p:spPr>
          <a:xfrm flipH="1" rot="10800000">
            <a:off x="4306850" y="1914125"/>
            <a:ext cx="300" cy="54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7" name="Google Shape;237;p31"/>
          <p:cNvCxnSpPr/>
          <p:nvPr/>
        </p:nvCxnSpPr>
        <p:spPr>
          <a:xfrm rot="10800000">
            <a:off x="5483988" y="1914125"/>
            <a:ext cx="442800" cy="63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8" name="Google Shape;238;p31"/>
          <p:cNvCxnSpPr/>
          <p:nvPr/>
        </p:nvCxnSpPr>
        <p:spPr>
          <a:xfrm rot="10800000">
            <a:off x="7484000" y="1951925"/>
            <a:ext cx="378300" cy="56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9" name="Google Shape;239;p31"/>
          <p:cNvSpPr txBox="1"/>
          <p:nvPr/>
        </p:nvSpPr>
        <p:spPr>
          <a:xfrm>
            <a:off x="1344400" y="2411200"/>
            <a:ext cx="1512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Dark Matter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240" name="Google Shape;240;p31"/>
          <p:cNvSpPr txBox="1"/>
          <p:nvPr/>
        </p:nvSpPr>
        <p:spPr>
          <a:xfrm>
            <a:off x="2827979" y="2356611"/>
            <a:ext cx="2590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“Dark Photon” coupling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5535400" y="2476594"/>
            <a:ext cx="1512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Mass term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6861600" y="2476600"/>
            <a:ext cx="22062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“Mixing” between Dark Photon and SM Photon</a:t>
            </a:r>
            <a:endParaRPr sz="1700">
              <a:solidFill>
                <a:schemeClr val="dk2"/>
              </a:solidFill>
            </a:endParaRPr>
          </a:p>
        </p:txBody>
      </p:sp>
      <p:cxnSp>
        <p:nvCxnSpPr>
          <p:cNvPr id="243" name="Google Shape;243;p31"/>
          <p:cNvCxnSpPr/>
          <p:nvPr/>
        </p:nvCxnSpPr>
        <p:spPr>
          <a:xfrm rot="10800000">
            <a:off x="4900050" y="3813644"/>
            <a:ext cx="659100" cy="36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4" name="Google Shape;244;p31"/>
          <p:cNvSpPr txBox="1"/>
          <p:nvPr/>
        </p:nvSpPr>
        <p:spPr>
          <a:xfrm>
            <a:off x="5611600" y="3874400"/>
            <a:ext cx="3000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Coupling to SM photon suppressed by k!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245" name="Google Shape;245;p31"/>
          <p:cNvSpPr txBox="1"/>
          <p:nvPr/>
        </p:nvSpPr>
        <p:spPr>
          <a:xfrm>
            <a:off x="674700" y="2889538"/>
            <a:ext cx="441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Field redefinition: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6" name="Google Shape;246;p31"/>
          <p:cNvSpPr txBox="1"/>
          <p:nvPr>
            <p:ph idx="12" type="sldNum"/>
          </p:nvPr>
        </p:nvSpPr>
        <p:spPr>
          <a:xfrm>
            <a:off x="8440558" y="45823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Millicharged Particles?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017725"/>
            <a:ext cx="472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~85% of matter in the universe is dark matter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Very feebly interacting, if interacting at all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What actually is it?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Dark Photon Portal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There is some dark sector </a:t>
            </a:r>
            <a:r>
              <a:rPr lang="en">
                <a:solidFill>
                  <a:schemeClr val="dk1"/>
                </a:solidFill>
              </a:rPr>
              <a:t>force</a:t>
            </a:r>
            <a:r>
              <a:rPr lang="en">
                <a:solidFill>
                  <a:schemeClr val="dk1"/>
                </a:solidFill>
              </a:rPr>
              <a:t> that weakly couples with the </a:t>
            </a:r>
            <a:r>
              <a:rPr lang="en">
                <a:solidFill>
                  <a:schemeClr val="dk1"/>
                </a:solidFill>
              </a:rPr>
              <a:t>electromagnetic</a:t>
            </a:r>
            <a:r>
              <a:rPr lang="en">
                <a:solidFill>
                  <a:schemeClr val="dk1"/>
                </a:solidFill>
              </a:rPr>
              <a:t> force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Theory predicts particles with suppressed electric charge (~10</a:t>
            </a:r>
            <a:r>
              <a:rPr baseline="30000" lang="en" sz="1500">
                <a:solidFill>
                  <a:schemeClr val="dk1"/>
                </a:solidFill>
              </a:rPr>
              <a:t>-3</a:t>
            </a:r>
            <a:r>
              <a:rPr lang="en" sz="1500">
                <a:solidFill>
                  <a:schemeClr val="dk1"/>
                </a:solidFill>
              </a:rPr>
              <a:t> e)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6893" y="742850"/>
            <a:ext cx="2807107" cy="292271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>
            <a:off x="8137235" y="895710"/>
            <a:ext cx="501600" cy="388200"/>
          </a:xfrm>
          <a:prstGeom prst="rect">
            <a:avLst/>
          </a:prstGeom>
          <a:noFill/>
          <a:ln cap="flat" cmpd="sng" w="253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125" lIns="81125" spcFirstLastPara="1" rIns="81125" wrap="square" tIns="81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42"/>
          </a:p>
        </p:txBody>
      </p:sp>
      <p:grpSp>
        <p:nvGrpSpPr>
          <p:cNvPr id="66" name="Google Shape;66;p14"/>
          <p:cNvGrpSpPr/>
          <p:nvPr/>
        </p:nvGrpSpPr>
        <p:grpSpPr>
          <a:xfrm>
            <a:off x="5758031" y="894633"/>
            <a:ext cx="2991494" cy="3933730"/>
            <a:chOff x="4348150" y="930450"/>
            <a:chExt cx="3371078" cy="4432872"/>
          </a:xfrm>
        </p:grpSpPr>
        <p:grpSp>
          <p:nvGrpSpPr>
            <p:cNvPr id="67" name="Google Shape;67;p14"/>
            <p:cNvGrpSpPr/>
            <p:nvPr/>
          </p:nvGrpSpPr>
          <p:grpSpPr>
            <a:xfrm>
              <a:off x="4348150" y="930450"/>
              <a:ext cx="3239750" cy="4158600"/>
              <a:chOff x="4348150" y="930450"/>
              <a:chExt cx="3239750" cy="4158600"/>
            </a:xfrm>
          </p:grpSpPr>
          <p:pic>
            <p:nvPicPr>
              <p:cNvPr id="68" name="Google Shape;68;p14" title="finalLimitScaleSameBackground_200fbForRun3-1.png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359580" y="2650193"/>
                <a:ext cx="3198291" cy="2425534"/>
              </a:xfrm>
              <a:prstGeom prst="rect">
                <a:avLst/>
              </a:prstGeom>
              <a:noFill/>
              <a:ln cap="flat" cmpd="sng" w="84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cxnSp>
            <p:nvCxnSpPr>
              <p:cNvPr id="69" name="Google Shape;69;p14"/>
              <p:cNvCxnSpPr/>
              <p:nvPr/>
            </p:nvCxnSpPr>
            <p:spPr>
              <a:xfrm flipH="1" rot="10800000">
                <a:off x="4348150" y="930450"/>
                <a:ext cx="2678100" cy="1718100"/>
              </a:xfrm>
              <a:prstGeom prst="straightConnector1">
                <a:avLst/>
              </a:prstGeom>
              <a:noFill/>
              <a:ln cap="flat" cmpd="sng" w="84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blurRad="50717" rotWithShape="0" algn="bl" dir="9000000" dist="16906">
                  <a:srgbClr val="000000">
                    <a:alpha val="50000"/>
                  </a:srgbClr>
                </a:outerShdw>
              </a:effectLst>
            </p:spPr>
          </p:cxnSp>
          <p:cxnSp>
            <p:nvCxnSpPr>
              <p:cNvPr id="70" name="Google Shape;70;p14"/>
              <p:cNvCxnSpPr/>
              <p:nvPr/>
            </p:nvCxnSpPr>
            <p:spPr>
              <a:xfrm flipH="1" rot="10800000">
                <a:off x="7576200" y="1393950"/>
                <a:ext cx="11700" cy="3695100"/>
              </a:xfrm>
              <a:prstGeom prst="straightConnector1">
                <a:avLst/>
              </a:prstGeom>
              <a:noFill/>
              <a:ln cap="flat" cmpd="sng" w="84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71" name="Google Shape;71;p14"/>
            <p:cNvSpPr txBox="1"/>
            <p:nvPr/>
          </p:nvSpPr>
          <p:spPr>
            <a:xfrm>
              <a:off x="5983128" y="5063322"/>
              <a:ext cx="17361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1125" lIns="81125" spcFirstLastPara="1" rIns="81125" wrap="square" tIns="811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65" u="sng">
                  <a:solidFill>
                    <a:srgbClr val="0097A7"/>
                  </a:solidFill>
                  <a:highlight>
                    <a:srgbClr val="FFFFFF"/>
                  </a:highlight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Phys. Rev. D 104, 032002</a:t>
              </a:r>
              <a:endParaRPr sz="1331">
                <a:solidFill>
                  <a:srgbClr val="595959"/>
                </a:solidFill>
              </a:endParaRPr>
            </a:p>
          </p:txBody>
        </p:sp>
      </p:grpSp>
      <p:sp>
        <p:nvSpPr>
          <p:cNvPr id="72" name="Google Shape;72;p14"/>
          <p:cNvSpPr txBox="1"/>
          <p:nvPr/>
        </p:nvSpPr>
        <p:spPr>
          <a:xfrm>
            <a:off x="7085088" y="650625"/>
            <a:ext cx="13107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95959"/>
                </a:solidFill>
              </a:rPr>
              <a:t>arXiv:1511.01122v2</a:t>
            </a:r>
            <a:endParaRPr sz="750">
              <a:solidFill>
                <a:srgbClr val="595959"/>
              </a:solidFill>
            </a:endParaRPr>
          </a:p>
        </p:txBody>
      </p:sp>
      <p:sp>
        <p:nvSpPr>
          <p:cNvPr id="73" name="Google Shape;7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Slab Detector Analysis</a:t>
            </a:r>
            <a:endParaRPr/>
          </a:p>
        </p:txBody>
      </p:sp>
      <p:pic>
        <p:nvPicPr>
          <p:cNvPr id="252" name="Google Shape;25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125" y="743100"/>
            <a:ext cx="4848526" cy="244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925" y="3184725"/>
            <a:ext cx="7478174" cy="195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find them?</a:t>
            </a:r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311700" y="1017725"/>
            <a:ext cx="27099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Scintillators and PMTs!</a:t>
            </a:r>
            <a:endParaRPr sz="1500">
              <a:solidFill>
                <a:schemeClr val="dk1"/>
              </a:solidFill>
            </a:endParaRPr>
          </a:p>
        </p:txBody>
      </p:sp>
      <p:grpSp>
        <p:nvGrpSpPr>
          <p:cNvPr id="80" name="Google Shape;80;p15"/>
          <p:cNvGrpSpPr/>
          <p:nvPr/>
        </p:nvGrpSpPr>
        <p:grpSpPr>
          <a:xfrm>
            <a:off x="583627" y="1404613"/>
            <a:ext cx="8011673" cy="3219450"/>
            <a:chOff x="583627" y="1404613"/>
            <a:chExt cx="8011673" cy="3219450"/>
          </a:xfrm>
        </p:grpSpPr>
        <p:pic>
          <p:nvPicPr>
            <p:cNvPr id="81" name="Google Shape;81;p15" title="Two-EJ-200-plastic-scintillators-Left-scintillator-bar-chosen-for-POLAR-2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3627" y="1879975"/>
              <a:ext cx="3300299" cy="2500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80450" y="1404613"/>
              <a:ext cx="4514850" cy="3219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" name="Google Shape;8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600" y="1578875"/>
            <a:ext cx="7380800" cy="35037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6364800" y="4624075"/>
            <a:ext cx="1766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physicsopenlab.org</a:t>
            </a:r>
            <a:endParaRPr sz="1000"/>
          </a:p>
        </p:txBody>
      </p:sp>
      <p:sp>
        <p:nvSpPr>
          <p:cNvPr id="85" name="Google Shape;85;p15"/>
          <p:cNvSpPr txBox="1"/>
          <p:nvPr/>
        </p:nvSpPr>
        <p:spPr>
          <a:xfrm>
            <a:off x="7573975" y="46240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eljentechnology.com</a:t>
            </a:r>
            <a:endParaRPr sz="1000"/>
          </a:p>
        </p:txBody>
      </p:sp>
      <p:sp>
        <p:nvSpPr>
          <p:cNvPr id="86" name="Google Shape;8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Premise</a:t>
            </a:r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 rotWithShape="1">
          <a:blip r:embed="rId3">
            <a:alphaModFix/>
          </a:blip>
          <a:srcRect b="0" l="9575" r="0" t="0"/>
          <a:stretch/>
        </p:blipFill>
        <p:spPr>
          <a:xfrm flipH="1">
            <a:off x="4085925" y="135100"/>
            <a:ext cx="3908375" cy="243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4">
            <a:alphaModFix/>
          </a:blip>
          <a:srcRect b="-4110" l="-8800" r="8800" t="4110"/>
          <a:stretch/>
        </p:blipFill>
        <p:spPr>
          <a:xfrm>
            <a:off x="453126" y="2976375"/>
            <a:ext cx="2929049" cy="20402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311700" y="1017725"/>
            <a:ext cx="3808500" cy="26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Place detectors in drainage gallery 33m away from CMS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17m of rock shields from most background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2 Detectors: Bar </a:t>
            </a:r>
            <a:r>
              <a:rPr lang="en" sz="1800">
                <a:solidFill>
                  <a:schemeClr val="dk1"/>
                </a:solidFill>
              </a:rPr>
              <a:t>and</a:t>
            </a:r>
            <a:r>
              <a:rPr lang="en" sz="1800">
                <a:solidFill>
                  <a:schemeClr val="dk1"/>
                </a:solidFill>
              </a:rPr>
              <a:t> Slab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Bar covers lowest charges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Slab covers higher mass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5631700" y="1528225"/>
            <a:ext cx="3107573" cy="337807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Real Thing</a:t>
            </a:r>
            <a:endParaRPr/>
          </a:p>
        </p:txBody>
      </p:sp>
      <p:grpSp>
        <p:nvGrpSpPr>
          <p:cNvPr id="102" name="Google Shape;102;p17"/>
          <p:cNvGrpSpPr/>
          <p:nvPr/>
        </p:nvGrpSpPr>
        <p:grpSpPr>
          <a:xfrm>
            <a:off x="460508" y="929661"/>
            <a:ext cx="8223001" cy="4121274"/>
            <a:chOff x="1204600" y="1548433"/>
            <a:chExt cx="7043256" cy="3529999"/>
          </a:xfrm>
        </p:grpSpPr>
        <p:pic>
          <p:nvPicPr>
            <p:cNvPr id="103" name="Google Shape;103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1204600" y="1548433"/>
              <a:ext cx="2647500" cy="3529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5600357" y="1548433"/>
              <a:ext cx="2647500" cy="3529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" name="Google Shape;10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" name="Google Shape;106;p17" title="finalLimit_fullRun3 (1)-1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72050" y="965338"/>
            <a:ext cx="5399891" cy="404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 Involvement</a:t>
            </a:r>
            <a:endParaRPr/>
          </a:p>
        </p:txBody>
      </p:sp>
      <p:sp>
        <p:nvSpPr>
          <p:cNvPr id="112" name="Google Shape;112;p18"/>
          <p:cNvSpPr txBox="1"/>
          <p:nvPr>
            <p:ph idx="1" type="body"/>
          </p:nvPr>
        </p:nvSpPr>
        <p:spPr>
          <a:xfrm>
            <a:off x="311700" y="1152475"/>
            <a:ext cx="472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Mapping cosmic ray response in Broida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Calculate PMT response as a function of incident angle of light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Understanding position based effects is necessary for analysis of slab detector data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Developing simulation for slab detector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Use the information from the mapping to configure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Make a simulated map and compare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2450" y="780350"/>
            <a:ext cx="3579850" cy="398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am I analyzing?</a:t>
            </a:r>
            <a:endParaRPr/>
          </a:p>
        </p:txBody>
      </p:sp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311700" y="1152475"/>
            <a:ext cx="472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Main target: how much light gets to PMT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Presents itself in pulse area histograms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Factors that affect peak position: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Position on slab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Electronic gain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High Voltage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Small issue in analysis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We don’t want HV dependent data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4600" y="2688875"/>
            <a:ext cx="3437851" cy="197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" name="Google Shape;123;p19"/>
          <p:cNvPicPr preferRelativeResize="0"/>
          <p:nvPr/>
        </p:nvPicPr>
        <p:blipFill rotWithShape="1">
          <a:blip r:embed="rId4">
            <a:alphaModFix/>
          </a:blip>
          <a:srcRect b="2449" l="50181" r="3202" t="12797"/>
          <a:stretch/>
        </p:blipFill>
        <p:spPr>
          <a:xfrm>
            <a:off x="4865825" y="812400"/>
            <a:ext cx="3486051" cy="166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Voltage response</a:t>
            </a:r>
            <a:endParaRPr/>
          </a:p>
        </p:txBody>
      </p:sp>
      <p:sp>
        <p:nvSpPr>
          <p:cNvPr id="129" name="Google Shape;129;p20"/>
          <p:cNvSpPr txBox="1"/>
          <p:nvPr>
            <p:ph idx="1" type="body"/>
          </p:nvPr>
        </p:nvSpPr>
        <p:spPr>
          <a:xfrm>
            <a:off x="311700" y="1152475"/>
            <a:ext cx="3346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Took multiple runs at 9 points, each on different HV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Fit requires same slope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Being closer to PMTs makes position matter more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These fits can be </a:t>
            </a:r>
            <a:r>
              <a:rPr lang="en">
                <a:solidFill>
                  <a:schemeClr val="dk1"/>
                </a:solidFill>
              </a:rPr>
              <a:t>applied to previous data!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7025" y="1209025"/>
            <a:ext cx="5116222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Rough Map</a:t>
            </a:r>
            <a:endParaRPr/>
          </a:p>
        </p:txBody>
      </p:sp>
      <p:sp>
        <p:nvSpPr>
          <p:cNvPr id="137" name="Google Shape;137;p21"/>
          <p:cNvSpPr txBox="1"/>
          <p:nvPr>
            <p:ph idx="1" type="body"/>
          </p:nvPr>
        </p:nvSpPr>
        <p:spPr>
          <a:xfrm>
            <a:off x="311700" y="1152475"/>
            <a:ext cx="3717900" cy="388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Extrapolated A vs V fits to 1450V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Operating</a:t>
            </a:r>
            <a:r>
              <a:rPr lang="en">
                <a:solidFill>
                  <a:schemeClr val="dk1"/>
                </a:solidFill>
              </a:rPr>
              <a:t> voltage on slab detector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Further away means less light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Angular dependence to light collection efficiency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8" name="Google Shape;13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5100" y="1017725"/>
            <a:ext cx="4507359" cy="366096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/>
        </p:nvSpPr>
        <p:spPr>
          <a:xfrm>
            <a:off x="4889200" y="4578175"/>
            <a:ext cx="420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PMT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141" name="Google Shape;141;p21"/>
          <p:cNvCxnSpPr/>
          <p:nvPr/>
        </p:nvCxnSpPr>
        <p:spPr>
          <a:xfrm rot="10800000">
            <a:off x="5208164" y="4384561"/>
            <a:ext cx="0" cy="281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