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4" r:id="rId9"/>
    <p:sldId id="268" r:id="rId10"/>
    <p:sldId id="265" r:id="rId11"/>
    <p:sldId id="270" r:id="rId12"/>
    <p:sldId id="271" r:id="rId13"/>
    <p:sldId id="272" r:id="rId14"/>
    <p:sldId id="273" r:id="rId15"/>
    <p:sldId id="274" r:id="rId16"/>
    <p:sldId id="275" r:id="rId17"/>
    <p:sldId id="26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xoplanet" initials="e" lastIdx="1" clrIdx="0">
    <p:extLst>
      <p:ext uri="{19B8F6BF-5375-455C-9EA6-DF929625EA0E}">
        <p15:presenceInfo xmlns:p15="http://schemas.microsoft.com/office/powerpoint/2012/main" userId="S-1-5-21-3655198674-3653912815-1097312924-285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D4C"/>
    <a:srgbClr val="FAC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B312C-CAE7-443F-84A9-DBB907F0EF3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9C6C2-921B-4738-A59D-552EDCE47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max min to explain immediate promise for variability and showing the features we are focusing 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9C6C2-921B-4738-A59D-552EDCE470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7EFD-8072-497D-B635-B6CD143FB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E9282-C435-443B-BE01-6B0979752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13-2CDF-4253-A09D-F448D499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96380-5A63-4A61-BC41-202EFD07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ADA71-E878-412A-94E8-E666AD29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2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62ED-1A16-40E0-B063-CD97C66F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F15DB-E148-4082-B090-39B56240F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01784-DCA5-42CB-B445-957E51A9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B0382-8E3D-4880-961D-C8AA0988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E70B7-5293-4C2B-B3A9-B8B8806D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9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610F50-E27A-4ACA-B142-8DB0CC0A6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ECF3E-FCDB-4647-B238-3B24984AA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3460-75A6-4EA1-AF49-571B373B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86ECD-CBE4-4B9E-B4A3-5CD057D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7E1DD-E51E-43ED-948B-7591774B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7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EC2B8-90B9-4C96-AF7F-7F33AE76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07BE-2DCB-40DC-A1FE-3DFB355D8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D0948-9484-4ACF-8B29-B573BB218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6EEF-7559-49C4-8517-F64B5A759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0D10-01AD-41F5-8D61-0769B7CA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91AA-B289-457D-9DF0-BE892325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DCDC9-B2C0-4788-846D-56BDC3CF3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56534-23EF-412B-B521-FE74B84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9B21-F567-4C01-BDB3-BF38D6A9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608AD-3471-4A52-8802-542D6430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1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1AB0-6D69-4D88-A294-B18963A8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8D78-E6C1-4A64-AD96-23F333B7C2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DE213-961B-4BDC-8A1C-9E4E01CA8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E15DA-CD50-413A-8680-1CFB5E39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8B56C-BD4E-4AD3-AA4C-EC938650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39C4F-F948-4972-98D1-F9FAF4C3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60BA-C76D-4A4B-B840-E8AAFAE6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D8D37-78D4-47B6-9A00-B026C7E2C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D28828-3139-4CDA-B717-E2DC805E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3CB1E-B55B-47A2-8ECF-A0A6D617B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8B0E8-4745-437D-9092-0833EAAF2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336AF-DBC2-43B7-A350-DBCE7B7B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45F07-E2C1-4E57-8F44-DD2CD9516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ACD56-0B83-4EA9-9F9F-32F1ECD7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7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C4665-EE10-468D-BA04-C9A40AD5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183CB1-692D-42F5-B65A-00BAFF90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B1233-3FBD-4611-B543-F5E92AB2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55939-C63F-489C-9BDB-5611B023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3B1A6-B60C-4384-B898-5D45425E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0474B-3D8A-4C3B-8430-58E12F7DE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0C9CB-A542-4A33-AE5D-37DCCC5E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E9838-1A43-4FE1-A634-5F1D0B55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0CAF4-E1F4-40D3-BDF6-0D7861A65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291A9-6AA1-4B67-AF79-7D645845E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D2F71-B35A-44ED-BF5D-8689ACC4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36EC2-1DA7-4818-AF1C-19926EEC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F6912-2FCD-49B7-9F4C-A21B88271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A762-08AC-4C49-99E4-A24D9B58D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15287D-FE26-4EEE-A502-4086C8941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4AD13-6329-401A-8993-7A3869408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6CF72-5115-4450-AD88-AD2A4C979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722CD-E6B5-4D09-B556-DF86DF07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1C102-4DFB-4F1C-A3FD-1A7E0014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6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2B81A9-4AC6-40D4-B936-E8E38C0A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61249-8CAD-4C75-8B79-11FD94055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8E54-338C-45F0-9CAB-DF1FEF422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930CD-FB0E-4DE6-BBDA-D5A55967CF0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221B1-B565-4BAC-9E4B-EF2203C53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75216-4C4A-4B62-96AF-FC70AA6B4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93EB9-EA00-4FC6-A941-F1E6207B2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76B05-9DC3-4DDE-B0DF-AFE48BFAA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355600"/>
            <a:ext cx="9550400" cy="1198563"/>
          </a:xfrm>
        </p:spPr>
        <p:txBody>
          <a:bodyPr>
            <a:normAutofit fontScale="90000"/>
          </a:bodyPr>
          <a:lstStyle/>
          <a:p>
            <a:r>
              <a:rPr lang="en-US" sz="3500" dirty="0">
                <a:solidFill>
                  <a:schemeClr val="bg1"/>
                </a:solidFill>
                <a:latin typeface="Georgia" panose="02040502050405020303" pitchFamily="18" charset="0"/>
              </a:rPr>
              <a:t>Investigating the 3D Atmospheric Structure of a Free-Floating Exoplanet Analog through Spectrophotometric Variability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E4330-B610-4109-9566-421CCCFF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6388100"/>
            <a:ext cx="1625600" cy="3556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From NASA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09AD-27AC-4709-82E8-3ED8E510E7D7}"/>
              </a:ext>
            </a:extLst>
          </p:cNvPr>
          <p:cNvSpPr txBox="1"/>
          <p:nvPr/>
        </p:nvSpPr>
        <p:spPr>
          <a:xfrm>
            <a:off x="4325937" y="1418908"/>
            <a:ext cx="354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Logan Bennett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The College of New Jersey, Department of Physics</a:t>
            </a:r>
          </a:p>
        </p:txBody>
      </p:sp>
    </p:spTree>
    <p:extLst>
      <p:ext uri="{BB962C8B-B14F-4D97-AF65-F5344CB8AC3E}">
        <p14:creationId xmlns:p14="http://schemas.microsoft.com/office/powerpoint/2010/main" val="985721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D0172F-D99C-404A-B5BE-DAB8B5C4DC25}"/>
              </a:ext>
            </a:extLst>
          </p:cNvPr>
          <p:cNvSpPr txBox="1"/>
          <p:nvPr/>
        </p:nvSpPr>
        <p:spPr>
          <a:xfrm>
            <a:off x="3208035" y="389830"/>
            <a:ext cx="5775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Removing Bad Reference Stars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012BA-43AB-4D59-BE22-77249AFB2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44" y="974605"/>
            <a:ext cx="6357312" cy="185586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142FA3B-D282-4C95-8631-24BF7FEDE565}"/>
              </a:ext>
            </a:extLst>
          </p:cNvPr>
          <p:cNvSpPr/>
          <p:nvPr/>
        </p:nvSpPr>
        <p:spPr>
          <a:xfrm>
            <a:off x="2793534" y="2512808"/>
            <a:ext cx="6532227" cy="317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4C515-DEA9-42F7-8C98-FED35301305D}"/>
              </a:ext>
            </a:extLst>
          </p:cNvPr>
          <p:cNvSpPr txBox="1"/>
          <p:nvPr/>
        </p:nvSpPr>
        <p:spPr>
          <a:xfrm>
            <a:off x="3450599" y="5067787"/>
            <a:ext cx="521809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Next: BIC (Bayesian Information Criterion)</a:t>
            </a:r>
            <a:br>
              <a:rPr lang="en-US" sz="2000" dirty="0">
                <a:latin typeface="Georgia" panose="02040502050405020303" pitchFamily="18" charset="0"/>
              </a:rPr>
            </a:b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Fits sine vs flat to determine variability(bad)</a:t>
            </a:r>
          </a:p>
          <a:p>
            <a:r>
              <a:rPr lang="en-US" sz="2000" dirty="0">
                <a:latin typeface="Georgia" panose="02040502050405020303" pitchFamily="18" charset="0"/>
              </a:rPr>
              <a:t>Positive </a:t>
            </a:r>
            <a:r>
              <a:rPr lang="en-US" sz="2000" dirty="0" err="1">
                <a:latin typeface="Georgia" panose="02040502050405020303" pitchFamily="18" charset="0"/>
              </a:rPr>
              <a:t>deltaBIC</a:t>
            </a:r>
            <a:r>
              <a:rPr lang="en-US" sz="2000" dirty="0">
                <a:latin typeface="Georgia" panose="02040502050405020303" pitchFamily="18" charset="0"/>
              </a:rPr>
              <a:t> prefers sine</a:t>
            </a:r>
          </a:p>
          <a:p>
            <a:r>
              <a:rPr lang="en-US" sz="2000" dirty="0">
                <a:latin typeface="Georgia" panose="02040502050405020303" pitchFamily="18" charset="0"/>
              </a:rPr>
              <a:t>Negative prefers flat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72BFBB-7C1D-41F7-8778-3DBF8D723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58" y="3077090"/>
            <a:ext cx="6377576" cy="174407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74B1E1F-6027-4E27-BCD8-5BDC3F7BF27E}"/>
              </a:ext>
            </a:extLst>
          </p:cNvPr>
          <p:cNvSpPr/>
          <p:nvPr/>
        </p:nvSpPr>
        <p:spPr>
          <a:xfrm>
            <a:off x="2776618" y="3718307"/>
            <a:ext cx="6532227" cy="1864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862BED-8461-4664-8BE3-EBD8D8E95544}"/>
              </a:ext>
            </a:extLst>
          </p:cNvPr>
          <p:cNvSpPr/>
          <p:nvPr/>
        </p:nvSpPr>
        <p:spPr>
          <a:xfrm>
            <a:off x="2829884" y="4275453"/>
            <a:ext cx="6532227" cy="1864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45A46F-C034-4EF0-8A14-FA7DA98E0B56}"/>
              </a:ext>
            </a:extLst>
          </p:cNvPr>
          <p:cNvSpPr/>
          <p:nvPr/>
        </p:nvSpPr>
        <p:spPr>
          <a:xfrm>
            <a:off x="2829885" y="4455091"/>
            <a:ext cx="6532227" cy="1864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B374F8-BF61-4978-A7A4-A1DCB07CB1C6}"/>
              </a:ext>
            </a:extLst>
          </p:cNvPr>
          <p:cNvSpPr/>
          <p:nvPr/>
        </p:nvSpPr>
        <p:spPr>
          <a:xfrm>
            <a:off x="2829885" y="4578403"/>
            <a:ext cx="6532227" cy="1864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Star | Starlight Universe">
            <a:extLst>
              <a:ext uri="{FF2B5EF4-FFF2-40B4-BE49-F238E27FC236}">
                <a16:creationId xmlns:a16="http://schemas.microsoft.com/office/drawing/2014/main" id="{BFD2785D-48ED-4CE8-AE6B-68E63CD0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D46775-D0A0-4193-992A-83E6D29EB026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B0DF63-6513-4C4C-9571-FF769C1D4CFD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3FA566-A989-4289-BBC8-9213DD4A71B2}"/>
              </a:ext>
            </a:extLst>
          </p:cNvPr>
          <p:cNvSpPr/>
          <p:nvPr/>
        </p:nvSpPr>
        <p:spPr>
          <a:xfrm>
            <a:off x="11609402" y="78269"/>
            <a:ext cx="158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992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8" grpId="0" animBg="1"/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73213-856F-467D-BD91-DCC2186DA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15" y="3980373"/>
            <a:ext cx="6131570" cy="2816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A1F2A-E093-40B3-BAD5-4C395DC66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21" y="1124410"/>
            <a:ext cx="6077890" cy="2791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F48C7E-3B13-4940-9B95-9218312F2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1" y="1126753"/>
            <a:ext cx="6024210" cy="2791415"/>
          </a:xfrm>
          <a:prstGeom prst="rect">
            <a:avLst/>
          </a:prstGeom>
        </p:spPr>
      </p:pic>
      <p:pic>
        <p:nvPicPr>
          <p:cNvPr id="5" name="Picture 2" descr="Star | Starlight Universe">
            <a:extLst>
              <a:ext uri="{FF2B5EF4-FFF2-40B4-BE49-F238E27FC236}">
                <a16:creationId xmlns:a16="http://schemas.microsoft.com/office/drawing/2014/main" id="{979B19B7-7782-44BA-8D5C-E6A1902BB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78AE14-3A32-412A-B531-023924BFB010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29A4C7-1D0D-4187-8945-E555F3CB12E2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857E0-AE53-42A5-9634-FC3D589BF922}"/>
              </a:ext>
            </a:extLst>
          </p:cNvPr>
          <p:cNvSpPr/>
          <p:nvPr/>
        </p:nvSpPr>
        <p:spPr>
          <a:xfrm>
            <a:off x="11306177" y="90432"/>
            <a:ext cx="764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21893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6CC06-38F3-4D2E-BAE5-298A101F8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1786"/>
            <a:ext cx="5380377" cy="3683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F2D303-B0E0-43B3-B02D-42925FBE1A3E}"/>
              </a:ext>
            </a:extLst>
          </p:cNvPr>
          <p:cNvSpPr txBox="1"/>
          <p:nvPr/>
        </p:nvSpPr>
        <p:spPr>
          <a:xfrm>
            <a:off x="351279" y="3977196"/>
            <a:ext cx="279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Best Fit Period: 2.31 </a:t>
            </a:r>
            <a:r>
              <a:rPr lang="en-US" sz="1600" dirty="0" err="1">
                <a:latin typeface="Georgia" panose="02040502050405020303" pitchFamily="18" charset="0"/>
              </a:rPr>
              <a:t>Hr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https://lh7-rt.googleusercontent.com/docsz/AD_4nXdYxAB1IlbniFePMTHuKDvRRhrYAzIP2wADrrcOw7bZA9_2jnzhQhGtXW2_rxxyCyvbziubSpskrf4RT70MZEEqjnsFp7S8FVsL2-EQHrgNxUmIsZNAb5lX2rH7IxA5sQ2k9JQkmg?key=ISyrCt9Iks9Cq0bErrJ4uw">
            <a:extLst>
              <a:ext uri="{FF2B5EF4-FFF2-40B4-BE49-F238E27FC236}">
                <a16:creationId xmlns:a16="http://schemas.microsoft.com/office/drawing/2014/main" id="{F8DF5320-F4D9-4EA6-A01C-381418475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72" y="1693526"/>
            <a:ext cx="5380377" cy="368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F8F3C7-A59E-4E5A-8F13-8DEDA652EC61}"/>
              </a:ext>
            </a:extLst>
          </p:cNvPr>
          <p:cNvSpPr txBox="1"/>
          <p:nvPr/>
        </p:nvSpPr>
        <p:spPr>
          <a:xfrm>
            <a:off x="7046522" y="3977196"/>
            <a:ext cx="279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Best Fit Period: 2.45 </a:t>
            </a:r>
            <a:r>
              <a:rPr lang="en-US" sz="1600" dirty="0" err="1">
                <a:latin typeface="Georgia" panose="02040502050405020303" pitchFamily="18" charset="0"/>
              </a:rPr>
              <a:t>Hr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0A110-A52D-4F8D-9AF7-2E258EB4492F}"/>
              </a:ext>
            </a:extLst>
          </p:cNvPr>
          <p:cNvSpPr txBox="1"/>
          <p:nvPr/>
        </p:nvSpPr>
        <p:spPr>
          <a:xfrm>
            <a:off x="1294480" y="1354972"/>
            <a:ext cx="279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eorgia" panose="02040502050405020303" pitchFamily="18" charset="0"/>
              </a:rPr>
              <a:t>September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64F66D-6476-47D4-9AD9-F72F16B495E1}"/>
              </a:ext>
            </a:extLst>
          </p:cNvPr>
          <p:cNvSpPr txBox="1"/>
          <p:nvPr/>
        </p:nvSpPr>
        <p:spPr>
          <a:xfrm>
            <a:off x="7988752" y="1333232"/>
            <a:ext cx="2791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eorgia" panose="02040502050405020303" pitchFamily="18" charset="0"/>
              </a:rPr>
              <a:t>November</a:t>
            </a:r>
          </a:p>
        </p:txBody>
      </p:sp>
      <p:pic>
        <p:nvPicPr>
          <p:cNvPr id="8" name="Picture 2" descr="Star | Starlight Universe">
            <a:extLst>
              <a:ext uri="{FF2B5EF4-FFF2-40B4-BE49-F238E27FC236}">
                <a16:creationId xmlns:a16="http://schemas.microsoft.com/office/drawing/2014/main" id="{200568AC-BD32-4356-8328-A8432B3F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A192F5-E475-4C75-AE82-3616031E7370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0FFAA-CECC-40E7-AD7D-9782D46B538A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DED96E-A2ED-444E-8D13-3BE1746D9963}"/>
              </a:ext>
            </a:extLst>
          </p:cNvPr>
          <p:cNvSpPr/>
          <p:nvPr/>
        </p:nvSpPr>
        <p:spPr>
          <a:xfrm>
            <a:off x="11306177" y="90432"/>
            <a:ext cx="764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4329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70EAC-335C-4BBB-803C-8D6D59DE3983}"/>
              </a:ext>
            </a:extLst>
          </p:cNvPr>
          <p:cNvSpPr txBox="1"/>
          <p:nvPr/>
        </p:nvSpPr>
        <p:spPr>
          <a:xfrm>
            <a:off x="3947819" y="456942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Evidence of Variability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3FCF6-E171-46C7-9C84-B09C376AA505}"/>
              </a:ext>
            </a:extLst>
          </p:cNvPr>
          <p:cNvSpPr txBox="1"/>
          <p:nvPr/>
        </p:nvSpPr>
        <p:spPr>
          <a:xfrm>
            <a:off x="184558" y="1425935"/>
            <a:ext cx="5066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Georgia" panose="02040502050405020303" pitchFamily="18" charset="0"/>
              </a:rPr>
              <a:t>September</a:t>
            </a:r>
          </a:p>
          <a:p>
            <a:r>
              <a:rPr lang="en-US" sz="2000" dirty="0">
                <a:latin typeface="Georgia" panose="02040502050405020303" pitchFamily="18" charset="0"/>
              </a:rPr>
              <a:t>SIMP First Peak-Peak Amplitude</a:t>
            </a:r>
            <a:r>
              <a:rPr lang="en-US" sz="2000" b="1" dirty="0">
                <a:latin typeface="Georgia" panose="02040502050405020303" pitchFamily="18" charset="0"/>
              </a:rPr>
              <a:t>: 0.03578 ± 0.00217 counts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SIMP Second Peak-Peak Amplitude</a:t>
            </a:r>
            <a:r>
              <a:rPr lang="en-US" sz="2000" b="1" dirty="0">
                <a:latin typeface="Georgia" panose="02040502050405020303" pitchFamily="18" charset="0"/>
              </a:rPr>
              <a:t>: 0.03482 ± 0.00215 counts</a:t>
            </a:r>
            <a:endParaRPr lang="en-US" sz="2000" dirty="0">
              <a:latin typeface="Georgia" panose="02040502050405020303" pitchFamily="18" charset="0"/>
            </a:endParaRPr>
          </a:p>
          <a:p>
            <a:br>
              <a:rPr lang="en-US" sz="2000" dirty="0">
                <a:latin typeface="Georgia" panose="02040502050405020303" pitchFamily="18" charset="0"/>
              </a:rPr>
            </a:b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F9647F-821D-4FD4-924E-4A3529145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61" y="3039030"/>
            <a:ext cx="8347877" cy="3818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286D58-9CEA-45BD-B8D7-969C7DE15D8B}"/>
              </a:ext>
            </a:extLst>
          </p:cNvPr>
          <p:cNvSpPr txBox="1"/>
          <p:nvPr/>
        </p:nvSpPr>
        <p:spPr>
          <a:xfrm>
            <a:off x="6940495" y="1425935"/>
            <a:ext cx="5066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Georgia" panose="02040502050405020303" pitchFamily="18" charset="0"/>
              </a:rPr>
              <a:t>November</a:t>
            </a:r>
          </a:p>
          <a:p>
            <a:r>
              <a:rPr lang="en-US" sz="2000" dirty="0">
                <a:latin typeface="Georgia" panose="02040502050405020303" pitchFamily="18" charset="0"/>
              </a:rPr>
              <a:t>SIMP First Peak-Peak Amplitude</a:t>
            </a:r>
            <a:r>
              <a:rPr lang="en-US" sz="2000" b="1" dirty="0">
                <a:latin typeface="Georgia" panose="02040502050405020303" pitchFamily="18" charset="0"/>
              </a:rPr>
              <a:t>:</a:t>
            </a:r>
          </a:p>
          <a:p>
            <a:r>
              <a:rPr lang="en-US" sz="2000" b="1" dirty="0">
                <a:latin typeface="Georgia" panose="02040502050405020303" pitchFamily="18" charset="0"/>
              </a:rPr>
              <a:t> 0.04470 ± 0.00204</a:t>
            </a:r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SIMP Second Peak-Peak Amplitude</a:t>
            </a:r>
            <a:r>
              <a:rPr lang="en-US" sz="2000" b="1" dirty="0">
                <a:latin typeface="Georgia" panose="02040502050405020303" pitchFamily="18" charset="0"/>
              </a:rPr>
              <a:t>:</a:t>
            </a:r>
          </a:p>
          <a:p>
            <a:r>
              <a:rPr lang="en-US" sz="2000" b="1" dirty="0">
                <a:latin typeface="Georgia" panose="02040502050405020303" pitchFamily="18" charset="0"/>
              </a:rPr>
              <a:t> 0.04822 ± 0.00192</a:t>
            </a:r>
            <a:endParaRPr lang="en-US" sz="2000" dirty="0">
              <a:latin typeface="Georgia" panose="02040502050405020303" pitchFamily="18" charset="0"/>
            </a:endParaRPr>
          </a:p>
          <a:p>
            <a:br>
              <a:rPr lang="en-US" sz="2000" dirty="0"/>
            </a:br>
            <a:br>
              <a:rPr lang="en-US" sz="2000" dirty="0">
                <a:latin typeface="Georgia" panose="02040502050405020303" pitchFamily="18" charset="0"/>
              </a:rPr>
            </a:b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8" name="Picture 2" descr="Star | Starlight Universe">
            <a:extLst>
              <a:ext uri="{FF2B5EF4-FFF2-40B4-BE49-F238E27FC236}">
                <a16:creationId xmlns:a16="http://schemas.microsoft.com/office/drawing/2014/main" id="{1AA5DD04-DB2E-4B3F-8B12-A0094856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C1646C-02D1-4FA6-9EA6-A96FDFACC02E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B42E9-4554-4B96-A818-4A33C2D5D261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B07E6C-1C9E-43AA-94F4-960D2A72BCB3}"/>
              </a:ext>
            </a:extLst>
          </p:cNvPr>
          <p:cNvSpPr/>
          <p:nvPr/>
        </p:nvSpPr>
        <p:spPr>
          <a:xfrm>
            <a:off x="11306177" y="90432"/>
            <a:ext cx="764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25076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7-rt.googleusercontent.com/docsz/AD_4nXeudSsn84oOZJSn9qxo2JNY-OVXja6mnh_eSqc0hitksOB2O320Ei9FMjuAnPdZTMyuxvFThiMC5N8lOLWM_AGSvnN585ZLl_IjIAPZ3NQRhHY8hqjbRpgka3MoH_HQKWGem-irTg?key=ISyrCt9Iks9Cq0bErrJ4uw">
            <a:extLst>
              <a:ext uri="{FF2B5EF4-FFF2-40B4-BE49-F238E27FC236}">
                <a16:creationId xmlns:a16="http://schemas.microsoft.com/office/drawing/2014/main" id="{AC1D9AB5-7DFD-48D9-BEA2-08AE6667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0521" cy="21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7-rt.googleusercontent.com/docsz/AD_4nXepaLHBPAzAgXCp2jXnZ6PUvjBQzO1ATNr6E2ylmUlqCUG7_V8JKNOJKQus_AE6j8wQ1MraOAEDecohdCGXdbtgRRnZ_LpXzzvOTm3V_XwYBHwd9fLUMq01-AUDTCU9z0TJwEfr8w?key=ISyrCt9Iks9Cq0bErrJ4uw">
            <a:extLst>
              <a:ext uri="{FF2B5EF4-FFF2-40B4-BE49-F238E27FC236}">
                <a16:creationId xmlns:a16="http://schemas.microsoft.com/office/drawing/2014/main" id="{B34DAA34-BEA9-4970-A2C0-21CA2B21F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343"/>
            <a:ext cx="5675672" cy="214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7-rt.googleusercontent.com/docsz/AD_4nXdiCA8Hd1wqbyPu1JiQFZTi3AwmKX7V1hPEfCmc9CQThaJWoz_YVfi3vQPFNF6AF6lZhgKFg166A-W8-JpeE4WaLiEyIcSknb-2XsFEYYJdSfIK2AA_EXo1IGeXKFvkN_4c6ynd9g?key=ISyrCt9Iks9Cq0bErrJ4uw">
            <a:extLst>
              <a:ext uri="{FF2B5EF4-FFF2-40B4-BE49-F238E27FC236}">
                <a16:creationId xmlns:a16="http://schemas.microsoft.com/office/drawing/2014/main" id="{703AE0A6-362E-43F9-A427-D8DC5EED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79" y="-1998"/>
            <a:ext cx="5670521" cy="213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7-rt.googleusercontent.com/docsz/AD_4nXeL0KQNTqfm0kO2B6rLyGJkcSpyBXbS1C3qatghDm4FNfUL3WGN1C19a8hukJQAPZJMxxC_iLFsE8cHXRgAqkIlndwI1P-8JtCPW7GccP1Y39qzxHc3CobyToCOCGdVAzVL_rzkHQ?key=ISyrCt9Iks9Cq0bErrJ4uw">
            <a:extLst>
              <a:ext uri="{FF2B5EF4-FFF2-40B4-BE49-F238E27FC236}">
                <a16:creationId xmlns:a16="http://schemas.microsoft.com/office/drawing/2014/main" id="{69388483-BFA8-40F9-9444-3783BA974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03" y="2134371"/>
            <a:ext cx="5675672" cy="21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h7-rt.googleusercontent.com/docsz/AD_4nXca1ECV5drENtr19NSUuIXKENI42V5ApXKS9MnlJ9jr7tn0LlY9VuWB5sB6twar3z0-WyNMrBXto_bnlcBHNH1a_YCqSG3byFg7tWI9uBzu74wRKyxrkZUnaOUYt6Rd9C9T0YrB9w?key=ISyrCt9Iks9Cq0bErrJ4uw">
            <a:extLst>
              <a:ext uri="{FF2B5EF4-FFF2-40B4-BE49-F238E27FC236}">
                <a16:creationId xmlns:a16="http://schemas.microsoft.com/office/drawing/2014/main" id="{8D3B40A0-E13D-4141-A6F8-BF5AECD4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42" y="4483751"/>
            <a:ext cx="5675715" cy="213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h7-rt.googleusercontent.com/docsz/AD_4nXe_GmVSdUxj2AAn4mEFvA8INMM6efngEAafNZUBe6ppy0gQJ_EvMt4ddj9pv525lrEb5koPkvtrg4H0WX0jXfrd0I5mlvAEEaYJXXaFqzFedqUsusXqD5wOmj-RmjAM3znL-Dsp?key=ISyrCt9Iks9Cq0bErrJ4uw">
            <a:extLst>
              <a:ext uri="{FF2B5EF4-FFF2-40B4-BE49-F238E27FC236}">
                <a16:creationId xmlns:a16="http://schemas.microsoft.com/office/drawing/2014/main" id="{A02658A1-486F-4370-8336-5768A5432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" y="0"/>
            <a:ext cx="5670521" cy="21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7-rt.googleusercontent.com/docsz/AD_4nXeIIuLysSAHkSqSXql_3TPo6OOY9lfk0EpDj6zfpVMbWexvdBAPuZp5x38xGUvGP0Q2vxVvxD0s12aFslgaCHezCQ7tE6ozvPusiFuPaV2599stQmpeCSHOqBIF2BbOGK6fCKUetw?key=ISyrCt9Iks9Cq0bErrJ4uw">
            <a:extLst>
              <a:ext uri="{FF2B5EF4-FFF2-40B4-BE49-F238E27FC236}">
                <a16:creationId xmlns:a16="http://schemas.microsoft.com/office/drawing/2014/main" id="{93512021-0D82-4486-88AF-4F585B005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324"/>
            <a:ext cx="5670020" cy="21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7-rt.googleusercontent.com/docsz/AD_4nXfdTXoLwlkVGeyF6gKo30XITEk_k4hqWzBIiC0eEpV89RLyj7Q553WqqjNK_XTDebQfb9Bfb0YFx_oUDm2kg60lx_aIXZMrihTekc7GEIkNEuReGphJ2Dc5tMFR_5bMFRzJuTAhOw?key=ISyrCt9Iks9Cq0bErrJ4uw">
            <a:extLst>
              <a:ext uri="{FF2B5EF4-FFF2-40B4-BE49-F238E27FC236}">
                <a16:creationId xmlns:a16="http://schemas.microsoft.com/office/drawing/2014/main" id="{80C58ADE-E046-4AD1-9683-F2E8803C7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42" y="4480542"/>
            <a:ext cx="5670020" cy="21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h7-rt.googleusercontent.com/docsz/AD_4nXdbssYUGcc_H-dA3sJITFAdmhRBDjgPVCR4AmhrhRmqXSYUxwK-nBTSrsNqG4VKUELQwmKsGt65pYvAS5PdwP4HubXysiUnxqwFO2FL--puKGntfsy4r48lE3luf1HqQYXtyfmT?key=ISyrCt9Iks9Cq0bErrJ4uw">
            <a:extLst>
              <a:ext uri="{FF2B5EF4-FFF2-40B4-BE49-F238E27FC236}">
                <a16:creationId xmlns:a16="http://schemas.microsoft.com/office/drawing/2014/main" id="{A46AAAA6-3944-4074-9D60-6481E8BE7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02" y="1"/>
            <a:ext cx="5673598" cy="21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h7-rt.googleusercontent.com/docsz/AD_4nXfSEQQL_aIj4zmy2wbR4k4_5bw2CQtxAy6uDpz3qYTIxWQWpi1DbnJHhb8ZFgWDdhG7BYEjgF0OtMv_Ov0Ygka-IOtLWOEn2egbNnvB8Ea0W28JpBX_I1uDY_LCpMx5U70VL2ZsZA?key=ISyrCt9Iks9Cq0bErrJ4uw">
            <a:extLst>
              <a:ext uri="{FF2B5EF4-FFF2-40B4-BE49-F238E27FC236}">
                <a16:creationId xmlns:a16="http://schemas.microsoft.com/office/drawing/2014/main" id="{AFB9B3B0-A2A6-4070-A7B2-C69C1835F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2" y="2132323"/>
            <a:ext cx="5681668" cy="21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ar | Starlight Universe">
            <a:extLst>
              <a:ext uri="{FF2B5EF4-FFF2-40B4-BE49-F238E27FC236}">
                <a16:creationId xmlns:a16="http://schemas.microsoft.com/office/drawing/2014/main" id="{1B8EAD62-E029-4209-913D-954EFFC5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5870036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882530-36B5-400E-B783-8998EFE08598}"/>
              </a:ext>
            </a:extLst>
          </p:cNvPr>
          <p:cNvSpPr/>
          <p:nvPr/>
        </p:nvSpPr>
        <p:spPr>
          <a:xfrm>
            <a:off x="11322650" y="6109840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C0DEE1-E361-4D15-B438-FD4B13119706}"/>
              </a:ext>
            </a:extLst>
          </p:cNvPr>
          <p:cNvSpPr/>
          <p:nvPr/>
        </p:nvSpPr>
        <p:spPr>
          <a:xfrm>
            <a:off x="11289705" y="6469343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A0EACD-32DB-4A03-814B-9724682F635B}"/>
              </a:ext>
            </a:extLst>
          </p:cNvPr>
          <p:cNvSpPr/>
          <p:nvPr/>
        </p:nvSpPr>
        <p:spPr>
          <a:xfrm>
            <a:off x="11306177" y="5960468"/>
            <a:ext cx="764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1672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C04C65-46D1-4218-B06D-A55E9E0D6BBF}"/>
              </a:ext>
            </a:extLst>
          </p:cNvPr>
          <p:cNvSpPr txBox="1"/>
          <p:nvPr/>
        </p:nvSpPr>
        <p:spPr>
          <a:xfrm>
            <a:off x="4524095" y="3136612"/>
            <a:ext cx="3143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Interpretations?</a:t>
            </a:r>
          </a:p>
        </p:txBody>
      </p:sp>
      <p:pic>
        <p:nvPicPr>
          <p:cNvPr id="3074" name="Picture 2" descr="https://lh7-rt.googleusercontent.com/docsz/AD_4nXdJNagTYqFBovTHtqYIoufj2uidJpSwRn6BxkIuCZynn8JX2-gwejRnCNQT3-YRvWdU2v0rUct6O7HrWysm-lvG0e9HqvNty7bHs27eLOvoRFCRcgxCwrjftdbGibRLHiB2W_PRBQ?key=ISyrCt9Iks9Cq0bErrJ4uw">
            <a:extLst>
              <a:ext uri="{FF2B5EF4-FFF2-40B4-BE49-F238E27FC236}">
                <a16:creationId xmlns:a16="http://schemas.microsoft.com/office/drawing/2014/main" id="{5B5EA3DF-F17C-4665-B004-D444C3A7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0"/>
            <a:ext cx="2960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7-rt.googleusercontent.com/docsz/AD_4nXeu9IHehatGQj-BQbofVHA607fyFumGeKuN7g4YldvNe0xFAJ4MAXYb7RYpLSNpKegpq2OrLk4tvYWlmHuJNtuXBKbvlCfauGvuMaBsHXDkT4YE91twUKvaNPAH1puQI4ZNB1ku?key=ISyrCt9Iks9Cq0bErrJ4uw">
            <a:extLst>
              <a:ext uri="{FF2B5EF4-FFF2-40B4-BE49-F238E27FC236}">
                <a16:creationId xmlns:a16="http://schemas.microsoft.com/office/drawing/2014/main" id="{599B50E1-6CE8-4569-8D5C-247DDD1E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9702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88EF0A-DADE-44DC-BD66-C6B737A11A77}"/>
              </a:ext>
            </a:extLst>
          </p:cNvPr>
          <p:cNvSpPr txBox="1"/>
          <p:nvPr/>
        </p:nvSpPr>
        <p:spPr>
          <a:xfrm>
            <a:off x="184558" y="1766656"/>
            <a:ext cx="29412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Difference in Avg 1.2-1.3 variability</a:t>
            </a:r>
            <a:r>
              <a:rPr lang="en-US" sz="1600" b="1" dirty="0">
                <a:latin typeface="Georgia" panose="02040502050405020303" pitchFamily="18" charset="0"/>
              </a:rPr>
              <a:t>:</a:t>
            </a:r>
          </a:p>
          <a:p>
            <a:r>
              <a:rPr lang="en-US" sz="1600" b="1" dirty="0">
                <a:latin typeface="Georgia" panose="02040502050405020303" pitchFamily="18" charset="0"/>
              </a:rPr>
              <a:t> -0.00992 +/- 0.00293</a:t>
            </a:r>
          </a:p>
          <a:p>
            <a:endParaRPr lang="en-US" sz="1600" dirty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Difference in Avg First K I Line variability</a:t>
            </a:r>
            <a:r>
              <a:rPr lang="en-US" sz="1600" b="1" dirty="0">
                <a:latin typeface="Georgia" panose="02040502050405020303" pitchFamily="18" charset="0"/>
              </a:rPr>
              <a:t>:</a:t>
            </a:r>
          </a:p>
          <a:p>
            <a:r>
              <a:rPr lang="en-US" sz="1600" b="1" dirty="0">
                <a:latin typeface="Georgia" panose="02040502050405020303" pitchFamily="18" charset="0"/>
              </a:rPr>
              <a:t> -0.00603 +/- 0.00452</a:t>
            </a:r>
          </a:p>
          <a:p>
            <a:endParaRPr lang="en-US" sz="1600" dirty="0">
              <a:latin typeface="Georgia" panose="02040502050405020303" pitchFamily="18" charset="0"/>
            </a:endParaRPr>
          </a:p>
          <a:p>
            <a:r>
              <a:rPr lang="en-US" sz="1600" dirty="0">
                <a:latin typeface="Georgia" panose="02040502050405020303" pitchFamily="18" charset="0"/>
              </a:rPr>
              <a:t>Difference in Avg Second K I Line Variability</a:t>
            </a:r>
            <a:r>
              <a:rPr lang="en-US" sz="1600" b="1" dirty="0">
                <a:latin typeface="Georgia" panose="02040502050405020303" pitchFamily="18" charset="0"/>
              </a:rPr>
              <a:t>:</a:t>
            </a:r>
          </a:p>
          <a:p>
            <a:r>
              <a:rPr lang="en-US" sz="1600" b="1" dirty="0">
                <a:latin typeface="Georgia" panose="02040502050405020303" pitchFamily="18" charset="0"/>
              </a:rPr>
              <a:t> -0.00419 +/- 0.00419</a:t>
            </a:r>
            <a:endParaRPr lang="en-US" sz="1600" dirty="0">
              <a:latin typeface="Georgia" panose="02040502050405020303" pitchFamily="18" charset="0"/>
            </a:endParaRPr>
          </a:p>
          <a:p>
            <a:br>
              <a:rPr lang="en-US" sz="2000" dirty="0"/>
            </a:br>
            <a:br>
              <a:rPr lang="en-US" sz="2000" dirty="0">
                <a:latin typeface="Georgia" panose="02040502050405020303" pitchFamily="18" charset="0"/>
              </a:rPr>
            </a:b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7" name="Picture 2" descr="Star | Starlight Universe">
            <a:extLst>
              <a:ext uri="{FF2B5EF4-FFF2-40B4-BE49-F238E27FC236}">
                <a16:creationId xmlns:a16="http://schemas.microsoft.com/office/drawing/2014/main" id="{E1547084-EF24-4F91-A1AE-35D59E8BB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A641C4-733D-44E3-A5F1-015A02266ACA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4AA754-FF59-44E2-A1D3-6451BE434856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DD369-D054-402A-BE7F-018EB1272A08}"/>
              </a:ext>
            </a:extLst>
          </p:cNvPr>
          <p:cNvSpPr/>
          <p:nvPr/>
        </p:nvSpPr>
        <p:spPr>
          <a:xfrm>
            <a:off x="11306177" y="90432"/>
            <a:ext cx="764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2169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679F-1EBF-44C8-A945-3F5A1F86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For the Future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8202A-8E59-43E4-9E28-B9251ED17BC2}"/>
              </a:ext>
            </a:extLst>
          </p:cNvPr>
          <p:cNvSpPr txBox="1"/>
          <p:nvPr/>
        </p:nvSpPr>
        <p:spPr>
          <a:xfrm>
            <a:off x="3283352" y="2151727"/>
            <a:ext cx="56252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Consult with atmospheric modelers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Apply this knowledge to BD in similar transitions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</a:rPr>
              <a:t>Integrate techniques into large exoplanet studies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Star | Starlight Universe">
            <a:extLst>
              <a:ext uri="{FF2B5EF4-FFF2-40B4-BE49-F238E27FC236}">
                <a16:creationId xmlns:a16="http://schemas.microsoft.com/office/drawing/2014/main" id="{E89F604D-00A2-4571-9ADF-9221579E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21057F-A358-4024-AA60-6245F30ED8ED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77A9B-ACEF-4E62-A325-CBAD5182F7ED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47812A-8252-4AD2-BD17-0D49A5238D66}"/>
              </a:ext>
            </a:extLst>
          </p:cNvPr>
          <p:cNvSpPr/>
          <p:nvPr/>
        </p:nvSpPr>
        <p:spPr>
          <a:xfrm>
            <a:off x="11306177" y="90432"/>
            <a:ext cx="7648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5904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1E4330-B610-4109-9566-421CCCFF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6388100"/>
            <a:ext cx="1625600" cy="3556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From NASA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8906A-BCC1-4500-941B-46B7E48488A3}"/>
              </a:ext>
            </a:extLst>
          </p:cNvPr>
          <p:cNvSpPr txBox="1"/>
          <p:nvPr/>
        </p:nvSpPr>
        <p:spPr>
          <a:xfrm>
            <a:off x="711199" y="35719"/>
            <a:ext cx="61157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SIMP0136 is definitely variable (3.5-4.5%)</a:t>
            </a:r>
          </a:p>
          <a:p>
            <a:b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Variability seems to be mostly uniform across the wavelength range (cloud decks are not separate)</a:t>
            </a: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Increase in </a:t>
            </a:r>
            <a:r>
              <a:rPr lang="en-US" sz="2400" i="1" dirty="0">
                <a:solidFill>
                  <a:schemeClr val="bg1"/>
                </a:solidFill>
                <a:latin typeface="Georgia" panose="02040502050405020303" pitchFamily="18" charset="0"/>
              </a:rPr>
              <a:t>J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-band variability by ~1% in 2 months</a:t>
            </a: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91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1E4330-B610-4109-9566-421CCCFFB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6388100"/>
            <a:ext cx="1625600" cy="3556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From NASA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E1767-703A-4464-A41F-3BC4FDE2C54B}"/>
              </a:ext>
            </a:extLst>
          </p:cNvPr>
          <p:cNvSpPr txBox="1"/>
          <p:nvPr/>
        </p:nvSpPr>
        <p:spPr>
          <a:xfrm>
            <a:off x="666812" y="1091953"/>
            <a:ext cx="52279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Thank You to: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Professor Max Millar-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Blanchaer</a:t>
            </a:r>
            <a:endParaRPr lang="en-US" sz="16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Professor Sathya 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Guruswamy</a:t>
            </a:r>
            <a:b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Connor </a:t>
            </a:r>
            <a:r>
              <a:rPr lang="en-US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Vancil</a:t>
            </a:r>
            <a:b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The UCSB Department of Physics</a:t>
            </a:r>
            <a:b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This work is supported by NSF REU grant PHY-2349677</a:t>
            </a:r>
          </a:p>
        </p:txBody>
      </p:sp>
      <p:pic>
        <p:nvPicPr>
          <p:cNvPr id="4098" name="Picture 2" descr="NSF Policy on Brand Standards - Policies | NSF - National Science Foundation">
            <a:extLst>
              <a:ext uri="{FF2B5EF4-FFF2-40B4-BE49-F238E27FC236}">
                <a16:creationId xmlns:a16="http://schemas.microsoft.com/office/drawing/2014/main" id="{F214DB5F-57E0-45B3-8A42-44E0F7D3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3" y="1260484"/>
            <a:ext cx="1595842" cy="10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de of Conduct | UCSB Computer Science">
            <a:extLst>
              <a:ext uri="{FF2B5EF4-FFF2-40B4-BE49-F238E27FC236}">
                <a16:creationId xmlns:a16="http://schemas.microsoft.com/office/drawing/2014/main" id="{EDAF3C94-ABA0-4CC1-AF99-2FDD13DA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15" y="1195208"/>
            <a:ext cx="1164658" cy="11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1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ow Many Solar Systems Are in Our Galaxy? | NASA Space Place – NASA Science  for Kids">
            <a:extLst>
              <a:ext uri="{FF2B5EF4-FFF2-40B4-BE49-F238E27FC236}">
                <a16:creationId xmlns:a16="http://schemas.microsoft.com/office/drawing/2014/main" id="{81A7358E-6C38-420B-8420-D487A2DE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11" y="4142450"/>
            <a:ext cx="5189378" cy="25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xoplanetarchive.ipac.caltech.edu/exoplanetplots/nea_scatter_PS_output_pl_orbper_pl_bmassj_pres.png">
            <a:extLst>
              <a:ext uri="{FF2B5EF4-FFF2-40B4-BE49-F238E27FC236}">
                <a16:creationId xmlns:a16="http://schemas.microsoft.com/office/drawing/2014/main" id="{CD03BDF5-47AB-47C5-99C3-4089C757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8" y="227605"/>
            <a:ext cx="5758912" cy="35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efly - Free vector clipart images on creazilla.com">
            <a:extLst>
              <a:ext uri="{FF2B5EF4-FFF2-40B4-BE49-F238E27FC236}">
                <a16:creationId xmlns:a16="http://schemas.microsoft.com/office/drawing/2014/main" id="{328ADE6B-F13F-4174-AACD-9B0B20E5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366" y="1579492"/>
            <a:ext cx="587929" cy="8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1E2B67-3008-4FB5-A466-5C31E2BA597A}"/>
              </a:ext>
            </a:extLst>
          </p:cNvPr>
          <p:cNvSpPr txBox="1"/>
          <p:nvPr/>
        </p:nvSpPr>
        <p:spPr>
          <a:xfrm>
            <a:off x="5784055" y="3896229"/>
            <a:ext cx="6238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</a:rPr>
              <a:t>(NASA)</a:t>
            </a:r>
          </a:p>
        </p:txBody>
      </p:sp>
      <p:pic>
        <p:nvPicPr>
          <p:cNvPr id="7" name="Picture 2" descr="Star | Starlight Universe">
            <a:extLst>
              <a:ext uri="{FF2B5EF4-FFF2-40B4-BE49-F238E27FC236}">
                <a16:creationId xmlns:a16="http://schemas.microsoft.com/office/drawing/2014/main" id="{D90DD526-45AA-4FA1-93A7-AA942A498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FFDB62-36C6-4D11-970B-7B327683B207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7B6B0-EE43-4F29-A97A-E15365B96121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F1298-36A0-4888-B2F7-B977AACC5CE0}"/>
              </a:ext>
            </a:extLst>
          </p:cNvPr>
          <p:cNvSpPr/>
          <p:nvPr/>
        </p:nvSpPr>
        <p:spPr>
          <a:xfrm>
            <a:off x="11609402" y="78269"/>
            <a:ext cx="158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90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679F-1EBF-44C8-A945-3F5A1F86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Brown Dwarfs (BD)</a:t>
            </a:r>
          </a:p>
        </p:txBody>
      </p:sp>
      <p:pic>
        <p:nvPicPr>
          <p:cNvPr id="1026" name="Picture 2" descr="Star | Starlight Universe">
            <a:extLst>
              <a:ext uri="{FF2B5EF4-FFF2-40B4-BE49-F238E27FC236}">
                <a16:creationId xmlns:a16="http://schemas.microsoft.com/office/drawing/2014/main" id="{D9F94745-7341-4705-B582-9E05F4CC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76" y="4159859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56BADFD-0EDF-485D-83C3-6E4F7D6234FF}"/>
              </a:ext>
            </a:extLst>
          </p:cNvPr>
          <p:cNvSpPr/>
          <p:nvPr/>
        </p:nvSpPr>
        <p:spPr>
          <a:xfrm>
            <a:off x="460375" y="534194"/>
            <a:ext cx="2882900" cy="2997200"/>
          </a:xfrm>
          <a:custGeom>
            <a:avLst/>
            <a:gdLst>
              <a:gd name="connsiteX0" fmla="*/ 279400 w 2882900"/>
              <a:gd name="connsiteY0" fmla="*/ 838200 h 2997200"/>
              <a:gd name="connsiteX1" fmla="*/ 279400 w 2882900"/>
              <a:gd name="connsiteY1" fmla="*/ 838200 h 2997200"/>
              <a:gd name="connsiteX2" fmla="*/ 177800 w 2882900"/>
              <a:gd name="connsiteY2" fmla="*/ 876300 h 2997200"/>
              <a:gd name="connsiteX3" fmla="*/ 139700 w 2882900"/>
              <a:gd name="connsiteY3" fmla="*/ 889000 h 2997200"/>
              <a:gd name="connsiteX4" fmla="*/ 63500 w 2882900"/>
              <a:gd name="connsiteY4" fmla="*/ 939800 h 2997200"/>
              <a:gd name="connsiteX5" fmla="*/ 0 w 2882900"/>
              <a:gd name="connsiteY5" fmla="*/ 1054100 h 2997200"/>
              <a:gd name="connsiteX6" fmla="*/ 38100 w 2882900"/>
              <a:gd name="connsiteY6" fmla="*/ 1168400 h 2997200"/>
              <a:gd name="connsiteX7" fmla="*/ 114300 w 2882900"/>
              <a:gd name="connsiteY7" fmla="*/ 1193800 h 2997200"/>
              <a:gd name="connsiteX8" fmla="*/ 203200 w 2882900"/>
              <a:gd name="connsiteY8" fmla="*/ 1219200 h 2997200"/>
              <a:gd name="connsiteX9" fmla="*/ 228600 w 2882900"/>
              <a:gd name="connsiteY9" fmla="*/ 1257300 h 2997200"/>
              <a:gd name="connsiteX10" fmla="*/ 266700 w 2882900"/>
              <a:gd name="connsiteY10" fmla="*/ 1282700 h 2997200"/>
              <a:gd name="connsiteX11" fmla="*/ 279400 w 2882900"/>
              <a:gd name="connsiteY11" fmla="*/ 1333500 h 2997200"/>
              <a:gd name="connsiteX12" fmla="*/ 266700 w 2882900"/>
              <a:gd name="connsiteY12" fmla="*/ 1524000 h 2997200"/>
              <a:gd name="connsiteX13" fmla="*/ 254000 w 2882900"/>
              <a:gd name="connsiteY13" fmla="*/ 1574800 h 2997200"/>
              <a:gd name="connsiteX14" fmla="*/ 228600 w 2882900"/>
              <a:gd name="connsiteY14" fmla="*/ 1714500 h 2997200"/>
              <a:gd name="connsiteX15" fmla="*/ 241300 w 2882900"/>
              <a:gd name="connsiteY15" fmla="*/ 1866900 h 2997200"/>
              <a:gd name="connsiteX16" fmla="*/ 254000 w 2882900"/>
              <a:gd name="connsiteY16" fmla="*/ 1905000 h 2997200"/>
              <a:gd name="connsiteX17" fmla="*/ 368300 w 2882900"/>
              <a:gd name="connsiteY17" fmla="*/ 1917700 h 2997200"/>
              <a:gd name="connsiteX18" fmla="*/ 406400 w 2882900"/>
              <a:gd name="connsiteY18" fmla="*/ 1955800 h 2997200"/>
              <a:gd name="connsiteX19" fmla="*/ 482600 w 2882900"/>
              <a:gd name="connsiteY19" fmla="*/ 2082800 h 2997200"/>
              <a:gd name="connsiteX20" fmla="*/ 558800 w 2882900"/>
              <a:gd name="connsiteY20" fmla="*/ 2133600 h 2997200"/>
              <a:gd name="connsiteX21" fmla="*/ 673100 w 2882900"/>
              <a:gd name="connsiteY21" fmla="*/ 2184400 h 2997200"/>
              <a:gd name="connsiteX22" fmla="*/ 711200 w 2882900"/>
              <a:gd name="connsiteY22" fmla="*/ 2260600 h 2997200"/>
              <a:gd name="connsiteX23" fmla="*/ 723900 w 2882900"/>
              <a:gd name="connsiteY23" fmla="*/ 2298700 h 2997200"/>
              <a:gd name="connsiteX24" fmla="*/ 711200 w 2882900"/>
              <a:gd name="connsiteY24" fmla="*/ 2489200 h 2997200"/>
              <a:gd name="connsiteX25" fmla="*/ 647700 w 2882900"/>
              <a:gd name="connsiteY25" fmla="*/ 2603500 h 2997200"/>
              <a:gd name="connsiteX26" fmla="*/ 609600 w 2882900"/>
              <a:gd name="connsiteY26" fmla="*/ 2679700 h 2997200"/>
              <a:gd name="connsiteX27" fmla="*/ 635000 w 2882900"/>
              <a:gd name="connsiteY27" fmla="*/ 2844800 h 2997200"/>
              <a:gd name="connsiteX28" fmla="*/ 673100 w 2882900"/>
              <a:gd name="connsiteY28" fmla="*/ 2921000 h 2997200"/>
              <a:gd name="connsiteX29" fmla="*/ 787400 w 2882900"/>
              <a:gd name="connsiteY29" fmla="*/ 2984500 h 2997200"/>
              <a:gd name="connsiteX30" fmla="*/ 914400 w 2882900"/>
              <a:gd name="connsiteY30" fmla="*/ 2971800 h 2997200"/>
              <a:gd name="connsiteX31" fmla="*/ 965200 w 2882900"/>
              <a:gd name="connsiteY31" fmla="*/ 2895600 h 2997200"/>
              <a:gd name="connsiteX32" fmla="*/ 1003300 w 2882900"/>
              <a:gd name="connsiteY32" fmla="*/ 2870200 h 2997200"/>
              <a:gd name="connsiteX33" fmla="*/ 1028700 w 2882900"/>
              <a:gd name="connsiteY33" fmla="*/ 2832100 h 2997200"/>
              <a:gd name="connsiteX34" fmla="*/ 1130300 w 2882900"/>
              <a:gd name="connsiteY34" fmla="*/ 2832100 h 2997200"/>
              <a:gd name="connsiteX35" fmla="*/ 1168400 w 2882900"/>
              <a:gd name="connsiteY35" fmla="*/ 2857500 h 2997200"/>
              <a:gd name="connsiteX36" fmla="*/ 1257300 w 2882900"/>
              <a:gd name="connsiteY36" fmla="*/ 2971800 h 2997200"/>
              <a:gd name="connsiteX37" fmla="*/ 1333500 w 2882900"/>
              <a:gd name="connsiteY37" fmla="*/ 2997200 h 2997200"/>
              <a:gd name="connsiteX38" fmla="*/ 1397000 w 2882900"/>
              <a:gd name="connsiteY38" fmla="*/ 2984500 h 2997200"/>
              <a:gd name="connsiteX39" fmla="*/ 1473200 w 2882900"/>
              <a:gd name="connsiteY39" fmla="*/ 2908300 h 2997200"/>
              <a:gd name="connsiteX40" fmla="*/ 1511300 w 2882900"/>
              <a:gd name="connsiteY40" fmla="*/ 2882900 h 2997200"/>
              <a:gd name="connsiteX41" fmla="*/ 1574800 w 2882900"/>
              <a:gd name="connsiteY41" fmla="*/ 2768600 h 2997200"/>
              <a:gd name="connsiteX42" fmla="*/ 1600200 w 2882900"/>
              <a:gd name="connsiteY42" fmla="*/ 2730500 h 2997200"/>
              <a:gd name="connsiteX43" fmla="*/ 1612900 w 2882900"/>
              <a:gd name="connsiteY43" fmla="*/ 2679700 h 2997200"/>
              <a:gd name="connsiteX44" fmla="*/ 1638300 w 2882900"/>
              <a:gd name="connsiteY44" fmla="*/ 2578100 h 2997200"/>
              <a:gd name="connsiteX45" fmla="*/ 1651000 w 2882900"/>
              <a:gd name="connsiteY45" fmla="*/ 2463800 h 2997200"/>
              <a:gd name="connsiteX46" fmla="*/ 1676400 w 2882900"/>
              <a:gd name="connsiteY46" fmla="*/ 2400300 h 2997200"/>
              <a:gd name="connsiteX47" fmla="*/ 1689100 w 2882900"/>
              <a:gd name="connsiteY47" fmla="*/ 2349500 h 2997200"/>
              <a:gd name="connsiteX48" fmla="*/ 1714500 w 2882900"/>
              <a:gd name="connsiteY48" fmla="*/ 2273300 h 2997200"/>
              <a:gd name="connsiteX49" fmla="*/ 1727200 w 2882900"/>
              <a:gd name="connsiteY49" fmla="*/ 2235200 h 2997200"/>
              <a:gd name="connsiteX50" fmla="*/ 1765300 w 2882900"/>
              <a:gd name="connsiteY50" fmla="*/ 2209800 h 2997200"/>
              <a:gd name="connsiteX51" fmla="*/ 1828800 w 2882900"/>
              <a:gd name="connsiteY51" fmla="*/ 2159000 h 2997200"/>
              <a:gd name="connsiteX52" fmla="*/ 1905000 w 2882900"/>
              <a:gd name="connsiteY52" fmla="*/ 2095500 h 2997200"/>
              <a:gd name="connsiteX53" fmla="*/ 1981200 w 2882900"/>
              <a:gd name="connsiteY53" fmla="*/ 2070100 h 2997200"/>
              <a:gd name="connsiteX54" fmla="*/ 2171700 w 2882900"/>
              <a:gd name="connsiteY54" fmla="*/ 2082800 h 2997200"/>
              <a:gd name="connsiteX55" fmla="*/ 2247900 w 2882900"/>
              <a:gd name="connsiteY55" fmla="*/ 2159000 h 2997200"/>
              <a:gd name="connsiteX56" fmla="*/ 2286000 w 2882900"/>
              <a:gd name="connsiteY56" fmla="*/ 2197100 h 2997200"/>
              <a:gd name="connsiteX57" fmla="*/ 2311400 w 2882900"/>
              <a:gd name="connsiteY57" fmla="*/ 2286000 h 2997200"/>
              <a:gd name="connsiteX58" fmla="*/ 2425700 w 2882900"/>
              <a:gd name="connsiteY58" fmla="*/ 2336800 h 2997200"/>
              <a:gd name="connsiteX59" fmla="*/ 2463800 w 2882900"/>
              <a:gd name="connsiteY59" fmla="*/ 2362200 h 2997200"/>
              <a:gd name="connsiteX60" fmla="*/ 2540000 w 2882900"/>
              <a:gd name="connsiteY60" fmla="*/ 2349500 h 2997200"/>
              <a:gd name="connsiteX61" fmla="*/ 2616200 w 2882900"/>
              <a:gd name="connsiteY61" fmla="*/ 2298700 h 2997200"/>
              <a:gd name="connsiteX62" fmla="*/ 2628900 w 2882900"/>
              <a:gd name="connsiteY62" fmla="*/ 2260600 h 2997200"/>
              <a:gd name="connsiteX63" fmla="*/ 2654300 w 2882900"/>
              <a:gd name="connsiteY63" fmla="*/ 2222500 h 2997200"/>
              <a:gd name="connsiteX64" fmla="*/ 2641600 w 2882900"/>
              <a:gd name="connsiteY64" fmla="*/ 2095500 h 2997200"/>
              <a:gd name="connsiteX65" fmla="*/ 2603500 w 2882900"/>
              <a:gd name="connsiteY65" fmla="*/ 1917700 h 2997200"/>
              <a:gd name="connsiteX66" fmla="*/ 2565400 w 2882900"/>
              <a:gd name="connsiteY66" fmla="*/ 1879600 h 2997200"/>
              <a:gd name="connsiteX67" fmla="*/ 2540000 w 2882900"/>
              <a:gd name="connsiteY67" fmla="*/ 1803400 h 2997200"/>
              <a:gd name="connsiteX68" fmla="*/ 2527300 w 2882900"/>
              <a:gd name="connsiteY68" fmla="*/ 1765300 h 2997200"/>
              <a:gd name="connsiteX69" fmla="*/ 2489200 w 2882900"/>
              <a:gd name="connsiteY69" fmla="*/ 1689100 h 2997200"/>
              <a:gd name="connsiteX70" fmla="*/ 2514600 w 2882900"/>
              <a:gd name="connsiteY70" fmla="*/ 1574800 h 2997200"/>
              <a:gd name="connsiteX71" fmla="*/ 2578100 w 2882900"/>
              <a:gd name="connsiteY71" fmla="*/ 1511300 h 2997200"/>
              <a:gd name="connsiteX72" fmla="*/ 2654300 w 2882900"/>
              <a:gd name="connsiteY72" fmla="*/ 1447800 h 2997200"/>
              <a:gd name="connsiteX73" fmla="*/ 2717800 w 2882900"/>
              <a:gd name="connsiteY73" fmla="*/ 1397000 h 2997200"/>
              <a:gd name="connsiteX74" fmla="*/ 2794000 w 2882900"/>
              <a:gd name="connsiteY74" fmla="*/ 1320800 h 2997200"/>
              <a:gd name="connsiteX75" fmla="*/ 2806700 w 2882900"/>
              <a:gd name="connsiteY75" fmla="*/ 1270000 h 2997200"/>
              <a:gd name="connsiteX76" fmla="*/ 2844800 w 2882900"/>
              <a:gd name="connsiteY76" fmla="*/ 1231900 h 2997200"/>
              <a:gd name="connsiteX77" fmla="*/ 2882900 w 2882900"/>
              <a:gd name="connsiteY77" fmla="*/ 1155700 h 2997200"/>
              <a:gd name="connsiteX78" fmla="*/ 2870200 w 2882900"/>
              <a:gd name="connsiteY78" fmla="*/ 1028700 h 2997200"/>
              <a:gd name="connsiteX79" fmla="*/ 2832100 w 2882900"/>
              <a:gd name="connsiteY79" fmla="*/ 1003300 h 2997200"/>
              <a:gd name="connsiteX80" fmla="*/ 2755900 w 2882900"/>
              <a:gd name="connsiteY80" fmla="*/ 977900 h 2997200"/>
              <a:gd name="connsiteX81" fmla="*/ 2717800 w 2882900"/>
              <a:gd name="connsiteY81" fmla="*/ 965200 h 2997200"/>
              <a:gd name="connsiteX82" fmla="*/ 2667000 w 2882900"/>
              <a:gd name="connsiteY82" fmla="*/ 939800 h 2997200"/>
              <a:gd name="connsiteX83" fmla="*/ 2590800 w 2882900"/>
              <a:gd name="connsiteY83" fmla="*/ 889000 h 2997200"/>
              <a:gd name="connsiteX84" fmla="*/ 2540000 w 2882900"/>
              <a:gd name="connsiteY84" fmla="*/ 850900 h 2997200"/>
              <a:gd name="connsiteX85" fmla="*/ 2501900 w 2882900"/>
              <a:gd name="connsiteY85" fmla="*/ 774700 h 2997200"/>
              <a:gd name="connsiteX86" fmla="*/ 2489200 w 2882900"/>
              <a:gd name="connsiteY86" fmla="*/ 508000 h 2997200"/>
              <a:gd name="connsiteX87" fmla="*/ 2476500 w 2882900"/>
              <a:gd name="connsiteY87" fmla="*/ 457200 h 2997200"/>
              <a:gd name="connsiteX88" fmla="*/ 2362200 w 2882900"/>
              <a:gd name="connsiteY88" fmla="*/ 469900 h 2997200"/>
              <a:gd name="connsiteX89" fmla="*/ 2324100 w 2882900"/>
              <a:gd name="connsiteY89" fmla="*/ 495300 h 2997200"/>
              <a:gd name="connsiteX90" fmla="*/ 2247900 w 2882900"/>
              <a:gd name="connsiteY90" fmla="*/ 533400 h 2997200"/>
              <a:gd name="connsiteX91" fmla="*/ 2095500 w 2882900"/>
              <a:gd name="connsiteY91" fmla="*/ 482600 h 2997200"/>
              <a:gd name="connsiteX92" fmla="*/ 2019300 w 2882900"/>
              <a:gd name="connsiteY92" fmla="*/ 431800 h 2997200"/>
              <a:gd name="connsiteX93" fmla="*/ 1968500 w 2882900"/>
              <a:gd name="connsiteY93" fmla="*/ 355600 h 2997200"/>
              <a:gd name="connsiteX94" fmla="*/ 1955800 w 2882900"/>
              <a:gd name="connsiteY94" fmla="*/ 317500 h 2997200"/>
              <a:gd name="connsiteX95" fmla="*/ 1892300 w 2882900"/>
              <a:gd name="connsiteY95" fmla="*/ 228600 h 2997200"/>
              <a:gd name="connsiteX96" fmla="*/ 1879600 w 2882900"/>
              <a:gd name="connsiteY96" fmla="*/ 190500 h 2997200"/>
              <a:gd name="connsiteX97" fmla="*/ 1816100 w 2882900"/>
              <a:gd name="connsiteY97" fmla="*/ 114300 h 2997200"/>
              <a:gd name="connsiteX98" fmla="*/ 1739900 w 2882900"/>
              <a:gd name="connsiteY98" fmla="*/ 63500 h 2997200"/>
              <a:gd name="connsiteX99" fmla="*/ 1701800 w 2882900"/>
              <a:gd name="connsiteY99" fmla="*/ 38100 h 2997200"/>
              <a:gd name="connsiteX100" fmla="*/ 1663700 w 2882900"/>
              <a:gd name="connsiteY100" fmla="*/ 12700 h 2997200"/>
              <a:gd name="connsiteX101" fmla="*/ 1625600 w 2882900"/>
              <a:gd name="connsiteY101" fmla="*/ 0 h 2997200"/>
              <a:gd name="connsiteX102" fmla="*/ 1384300 w 2882900"/>
              <a:gd name="connsiteY102" fmla="*/ 12700 h 2997200"/>
              <a:gd name="connsiteX103" fmla="*/ 1346200 w 2882900"/>
              <a:gd name="connsiteY103" fmla="*/ 25400 h 2997200"/>
              <a:gd name="connsiteX104" fmla="*/ 1244600 w 2882900"/>
              <a:gd name="connsiteY104" fmla="*/ 38100 h 2997200"/>
              <a:gd name="connsiteX105" fmla="*/ 1143000 w 2882900"/>
              <a:gd name="connsiteY105" fmla="*/ 63500 h 2997200"/>
              <a:gd name="connsiteX106" fmla="*/ 1104900 w 2882900"/>
              <a:gd name="connsiteY106" fmla="*/ 76200 h 2997200"/>
              <a:gd name="connsiteX107" fmla="*/ 1028700 w 2882900"/>
              <a:gd name="connsiteY107" fmla="*/ 88900 h 2997200"/>
              <a:gd name="connsiteX108" fmla="*/ 952500 w 2882900"/>
              <a:gd name="connsiteY108" fmla="*/ 114300 h 2997200"/>
              <a:gd name="connsiteX109" fmla="*/ 749300 w 2882900"/>
              <a:gd name="connsiteY109" fmla="*/ 127000 h 2997200"/>
              <a:gd name="connsiteX110" fmla="*/ 508000 w 2882900"/>
              <a:gd name="connsiteY110" fmla="*/ 101600 h 2997200"/>
              <a:gd name="connsiteX111" fmla="*/ 469900 w 2882900"/>
              <a:gd name="connsiteY111" fmla="*/ 88900 h 2997200"/>
              <a:gd name="connsiteX112" fmla="*/ 431800 w 2882900"/>
              <a:gd name="connsiteY112" fmla="*/ 63500 h 2997200"/>
              <a:gd name="connsiteX113" fmla="*/ 254000 w 2882900"/>
              <a:gd name="connsiteY113" fmla="*/ 76200 h 2997200"/>
              <a:gd name="connsiteX114" fmla="*/ 215900 w 2882900"/>
              <a:gd name="connsiteY114" fmla="*/ 101600 h 2997200"/>
              <a:gd name="connsiteX115" fmla="*/ 152400 w 2882900"/>
              <a:gd name="connsiteY115" fmla="*/ 177800 h 2997200"/>
              <a:gd name="connsiteX116" fmla="*/ 114300 w 2882900"/>
              <a:gd name="connsiteY116" fmla="*/ 228600 h 2997200"/>
              <a:gd name="connsiteX117" fmla="*/ 101600 w 2882900"/>
              <a:gd name="connsiteY117" fmla="*/ 266700 h 2997200"/>
              <a:gd name="connsiteX118" fmla="*/ 76200 w 2882900"/>
              <a:gd name="connsiteY118" fmla="*/ 304800 h 2997200"/>
              <a:gd name="connsiteX119" fmla="*/ 50800 w 2882900"/>
              <a:gd name="connsiteY119" fmla="*/ 381000 h 2997200"/>
              <a:gd name="connsiteX120" fmla="*/ 101600 w 2882900"/>
              <a:gd name="connsiteY120" fmla="*/ 457200 h 2997200"/>
              <a:gd name="connsiteX121" fmla="*/ 152400 w 2882900"/>
              <a:gd name="connsiteY121" fmla="*/ 520700 h 2997200"/>
              <a:gd name="connsiteX122" fmla="*/ 152400 w 2882900"/>
              <a:gd name="connsiteY122" fmla="*/ 647700 h 2997200"/>
              <a:gd name="connsiteX123" fmla="*/ 101600 w 2882900"/>
              <a:gd name="connsiteY123" fmla="*/ 723900 h 2997200"/>
              <a:gd name="connsiteX124" fmla="*/ 88900 w 2882900"/>
              <a:gd name="connsiteY124" fmla="*/ 762000 h 2997200"/>
              <a:gd name="connsiteX125" fmla="*/ 139700 w 2882900"/>
              <a:gd name="connsiteY125" fmla="*/ 850900 h 2997200"/>
              <a:gd name="connsiteX126" fmla="*/ 215900 w 2882900"/>
              <a:gd name="connsiteY126" fmla="*/ 8763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882900" h="2997200">
                <a:moveTo>
                  <a:pt x="279400" y="838200"/>
                </a:moveTo>
                <a:lnTo>
                  <a:pt x="279400" y="838200"/>
                </a:lnTo>
                <a:lnTo>
                  <a:pt x="177800" y="876300"/>
                </a:lnTo>
                <a:cubicBezTo>
                  <a:pt x="165219" y="880875"/>
                  <a:pt x="151402" y="882499"/>
                  <a:pt x="139700" y="889000"/>
                </a:cubicBezTo>
                <a:cubicBezTo>
                  <a:pt x="113015" y="903825"/>
                  <a:pt x="63500" y="939800"/>
                  <a:pt x="63500" y="939800"/>
                </a:cubicBezTo>
                <a:cubicBezTo>
                  <a:pt x="5274" y="1027139"/>
                  <a:pt x="22353" y="987040"/>
                  <a:pt x="0" y="1054100"/>
                </a:cubicBezTo>
                <a:cubicBezTo>
                  <a:pt x="4311" y="1079964"/>
                  <a:pt x="4876" y="1147635"/>
                  <a:pt x="38100" y="1168400"/>
                </a:cubicBezTo>
                <a:cubicBezTo>
                  <a:pt x="60804" y="1182590"/>
                  <a:pt x="88900" y="1185333"/>
                  <a:pt x="114300" y="1193800"/>
                </a:cubicBezTo>
                <a:cubicBezTo>
                  <a:pt x="168959" y="1212020"/>
                  <a:pt x="139413" y="1203253"/>
                  <a:pt x="203200" y="1219200"/>
                </a:cubicBezTo>
                <a:cubicBezTo>
                  <a:pt x="211667" y="1231900"/>
                  <a:pt x="217807" y="1246507"/>
                  <a:pt x="228600" y="1257300"/>
                </a:cubicBezTo>
                <a:cubicBezTo>
                  <a:pt x="239393" y="1268093"/>
                  <a:pt x="258233" y="1270000"/>
                  <a:pt x="266700" y="1282700"/>
                </a:cubicBezTo>
                <a:cubicBezTo>
                  <a:pt x="276382" y="1297223"/>
                  <a:pt x="275167" y="1316567"/>
                  <a:pt x="279400" y="1333500"/>
                </a:cubicBezTo>
                <a:cubicBezTo>
                  <a:pt x="275167" y="1397000"/>
                  <a:pt x="273362" y="1460709"/>
                  <a:pt x="266700" y="1524000"/>
                </a:cubicBezTo>
                <a:cubicBezTo>
                  <a:pt x="264873" y="1541359"/>
                  <a:pt x="256869" y="1557583"/>
                  <a:pt x="254000" y="1574800"/>
                </a:cubicBezTo>
                <a:cubicBezTo>
                  <a:pt x="230066" y="1718404"/>
                  <a:pt x="255848" y="1632756"/>
                  <a:pt x="228600" y="1714500"/>
                </a:cubicBezTo>
                <a:cubicBezTo>
                  <a:pt x="232833" y="1765300"/>
                  <a:pt x="234563" y="1816371"/>
                  <a:pt x="241300" y="1866900"/>
                </a:cubicBezTo>
                <a:cubicBezTo>
                  <a:pt x="243069" y="1880170"/>
                  <a:pt x="241571" y="1900028"/>
                  <a:pt x="254000" y="1905000"/>
                </a:cubicBezTo>
                <a:cubicBezTo>
                  <a:pt x="289593" y="1919237"/>
                  <a:pt x="330200" y="1913467"/>
                  <a:pt x="368300" y="1917700"/>
                </a:cubicBezTo>
                <a:cubicBezTo>
                  <a:pt x="381000" y="1930400"/>
                  <a:pt x="395961" y="1941185"/>
                  <a:pt x="406400" y="1955800"/>
                </a:cubicBezTo>
                <a:cubicBezTo>
                  <a:pt x="434202" y="1994723"/>
                  <a:pt x="439439" y="2054026"/>
                  <a:pt x="482600" y="2082800"/>
                </a:cubicBezTo>
                <a:cubicBezTo>
                  <a:pt x="508000" y="2099733"/>
                  <a:pt x="529840" y="2123947"/>
                  <a:pt x="558800" y="2133600"/>
                </a:cubicBezTo>
                <a:cubicBezTo>
                  <a:pt x="649480" y="2163827"/>
                  <a:pt x="612723" y="2144148"/>
                  <a:pt x="673100" y="2184400"/>
                </a:cubicBezTo>
                <a:cubicBezTo>
                  <a:pt x="705022" y="2280165"/>
                  <a:pt x="661961" y="2162123"/>
                  <a:pt x="711200" y="2260600"/>
                </a:cubicBezTo>
                <a:cubicBezTo>
                  <a:pt x="717187" y="2272574"/>
                  <a:pt x="719667" y="2286000"/>
                  <a:pt x="723900" y="2298700"/>
                </a:cubicBezTo>
                <a:cubicBezTo>
                  <a:pt x="719667" y="2362200"/>
                  <a:pt x="718228" y="2425948"/>
                  <a:pt x="711200" y="2489200"/>
                </a:cubicBezTo>
                <a:cubicBezTo>
                  <a:pt x="704817" y="2546651"/>
                  <a:pt x="669508" y="2538075"/>
                  <a:pt x="647700" y="2603500"/>
                </a:cubicBezTo>
                <a:cubicBezTo>
                  <a:pt x="630173" y="2656080"/>
                  <a:pt x="642426" y="2630461"/>
                  <a:pt x="609600" y="2679700"/>
                </a:cubicBezTo>
                <a:cubicBezTo>
                  <a:pt x="619836" y="2771820"/>
                  <a:pt x="615002" y="2774808"/>
                  <a:pt x="635000" y="2844800"/>
                </a:cubicBezTo>
                <a:cubicBezTo>
                  <a:pt x="642334" y="2870467"/>
                  <a:pt x="651896" y="2902447"/>
                  <a:pt x="673100" y="2921000"/>
                </a:cubicBezTo>
                <a:cubicBezTo>
                  <a:pt x="726847" y="2968028"/>
                  <a:pt x="735071" y="2967057"/>
                  <a:pt x="787400" y="2984500"/>
                </a:cubicBezTo>
                <a:cubicBezTo>
                  <a:pt x="829733" y="2980267"/>
                  <a:pt x="876347" y="2990826"/>
                  <a:pt x="914400" y="2971800"/>
                </a:cubicBezTo>
                <a:cubicBezTo>
                  <a:pt x="941704" y="2958148"/>
                  <a:pt x="939800" y="2912533"/>
                  <a:pt x="965200" y="2895600"/>
                </a:cubicBezTo>
                <a:lnTo>
                  <a:pt x="1003300" y="2870200"/>
                </a:lnTo>
                <a:cubicBezTo>
                  <a:pt x="1011767" y="2857500"/>
                  <a:pt x="1016781" y="2841635"/>
                  <a:pt x="1028700" y="2832100"/>
                </a:cubicBezTo>
                <a:cubicBezTo>
                  <a:pt x="1059942" y="2807107"/>
                  <a:pt x="1097752" y="2825590"/>
                  <a:pt x="1130300" y="2832100"/>
                </a:cubicBezTo>
                <a:cubicBezTo>
                  <a:pt x="1143000" y="2840567"/>
                  <a:pt x="1158349" y="2846013"/>
                  <a:pt x="1168400" y="2857500"/>
                </a:cubicBezTo>
                <a:cubicBezTo>
                  <a:pt x="1189343" y="2881435"/>
                  <a:pt x="1221042" y="2951657"/>
                  <a:pt x="1257300" y="2971800"/>
                </a:cubicBezTo>
                <a:cubicBezTo>
                  <a:pt x="1280705" y="2984803"/>
                  <a:pt x="1333500" y="2997200"/>
                  <a:pt x="1333500" y="2997200"/>
                </a:cubicBezTo>
                <a:cubicBezTo>
                  <a:pt x="1354667" y="2992967"/>
                  <a:pt x="1376789" y="2992079"/>
                  <a:pt x="1397000" y="2984500"/>
                </a:cubicBezTo>
                <a:cubicBezTo>
                  <a:pt x="1444888" y="2966542"/>
                  <a:pt x="1436791" y="2944709"/>
                  <a:pt x="1473200" y="2908300"/>
                </a:cubicBezTo>
                <a:cubicBezTo>
                  <a:pt x="1483993" y="2897507"/>
                  <a:pt x="1498600" y="2891367"/>
                  <a:pt x="1511300" y="2882900"/>
                </a:cubicBezTo>
                <a:cubicBezTo>
                  <a:pt x="1533653" y="2815840"/>
                  <a:pt x="1516574" y="2855939"/>
                  <a:pt x="1574800" y="2768600"/>
                </a:cubicBezTo>
                <a:lnTo>
                  <a:pt x="1600200" y="2730500"/>
                </a:lnTo>
                <a:cubicBezTo>
                  <a:pt x="1604433" y="2713567"/>
                  <a:pt x="1608105" y="2696483"/>
                  <a:pt x="1612900" y="2679700"/>
                </a:cubicBezTo>
                <a:cubicBezTo>
                  <a:pt x="1629784" y="2620605"/>
                  <a:pt x="1627234" y="2655561"/>
                  <a:pt x="1638300" y="2578100"/>
                </a:cubicBezTo>
                <a:cubicBezTo>
                  <a:pt x="1643721" y="2540151"/>
                  <a:pt x="1642968" y="2501284"/>
                  <a:pt x="1651000" y="2463800"/>
                </a:cubicBezTo>
                <a:cubicBezTo>
                  <a:pt x="1655777" y="2441509"/>
                  <a:pt x="1669191" y="2421927"/>
                  <a:pt x="1676400" y="2400300"/>
                </a:cubicBezTo>
                <a:cubicBezTo>
                  <a:pt x="1681920" y="2383741"/>
                  <a:pt x="1684084" y="2366218"/>
                  <a:pt x="1689100" y="2349500"/>
                </a:cubicBezTo>
                <a:cubicBezTo>
                  <a:pt x="1696793" y="2323855"/>
                  <a:pt x="1706033" y="2298700"/>
                  <a:pt x="1714500" y="2273300"/>
                </a:cubicBezTo>
                <a:cubicBezTo>
                  <a:pt x="1718733" y="2260600"/>
                  <a:pt x="1716061" y="2242626"/>
                  <a:pt x="1727200" y="2235200"/>
                </a:cubicBezTo>
                <a:lnTo>
                  <a:pt x="1765300" y="2209800"/>
                </a:lnTo>
                <a:cubicBezTo>
                  <a:pt x="1822106" y="2124591"/>
                  <a:pt x="1755188" y="2208075"/>
                  <a:pt x="1828800" y="2159000"/>
                </a:cubicBezTo>
                <a:cubicBezTo>
                  <a:pt x="1888616" y="2119123"/>
                  <a:pt x="1842674" y="2123201"/>
                  <a:pt x="1905000" y="2095500"/>
                </a:cubicBezTo>
                <a:cubicBezTo>
                  <a:pt x="1929466" y="2084626"/>
                  <a:pt x="1981200" y="2070100"/>
                  <a:pt x="1981200" y="2070100"/>
                </a:cubicBezTo>
                <a:lnTo>
                  <a:pt x="2171700" y="2082800"/>
                </a:lnTo>
                <a:cubicBezTo>
                  <a:pt x="2205778" y="2094159"/>
                  <a:pt x="2222500" y="2133600"/>
                  <a:pt x="2247900" y="2159000"/>
                </a:cubicBezTo>
                <a:lnTo>
                  <a:pt x="2286000" y="2197100"/>
                </a:lnTo>
                <a:cubicBezTo>
                  <a:pt x="2286830" y="2200419"/>
                  <a:pt x="2304775" y="2277718"/>
                  <a:pt x="2311400" y="2286000"/>
                </a:cubicBezTo>
                <a:cubicBezTo>
                  <a:pt x="2340940" y="2322925"/>
                  <a:pt x="2389111" y="2312407"/>
                  <a:pt x="2425700" y="2336800"/>
                </a:cubicBezTo>
                <a:lnTo>
                  <a:pt x="2463800" y="2362200"/>
                </a:lnTo>
                <a:cubicBezTo>
                  <a:pt x="2489200" y="2357967"/>
                  <a:pt x="2516230" y="2359404"/>
                  <a:pt x="2540000" y="2349500"/>
                </a:cubicBezTo>
                <a:cubicBezTo>
                  <a:pt x="2568179" y="2337759"/>
                  <a:pt x="2616200" y="2298700"/>
                  <a:pt x="2616200" y="2298700"/>
                </a:cubicBezTo>
                <a:cubicBezTo>
                  <a:pt x="2620433" y="2286000"/>
                  <a:pt x="2622913" y="2272574"/>
                  <a:pt x="2628900" y="2260600"/>
                </a:cubicBezTo>
                <a:cubicBezTo>
                  <a:pt x="2635726" y="2246948"/>
                  <a:pt x="2653129" y="2237719"/>
                  <a:pt x="2654300" y="2222500"/>
                </a:cubicBezTo>
                <a:cubicBezTo>
                  <a:pt x="2657563" y="2180081"/>
                  <a:pt x="2646877" y="2137716"/>
                  <a:pt x="2641600" y="2095500"/>
                </a:cubicBezTo>
                <a:cubicBezTo>
                  <a:pt x="2638433" y="2070167"/>
                  <a:pt x="2614441" y="1928641"/>
                  <a:pt x="2603500" y="1917700"/>
                </a:cubicBezTo>
                <a:lnTo>
                  <a:pt x="2565400" y="1879600"/>
                </a:lnTo>
                <a:lnTo>
                  <a:pt x="2540000" y="1803400"/>
                </a:lnTo>
                <a:cubicBezTo>
                  <a:pt x="2535767" y="1790700"/>
                  <a:pt x="2534726" y="1776439"/>
                  <a:pt x="2527300" y="1765300"/>
                </a:cubicBezTo>
                <a:cubicBezTo>
                  <a:pt x="2494474" y="1716061"/>
                  <a:pt x="2506727" y="1741680"/>
                  <a:pt x="2489200" y="1689100"/>
                </a:cubicBezTo>
                <a:cubicBezTo>
                  <a:pt x="2494078" y="1659834"/>
                  <a:pt x="2498968" y="1606064"/>
                  <a:pt x="2514600" y="1574800"/>
                </a:cubicBezTo>
                <a:cubicBezTo>
                  <a:pt x="2541210" y="1521581"/>
                  <a:pt x="2534557" y="1547586"/>
                  <a:pt x="2578100" y="1511300"/>
                </a:cubicBezTo>
                <a:cubicBezTo>
                  <a:pt x="2675886" y="1429812"/>
                  <a:pt x="2559705" y="1510863"/>
                  <a:pt x="2654300" y="1447800"/>
                </a:cubicBezTo>
                <a:cubicBezTo>
                  <a:pt x="2724018" y="1343222"/>
                  <a:pt x="2632863" y="1463062"/>
                  <a:pt x="2717800" y="1397000"/>
                </a:cubicBezTo>
                <a:cubicBezTo>
                  <a:pt x="2746154" y="1374947"/>
                  <a:pt x="2794000" y="1320800"/>
                  <a:pt x="2794000" y="1320800"/>
                </a:cubicBezTo>
                <a:cubicBezTo>
                  <a:pt x="2798233" y="1303867"/>
                  <a:pt x="2798040" y="1285155"/>
                  <a:pt x="2806700" y="1270000"/>
                </a:cubicBezTo>
                <a:cubicBezTo>
                  <a:pt x="2815611" y="1254406"/>
                  <a:pt x="2833302" y="1245698"/>
                  <a:pt x="2844800" y="1231900"/>
                </a:cubicBezTo>
                <a:cubicBezTo>
                  <a:pt x="2872155" y="1199074"/>
                  <a:pt x="2870172" y="1193885"/>
                  <a:pt x="2882900" y="1155700"/>
                </a:cubicBezTo>
                <a:cubicBezTo>
                  <a:pt x="2878667" y="1113367"/>
                  <a:pt x="2883654" y="1069061"/>
                  <a:pt x="2870200" y="1028700"/>
                </a:cubicBezTo>
                <a:cubicBezTo>
                  <a:pt x="2865373" y="1014220"/>
                  <a:pt x="2846048" y="1009499"/>
                  <a:pt x="2832100" y="1003300"/>
                </a:cubicBezTo>
                <a:cubicBezTo>
                  <a:pt x="2807634" y="992426"/>
                  <a:pt x="2781300" y="986367"/>
                  <a:pt x="2755900" y="977900"/>
                </a:cubicBezTo>
                <a:cubicBezTo>
                  <a:pt x="2743200" y="973667"/>
                  <a:pt x="2729774" y="971187"/>
                  <a:pt x="2717800" y="965200"/>
                </a:cubicBezTo>
                <a:cubicBezTo>
                  <a:pt x="2700867" y="956733"/>
                  <a:pt x="2682406" y="950804"/>
                  <a:pt x="2667000" y="939800"/>
                </a:cubicBezTo>
                <a:cubicBezTo>
                  <a:pt x="2583759" y="880342"/>
                  <a:pt x="2672529" y="916243"/>
                  <a:pt x="2590800" y="889000"/>
                </a:cubicBezTo>
                <a:cubicBezTo>
                  <a:pt x="2573867" y="876300"/>
                  <a:pt x="2554967" y="865867"/>
                  <a:pt x="2540000" y="850900"/>
                </a:cubicBezTo>
                <a:cubicBezTo>
                  <a:pt x="2515381" y="826281"/>
                  <a:pt x="2512229" y="805688"/>
                  <a:pt x="2501900" y="774700"/>
                </a:cubicBezTo>
                <a:cubicBezTo>
                  <a:pt x="2497667" y="685800"/>
                  <a:pt x="2496297" y="596717"/>
                  <a:pt x="2489200" y="508000"/>
                </a:cubicBezTo>
                <a:cubicBezTo>
                  <a:pt x="2487808" y="490601"/>
                  <a:pt x="2493218" y="462216"/>
                  <a:pt x="2476500" y="457200"/>
                </a:cubicBezTo>
                <a:cubicBezTo>
                  <a:pt x="2439782" y="446185"/>
                  <a:pt x="2400300" y="465667"/>
                  <a:pt x="2362200" y="469900"/>
                </a:cubicBezTo>
                <a:cubicBezTo>
                  <a:pt x="2349500" y="478367"/>
                  <a:pt x="2337752" y="488474"/>
                  <a:pt x="2324100" y="495300"/>
                </a:cubicBezTo>
                <a:cubicBezTo>
                  <a:pt x="2218940" y="547880"/>
                  <a:pt x="2357089" y="460607"/>
                  <a:pt x="2247900" y="533400"/>
                </a:cubicBezTo>
                <a:cubicBezTo>
                  <a:pt x="2114346" y="516706"/>
                  <a:pt x="2180396" y="542027"/>
                  <a:pt x="2095500" y="482600"/>
                </a:cubicBezTo>
                <a:cubicBezTo>
                  <a:pt x="2070491" y="465094"/>
                  <a:pt x="2019300" y="431800"/>
                  <a:pt x="2019300" y="431800"/>
                </a:cubicBezTo>
                <a:cubicBezTo>
                  <a:pt x="2002367" y="406400"/>
                  <a:pt x="1978153" y="384560"/>
                  <a:pt x="1968500" y="355600"/>
                </a:cubicBezTo>
                <a:cubicBezTo>
                  <a:pt x="1964267" y="342900"/>
                  <a:pt x="1961787" y="329474"/>
                  <a:pt x="1955800" y="317500"/>
                </a:cubicBezTo>
                <a:cubicBezTo>
                  <a:pt x="1946515" y="298929"/>
                  <a:pt x="1900929" y="240105"/>
                  <a:pt x="1892300" y="228600"/>
                </a:cubicBezTo>
                <a:cubicBezTo>
                  <a:pt x="1888067" y="215900"/>
                  <a:pt x="1885587" y="202474"/>
                  <a:pt x="1879600" y="190500"/>
                </a:cubicBezTo>
                <a:cubicBezTo>
                  <a:pt x="1866259" y="163817"/>
                  <a:pt x="1839081" y="132174"/>
                  <a:pt x="1816100" y="114300"/>
                </a:cubicBezTo>
                <a:cubicBezTo>
                  <a:pt x="1792003" y="95558"/>
                  <a:pt x="1765300" y="80433"/>
                  <a:pt x="1739900" y="63500"/>
                </a:cubicBezTo>
                <a:lnTo>
                  <a:pt x="1701800" y="38100"/>
                </a:lnTo>
                <a:cubicBezTo>
                  <a:pt x="1689100" y="29633"/>
                  <a:pt x="1678180" y="17527"/>
                  <a:pt x="1663700" y="12700"/>
                </a:cubicBezTo>
                <a:lnTo>
                  <a:pt x="1625600" y="0"/>
                </a:lnTo>
                <a:cubicBezTo>
                  <a:pt x="1545167" y="4233"/>
                  <a:pt x="1464514" y="5408"/>
                  <a:pt x="1384300" y="12700"/>
                </a:cubicBezTo>
                <a:cubicBezTo>
                  <a:pt x="1370968" y="13912"/>
                  <a:pt x="1359371" y="23005"/>
                  <a:pt x="1346200" y="25400"/>
                </a:cubicBezTo>
                <a:cubicBezTo>
                  <a:pt x="1312620" y="31505"/>
                  <a:pt x="1278467" y="33867"/>
                  <a:pt x="1244600" y="38100"/>
                </a:cubicBezTo>
                <a:cubicBezTo>
                  <a:pt x="1157509" y="67130"/>
                  <a:pt x="1265603" y="32849"/>
                  <a:pt x="1143000" y="63500"/>
                </a:cubicBezTo>
                <a:cubicBezTo>
                  <a:pt x="1130013" y="66747"/>
                  <a:pt x="1117968" y="73296"/>
                  <a:pt x="1104900" y="76200"/>
                </a:cubicBezTo>
                <a:cubicBezTo>
                  <a:pt x="1079763" y="81786"/>
                  <a:pt x="1053682" y="82655"/>
                  <a:pt x="1028700" y="88900"/>
                </a:cubicBezTo>
                <a:cubicBezTo>
                  <a:pt x="1002725" y="95394"/>
                  <a:pt x="979222" y="112630"/>
                  <a:pt x="952500" y="114300"/>
                </a:cubicBezTo>
                <a:lnTo>
                  <a:pt x="749300" y="127000"/>
                </a:lnTo>
                <a:cubicBezTo>
                  <a:pt x="608287" y="117599"/>
                  <a:pt x="602192" y="128512"/>
                  <a:pt x="508000" y="101600"/>
                </a:cubicBezTo>
                <a:cubicBezTo>
                  <a:pt x="495128" y="97922"/>
                  <a:pt x="481874" y="94887"/>
                  <a:pt x="469900" y="88900"/>
                </a:cubicBezTo>
                <a:cubicBezTo>
                  <a:pt x="456248" y="82074"/>
                  <a:pt x="444500" y="71967"/>
                  <a:pt x="431800" y="63500"/>
                </a:cubicBezTo>
                <a:cubicBezTo>
                  <a:pt x="372533" y="67733"/>
                  <a:pt x="312514" y="65874"/>
                  <a:pt x="254000" y="76200"/>
                </a:cubicBezTo>
                <a:cubicBezTo>
                  <a:pt x="238969" y="78853"/>
                  <a:pt x="227626" y="91829"/>
                  <a:pt x="215900" y="101600"/>
                </a:cubicBezTo>
                <a:cubicBezTo>
                  <a:pt x="174044" y="136480"/>
                  <a:pt x="181782" y="136665"/>
                  <a:pt x="152400" y="177800"/>
                </a:cubicBezTo>
                <a:cubicBezTo>
                  <a:pt x="140097" y="195024"/>
                  <a:pt x="127000" y="211667"/>
                  <a:pt x="114300" y="228600"/>
                </a:cubicBezTo>
                <a:cubicBezTo>
                  <a:pt x="110067" y="241300"/>
                  <a:pt x="107587" y="254726"/>
                  <a:pt x="101600" y="266700"/>
                </a:cubicBezTo>
                <a:cubicBezTo>
                  <a:pt x="94774" y="280352"/>
                  <a:pt x="82399" y="290852"/>
                  <a:pt x="76200" y="304800"/>
                </a:cubicBezTo>
                <a:cubicBezTo>
                  <a:pt x="65326" y="329266"/>
                  <a:pt x="50800" y="381000"/>
                  <a:pt x="50800" y="381000"/>
                </a:cubicBezTo>
                <a:cubicBezTo>
                  <a:pt x="80997" y="471592"/>
                  <a:pt x="38179" y="362068"/>
                  <a:pt x="101600" y="457200"/>
                </a:cubicBezTo>
                <a:cubicBezTo>
                  <a:pt x="150675" y="530812"/>
                  <a:pt x="67191" y="463894"/>
                  <a:pt x="152400" y="520700"/>
                </a:cubicBezTo>
                <a:cubicBezTo>
                  <a:pt x="169438" y="571815"/>
                  <a:pt x="178459" y="579946"/>
                  <a:pt x="152400" y="647700"/>
                </a:cubicBezTo>
                <a:cubicBezTo>
                  <a:pt x="141441" y="676192"/>
                  <a:pt x="111253" y="694940"/>
                  <a:pt x="101600" y="723900"/>
                </a:cubicBezTo>
                <a:lnTo>
                  <a:pt x="88900" y="762000"/>
                </a:lnTo>
                <a:cubicBezTo>
                  <a:pt x="100726" y="821130"/>
                  <a:pt x="86374" y="827200"/>
                  <a:pt x="139700" y="850900"/>
                </a:cubicBezTo>
                <a:cubicBezTo>
                  <a:pt x="164166" y="861774"/>
                  <a:pt x="215900" y="876300"/>
                  <a:pt x="215900" y="876300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7A50A1-F383-46D4-9D26-3FCE456F1CAE}"/>
              </a:ext>
            </a:extLst>
          </p:cNvPr>
          <p:cNvSpPr/>
          <p:nvPr/>
        </p:nvSpPr>
        <p:spPr>
          <a:xfrm>
            <a:off x="4756150" y="2374900"/>
            <a:ext cx="2882900" cy="2997200"/>
          </a:xfrm>
          <a:custGeom>
            <a:avLst/>
            <a:gdLst>
              <a:gd name="connsiteX0" fmla="*/ 279400 w 2882900"/>
              <a:gd name="connsiteY0" fmla="*/ 838200 h 2997200"/>
              <a:gd name="connsiteX1" fmla="*/ 279400 w 2882900"/>
              <a:gd name="connsiteY1" fmla="*/ 838200 h 2997200"/>
              <a:gd name="connsiteX2" fmla="*/ 177800 w 2882900"/>
              <a:gd name="connsiteY2" fmla="*/ 876300 h 2997200"/>
              <a:gd name="connsiteX3" fmla="*/ 139700 w 2882900"/>
              <a:gd name="connsiteY3" fmla="*/ 889000 h 2997200"/>
              <a:gd name="connsiteX4" fmla="*/ 63500 w 2882900"/>
              <a:gd name="connsiteY4" fmla="*/ 939800 h 2997200"/>
              <a:gd name="connsiteX5" fmla="*/ 0 w 2882900"/>
              <a:gd name="connsiteY5" fmla="*/ 1054100 h 2997200"/>
              <a:gd name="connsiteX6" fmla="*/ 38100 w 2882900"/>
              <a:gd name="connsiteY6" fmla="*/ 1168400 h 2997200"/>
              <a:gd name="connsiteX7" fmla="*/ 114300 w 2882900"/>
              <a:gd name="connsiteY7" fmla="*/ 1193800 h 2997200"/>
              <a:gd name="connsiteX8" fmla="*/ 203200 w 2882900"/>
              <a:gd name="connsiteY8" fmla="*/ 1219200 h 2997200"/>
              <a:gd name="connsiteX9" fmla="*/ 228600 w 2882900"/>
              <a:gd name="connsiteY9" fmla="*/ 1257300 h 2997200"/>
              <a:gd name="connsiteX10" fmla="*/ 266700 w 2882900"/>
              <a:gd name="connsiteY10" fmla="*/ 1282700 h 2997200"/>
              <a:gd name="connsiteX11" fmla="*/ 279400 w 2882900"/>
              <a:gd name="connsiteY11" fmla="*/ 1333500 h 2997200"/>
              <a:gd name="connsiteX12" fmla="*/ 266700 w 2882900"/>
              <a:gd name="connsiteY12" fmla="*/ 1524000 h 2997200"/>
              <a:gd name="connsiteX13" fmla="*/ 254000 w 2882900"/>
              <a:gd name="connsiteY13" fmla="*/ 1574800 h 2997200"/>
              <a:gd name="connsiteX14" fmla="*/ 228600 w 2882900"/>
              <a:gd name="connsiteY14" fmla="*/ 1714500 h 2997200"/>
              <a:gd name="connsiteX15" fmla="*/ 241300 w 2882900"/>
              <a:gd name="connsiteY15" fmla="*/ 1866900 h 2997200"/>
              <a:gd name="connsiteX16" fmla="*/ 254000 w 2882900"/>
              <a:gd name="connsiteY16" fmla="*/ 1905000 h 2997200"/>
              <a:gd name="connsiteX17" fmla="*/ 368300 w 2882900"/>
              <a:gd name="connsiteY17" fmla="*/ 1917700 h 2997200"/>
              <a:gd name="connsiteX18" fmla="*/ 406400 w 2882900"/>
              <a:gd name="connsiteY18" fmla="*/ 1955800 h 2997200"/>
              <a:gd name="connsiteX19" fmla="*/ 482600 w 2882900"/>
              <a:gd name="connsiteY19" fmla="*/ 2082800 h 2997200"/>
              <a:gd name="connsiteX20" fmla="*/ 558800 w 2882900"/>
              <a:gd name="connsiteY20" fmla="*/ 2133600 h 2997200"/>
              <a:gd name="connsiteX21" fmla="*/ 673100 w 2882900"/>
              <a:gd name="connsiteY21" fmla="*/ 2184400 h 2997200"/>
              <a:gd name="connsiteX22" fmla="*/ 711200 w 2882900"/>
              <a:gd name="connsiteY22" fmla="*/ 2260600 h 2997200"/>
              <a:gd name="connsiteX23" fmla="*/ 723900 w 2882900"/>
              <a:gd name="connsiteY23" fmla="*/ 2298700 h 2997200"/>
              <a:gd name="connsiteX24" fmla="*/ 711200 w 2882900"/>
              <a:gd name="connsiteY24" fmla="*/ 2489200 h 2997200"/>
              <a:gd name="connsiteX25" fmla="*/ 647700 w 2882900"/>
              <a:gd name="connsiteY25" fmla="*/ 2603500 h 2997200"/>
              <a:gd name="connsiteX26" fmla="*/ 609600 w 2882900"/>
              <a:gd name="connsiteY26" fmla="*/ 2679700 h 2997200"/>
              <a:gd name="connsiteX27" fmla="*/ 635000 w 2882900"/>
              <a:gd name="connsiteY27" fmla="*/ 2844800 h 2997200"/>
              <a:gd name="connsiteX28" fmla="*/ 673100 w 2882900"/>
              <a:gd name="connsiteY28" fmla="*/ 2921000 h 2997200"/>
              <a:gd name="connsiteX29" fmla="*/ 787400 w 2882900"/>
              <a:gd name="connsiteY29" fmla="*/ 2984500 h 2997200"/>
              <a:gd name="connsiteX30" fmla="*/ 914400 w 2882900"/>
              <a:gd name="connsiteY30" fmla="*/ 2971800 h 2997200"/>
              <a:gd name="connsiteX31" fmla="*/ 965200 w 2882900"/>
              <a:gd name="connsiteY31" fmla="*/ 2895600 h 2997200"/>
              <a:gd name="connsiteX32" fmla="*/ 1003300 w 2882900"/>
              <a:gd name="connsiteY32" fmla="*/ 2870200 h 2997200"/>
              <a:gd name="connsiteX33" fmla="*/ 1028700 w 2882900"/>
              <a:gd name="connsiteY33" fmla="*/ 2832100 h 2997200"/>
              <a:gd name="connsiteX34" fmla="*/ 1130300 w 2882900"/>
              <a:gd name="connsiteY34" fmla="*/ 2832100 h 2997200"/>
              <a:gd name="connsiteX35" fmla="*/ 1168400 w 2882900"/>
              <a:gd name="connsiteY35" fmla="*/ 2857500 h 2997200"/>
              <a:gd name="connsiteX36" fmla="*/ 1257300 w 2882900"/>
              <a:gd name="connsiteY36" fmla="*/ 2971800 h 2997200"/>
              <a:gd name="connsiteX37" fmla="*/ 1333500 w 2882900"/>
              <a:gd name="connsiteY37" fmla="*/ 2997200 h 2997200"/>
              <a:gd name="connsiteX38" fmla="*/ 1397000 w 2882900"/>
              <a:gd name="connsiteY38" fmla="*/ 2984500 h 2997200"/>
              <a:gd name="connsiteX39" fmla="*/ 1473200 w 2882900"/>
              <a:gd name="connsiteY39" fmla="*/ 2908300 h 2997200"/>
              <a:gd name="connsiteX40" fmla="*/ 1511300 w 2882900"/>
              <a:gd name="connsiteY40" fmla="*/ 2882900 h 2997200"/>
              <a:gd name="connsiteX41" fmla="*/ 1574800 w 2882900"/>
              <a:gd name="connsiteY41" fmla="*/ 2768600 h 2997200"/>
              <a:gd name="connsiteX42" fmla="*/ 1600200 w 2882900"/>
              <a:gd name="connsiteY42" fmla="*/ 2730500 h 2997200"/>
              <a:gd name="connsiteX43" fmla="*/ 1612900 w 2882900"/>
              <a:gd name="connsiteY43" fmla="*/ 2679700 h 2997200"/>
              <a:gd name="connsiteX44" fmla="*/ 1638300 w 2882900"/>
              <a:gd name="connsiteY44" fmla="*/ 2578100 h 2997200"/>
              <a:gd name="connsiteX45" fmla="*/ 1651000 w 2882900"/>
              <a:gd name="connsiteY45" fmla="*/ 2463800 h 2997200"/>
              <a:gd name="connsiteX46" fmla="*/ 1676400 w 2882900"/>
              <a:gd name="connsiteY46" fmla="*/ 2400300 h 2997200"/>
              <a:gd name="connsiteX47" fmla="*/ 1689100 w 2882900"/>
              <a:gd name="connsiteY47" fmla="*/ 2349500 h 2997200"/>
              <a:gd name="connsiteX48" fmla="*/ 1714500 w 2882900"/>
              <a:gd name="connsiteY48" fmla="*/ 2273300 h 2997200"/>
              <a:gd name="connsiteX49" fmla="*/ 1727200 w 2882900"/>
              <a:gd name="connsiteY49" fmla="*/ 2235200 h 2997200"/>
              <a:gd name="connsiteX50" fmla="*/ 1765300 w 2882900"/>
              <a:gd name="connsiteY50" fmla="*/ 2209800 h 2997200"/>
              <a:gd name="connsiteX51" fmla="*/ 1828800 w 2882900"/>
              <a:gd name="connsiteY51" fmla="*/ 2159000 h 2997200"/>
              <a:gd name="connsiteX52" fmla="*/ 1905000 w 2882900"/>
              <a:gd name="connsiteY52" fmla="*/ 2095500 h 2997200"/>
              <a:gd name="connsiteX53" fmla="*/ 1981200 w 2882900"/>
              <a:gd name="connsiteY53" fmla="*/ 2070100 h 2997200"/>
              <a:gd name="connsiteX54" fmla="*/ 2171700 w 2882900"/>
              <a:gd name="connsiteY54" fmla="*/ 2082800 h 2997200"/>
              <a:gd name="connsiteX55" fmla="*/ 2247900 w 2882900"/>
              <a:gd name="connsiteY55" fmla="*/ 2159000 h 2997200"/>
              <a:gd name="connsiteX56" fmla="*/ 2286000 w 2882900"/>
              <a:gd name="connsiteY56" fmla="*/ 2197100 h 2997200"/>
              <a:gd name="connsiteX57" fmla="*/ 2311400 w 2882900"/>
              <a:gd name="connsiteY57" fmla="*/ 2286000 h 2997200"/>
              <a:gd name="connsiteX58" fmla="*/ 2425700 w 2882900"/>
              <a:gd name="connsiteY58" fmla="*/ 2336800 h 2997200"/>
              <a:gd name="connsiteX59" fmla="*/ 2463800 w 2882900"/>
              <a:gd name="connsiteY59" fmla="*/ 2362200 h 2997200"/>
              <a:gd name="connsiteX60" fmla="*/ 2540000 w 2882900"/>
              <a:gd name="connsiteY60" fmla="*/ 2349500 h 2997200"/>
              <a:gd name="connsiteX61" fmla="*/ 2616200 w 2882900"/>
              <a:gd name="connsiteY61" fmla="*/ 2298700 h 2997200"/>
              <a:gd name="connsiteX62" fmla="*/ 2628900 w 2882900"/>
              <a:gd name="connsiteY62" fmla="*/ 2260600 h 2997200"/>
              <a:gd name="connsiteX63" fmla="*/ 2654300 w 2882900"/>
              <a:gd name="connsiteY63" fmla="*/ 2222500 h 2997200"/>
              <a:gd name="connsiteX64" fmla="*/ 2641600 w 2882900"/>
              <a:gd name="connsiteY64" fmla="*/ 2095500 h 2997200"/>
              <a:gd name="connsiteX65" fmla="*/ 2603500 w 2882900"/>
              <a:gd name="connsiteY65" fmla="*/ 1917700 h 2997200"/>
              <a:gd name="connsiteX66" fmla="*/ 2565400 w 2882900"/>
              <a:gd name="connsiteY66" fmla="*/ 1879600 h 2997200"/>
              <a:gd name="connsiteX67" fmla="*/ 2540000 w 2882900"/>
              <a:gd name="connsiteY67" fmla="*/ 1803400 h 2997200"/>
              <a:gd name="connsiteX68" fmla="*/ 2527300 w 2882900"/>
              <a:gd name="connsiteY68" fmla="*/ 1765300 h 2997200"/>
              <a:gd name="connsiteX69" fmla="*/ 2489200 w 2882900"/>
              <a:gd name="connsiteY69" fmla="*/ 1689100 h 2997200"/>
              <a:gd name="connsiteX70" fmla="*/ 2514600 w 2882900"/>
              <a:gd name="connsiteY70" fmla="*/ 1574800 h 2997200"/>
              <a:gd name="connsiteX71" fmla="*/ 2578100 w 2882900"/>
              <a:gd name="connsiteY71" fmla="*/ 1511300 h 2997200"/>
              <a:gd name="connsiteX72" fmla="*/ 2654300 w 2882900"/>
              <a:gd name="connsiteY72" fmla="*/ 1447800 h 2997200"/>
              <a:gd name="connsiteX73" fmla="*/ 2717800 w 2882900"/>
              <a:gd name="connsiteY73" fmla="*/ 1397000 h 2997200"/>
              <a:gd name="connsiteX74" fmla="*/ 2794000 w 2882900"/>
              <a:gd name="connsiteY74" fmla="*/ 1320800 h 2997200"/>
              <a:gd name="connsiteX75" fmla="*/ 2806700 w 2882900"/>
              <a:gd name="connsiteY75" fmla="*/ 1270000 h 2997200"/>
              <a:gd name="connsiteX76" fmla="*/ 2844800 w 2882900"/>
              <a:gd name="connsiteY76" fmla="*/ 1231900 h 2997200"/>
              <a:gd name="connsiteX77" fmla="*/ 2882900 w 2882900"/>
              <a:gd name="connsiteY77" fmla="*/ 1155700 h 2997200"/>
              <a:gd name="connsiteX78" fmla="*/ 2870200 w 2882900"/>
              <a:gd name="connsiteY78" fmla="*/ 1028700 h 2997200"/>
              <a:gd name="connsiteX79" fmla="*/ 2832100 w 2882900"/>
              <a:gd name="connsiteY79" fmla="*/ 1003300 h 2997200"/>
              <a:gd name="connsiteX80" fmla="*/ 2755900 w 2882900"/>
              <a:gd name="connsiteY80" fmla="*/ 977900 h 2997200"/>
              <a:gd name="connsiteX81" fmla="*/ 2717800 w 2882900"/>
              <a:gd name="connsiteY81" fmla="*/ 965200 h 2997200"/>
              <a:gd name="connsiteX82" fmla="*/ 2667000 w 2882900"/>
              <a:gd name="connsiteY82" fmla="*/ 939800 h 2997200"/>
              <a:gd name="connsiteX83" fmla="*/ 2590800 w 2882900"/>
              <a:gd name="connsiteY83" fmla="*/ 889000 h 2997200"/>
              <a:gd name="connsiteX84" fmla="*/ 2540000 w 2882900"/>
              <a:gd name="connsiteY84" fmla="*/ 850900 h 2997200"/>
              <a:gd name="connsiteX85" fmla="*/ 2501900 w 2882900"/>
              <a:gd name="connsiteY85" fmla="*/ 774700 h 2997200"/>
              <a:gd name="connsiteX86" fmla="*/ 2489200 w 2882900"/>
              <a:gd name="connsiteY86" fmla="*/ 508000 h 2997200"/>
              <a:gd name="connsiteX87" fmla="*/ 2476500 w 2882900"/>
              <a:gd name="connsiteY87" fmla="*/ 457200 h 2997200"/>
              <a:gd name="connsiteX88" fmla="*/ 2362200 w 2882900"/>
              <a:gd name="connsiteY88" fmla="*/ 469900 h 2997200"/>
              <a:gd name="connsiteX89" fmla="*/ 2324100 w 2882900"/>
              <a:gd name="connsiteY89" fmla="*/ 495300 h 2997200"/>
              <a:gd name="connsiteX90" fmla="*/ 2247900 w 2882900"/>
              <a:gd name="connsiteY90" fmla="*/ 533400 h 2997200"/>
              <a:gd name="connsiteX91" fmla="*/ 2095500 w 2882900"/>
              <a:gd name="connsiteY91" fmla="*/ 482600 h 2997200"/>
              <a:gd name="connsiteX92" fmla="*/ 2019300 w 2882900"/>
              <a:gd name="connsiteY92" fmla="*/ 431800 h 2997200"/>
              <a:gd name="connsiteX93" fmla="*/ 1968500 w 2882900"/>
              <a:gd name="connsiteY93" fmla="*/ 355600 h 2997200"/>
              <a:gd name="connsiteX94" fmla="*/ 1955800 w 2882900"/>
              <a:gd name="connsiteY94" fmla="*/ 317500 h 2997200"/>
              <a:gd name="connsiteX95" fmla="*/ 1892300 w 2882900"/>
              <a:gd name="connsiteY95" fmla="*/ 228600 h 2997200"/>
              <a:gd name="connsiteX96" fmla="*/ 1879600 w 2882900"/>
              <a:gd name="connsiteY96" fmla="*/ 190500 h 2997200"/>
              <a:gd name="connsiteX97" fmla="*/ 1816100 w 2882900"/>
              <a:gd name="connsiteY97" fmla="*/ 114300 h 2997200"/>
              <a:gd name="connsiteX98" fmla="*/ 1739900 w 2882900"/>
              <a:gd name="connsiteY98" fmla="*/ 63500 h 2997200"/>
              <a:gd name="connsiteX99" fmla="*/ 1701800 w 2882900"/>
              <a:gd name="connsiteY99" fmla="*/ 38100 h 2997200"/>
              <a:gd name="connsiteX100" fmla="*/ 1663700 w 2882900"/>
              <a:gd name="connsiteY100" fmla="*/ 12700 h 2997200"/>
              <a:gd name="connsiteX101" fmla="*/ 1625600 w 2882900"/>
              <a:gd name="connsiteY101" fmla="*/ 0 h 2997200"/>
              <a:gd name="connsiteX102" fmla="*/ 1384300 w 2882900"/>
              <a:gd name="connsiteY102" fmla="*/ 12700 h 2997200"/>
              <a:gd name="connsiteX103" fmla="*/ 1346200 w 2882900"/>
              <a:gd name="connsiteY103" fmla="*/ 25400 h 2997200"/>
              <a:gd name="connsiteX104" fmla="*/ 1244600 w 2882900"/>
              <a:gd name="connsiteY104" fmla="*/ 38100 h 2997200"/>
              <a:gd name="connsiteX105" fmla="*/ 1143000 w 2882900"/>
              <a:gd name="connsiteY105" fmla="*/ 63500 h 2997200"/>
              <a:gd name="connsiteX106" fmla="*/ 1104900 w 2882900"/>
              <a:gd name="connsiteY106" fmla="*/ 76200 h 2997200"/>
              <a:gd name="connsiteX107" fmla="*/ 1028700 w 2882900"/>
              <a:gd name="connsiteY107" fmla="*/ 88900 h 2997200"/>
              <a:gd name="connsiteX108" fmla="*/ 952500 w 2882900"/>
              <a:gd name="connsiteY108" fmla="*/ 114300 h 2997200"/>
              <a:gd name="connsiteX109" fmla="*/ 749300 w 2882900"/>
              <a:gd name="connsiteY109" fmla="*/ 127000 h 2997200"/>
              <a:gd name="connsiteX110" fmla="*/ 508000 w 2882900"/>
              <a:gd name="connsiteY110" fmla="*/ 101600 h 2997200"/>
              <a:gd name="connsiteX111" fmla="*/ 469900 w 2882900"/>
              <a:gd name="connsiteY111" fmla="*/ 88900 h 2997200"/>
              <a:gd name="connsiteX112" fmla="*/ 431800 w 2882900"/>
              <a:gd name="connsiteY112" fmla="*/ 63500 h 2997200"/>
              <a:gd name="connsiteX113" fmla="*/ 254000 w 2882900"/>
              <a:gd name="connsiteY113" fmla="*/ 76200 h 2997200"/>
              <a:gd name="connsiteX114" fmla="*/ 215900 w 2882900"/>
              <a:gd name="connsiteY114" fmla="*/ 101600 h 2997200"/>
              <a:gd name="connsiteX115" fmla="*/ 152400 w 2882900"/>
              <a:gd name="connsiteY115" fmla="*/ 177800 h 2997200"/>
              <a:gd name="connsiteX116" fmla="*/ 114300 w 2882900"/>
              <a:gd name="connsiteY116" fmla="*/ 228600 h 2997200"/>
              <a:gd name="connsiteX117" fmla="*/ 101600 w 2882900"/>
              <a:gd name="connsiteY117" fmla="*/ 266700 h 2997200"/>
              <a:gd name="connsiteX118" fmla="*/ 76200 w 2882900"/>
              <a:gd name="connsiteY118" fmla="*/ 304800 h 2997200"/>
              <a:gd name="connsiteX119" fmla="*/ 50800 w 2882900"/>
              <a:gd name="connsiteY119" fmla="*/ 381000 h 2997200"/>
              <a:gd name="connsiteX120" fmla="*/ 101600 w 2882900"/>
              <a:gd name="connsiteY120" fmla="*/ 457200 h 2997200"/>
              <a:gd name="connsiteX121" fmla="*/ 152400 w 2882900"/>
              <a:gd name="connsiteY121" fmla="*/ 520700 h 2997200"/>
              <a:gd name="connsiteX122" fmla="*/ 152400 w 2882900"/>
              <a:gd name="connsiteY122" fmla="*/ 647700 h 2997200"/>
              <a:gd name="connsiteX123" fmla="*/ 101600 w 2882900"/>
              <a:gd name="connsiteY123" fmla="*/ 723900 h 2997200"/>
              <a:gd name="connsiteX124" fmla="*/ 88900 w 2882900"/>
              <a:gd name="connsiteY124" fmla="*/ 762000 h 2997200"/>
              <a:gd name="connsiteX125" fmla="*/ 139700 w 2882900"/>
              <a:gd name="connsiteY125" fmla="*/ 850900 h 2997200"/>
              <a:gd name="connsiteX126" fmla="*/ 215900 w 2882900"/>
              <a:gd name="connsiteY126" fmla="*/ 876300 h 299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2882900" h="2997200">
                <a:moveTo>
                  <a:pt x="279400" y="838200"/>
                </a:moveTo>
                <a:lnTo>
                  <a:pt x="279400" y="838200"/>
                </a:lnTo>
                <a:lnTo>
                  <a:pt x="177800" y="876300"/>
                </a:lnTo>
                <a:cubicBezTo>
                  <a:pt x="165219" y="880875"/>
                  <a:pt x="151402" y="882499"/>
                  <a:pt x="139700" y="889000"/>
                </a:cubicBezTo>
                <a:cubicBezTo>
                  <a:pt x="113015" y="903825"/>
                  <a:pt x="63500" y="939800"/>
                  <a:pt x="63500" y="939800"/>
                </a:cubicBezTo>
                <a:cubicBezTo>
                  <a:pt x="5274" y="1027139"/>
                  <a:pt x="22353" y="987040"/>
                  <a:pt x="0" y="1054100"/>
                </a:cubicBezTo>
                <a:cubicBezTo>
                  <a:pt x="4311" y="1079964"/>
                  <a:pt x="4876" y="1147635"/>
                  <a:pt x="38100" y="1168400"/>
                </a:cubicBezTo>
                <a:cubicBezTo>
                  <a:pt x="60804" y="1182590"/>
                  <a:pt x="88900" y="1185333"/>
                  <a:pt x="114300" y="1193800"/>
                </a:cubicBezTo>
                <a:cubicBezTo>
                  <a:pt x="168959" y="1212020"/>
                  <a:pt x="139413" y="1203253"/>
                  <a:pt x="203200" y="1219200"/>
                </a:cubicBezTo>
                <a:cubicBezTo>
                  <a:pt x="211667" y="1231900"/>
                  <a:pt x="217807" y="1246507"/>
                  <a:pt x="228600" y="1257300"/>
                </a:cubicBezTo>
                <a:cubicBezTo>
                  <a:pt x="239393" y="1268093"/>
                  <a:pt x="258233" y="1270000"/>
                  <a:pt x="266700" y="1282700"/>
                </a:cubicBezTo>
                <a:cubicBezTo>
                  <a:pt x="276382" y="1297223"/>
                  <a:pt x="275167" y="1316567"/>
                  <a:pt x="279400" y="1333500"/>
                </a:cubicBezTo>
                <a:cubicBezTo>
                  <a:pt x="275167" y="1397000"/>
                  <a:pt x="273362" y="1460709"/>
                  <a:pt x="266700" y="1524000"/>
                </a:cubicBezTo>
                <a:cubicBezTo>
                  <a:pt x="264873" y="1541359"/>
                  <a:pt x="256869" y="1557583"/>
                  <a:pt x="254000" y="1574800"/>
                </a:cubicBezTo>
                <a:cubicBezTo>
                  <a:pt x="230066" y="1718404"/>
                  <a:pt x="255848" y="1632756"/>
                  <a:pt x="228600" y="1714500"/>
                </a:cubicBezTo>
                <a:cubicBezTo>
                  <a:pt x="232833" y="1765300"/>
                  <a:pt x="234563" y="1816371"/>
                  <a:pt x="241300" y="1866900"/>
                </a:cubicBezTo>
                <a:cubicBezTo>
                  <a:pt x="243069" y="1880170"/>
                  <a:pt x="241571" y="1900028"/>
                  <a:pt x="254000" y="1905000"/>
                </a:cubicBezTo>
                <a:cubicBezTo>
                  <a:pt x="289593" y="1919237"/>
                  <a:pt x="330200" y="1913467"/>
                  <a:pt x="368300" y="1917700"/>
                </a:cubicBezTo>
                <a:cubicBezTo>
                  <a:pt x="381000" y="1930400"/>
                  <a:pt x="395961" y="1941185"/>
                  <a:pt x="406400" y="1955800"/>
                </a:cubicBezTo>
                <a:cubicBezTo>
                  <a:pt x="434202" y="1994723"/>
                  <a:pt x="439439" y="2054026"/>
                  <a:pt x="482600" y="2082800"/>
                </a:cubicBezTo>
                <a:cubicBezTo>
                  <a:pt x="508000" y="2099733"/>
                  <a:pt x="529840" y="2123947"/>
                  <a:pt x="558800" y="2133600"/>
                </a:cubicBezTo>
                <a:cubicBezTo>
                  <a:pt x="649480" y="2163827"/>
                  <a:pt x="612723" y="2144148"/>
                  <a:pt x="673100" y="2184400"/>
                </a:cubicBezTo>
                <a:cubicBezTo>
                  <a:pt x="705022" y="2280165"/>
                  <a:pt x="661961" y="2162123"/>
                  <a:pt x="711200" y="2260600"/>
                </a:cubicBezTo>
                <a:cubicBezTo>
                  <a:pt x="717187" y="2272574"/>
                  <a:pt x="719667" y="2286000"/>
                  <a:pt x="723900" y="2298700"/>
                </a:cubicBezTo>
                <a:cubicBezTo>
                  <a:pt x="719667" y="2362200"/>
                  <a:pt x="718228" y="2425948"/>
                  <a:pt x="711200" y="2489200"/>
                </a:cubicBezTo>
                <a:cubicBezTo>
                  <a:pt x="704817" y="2546651"/>
                  <a:pt x="669508" y="2538075"/>
                  <a:pt x="647700" y="2603500"/>
                </a:cubicBezTo>
                <a:cubicBezTo>
                  <a:pt x="630173" y="2656080"/>
                  <a:pt x="642426" y="2630461"/>
                  <a:pt x="609600" y="2679700"/>
                </a:cubicBezTo>
                <a:cubicBezTo>
                  <a:pt x="619836" y="2771820"/>
                  <a:pt x="615002" y="2774808"/>
                  <a:pt x="635000" y="2844800"/>
                </a:cubicBezTo>
                <a:cubicBezTo>
                  <a:pt x="642334" y="2870467"/>
                  <a:pt x="651896" y="2902447"/>
                  <a:pt x="673100" y="2921000"/>
                </a:cubicBezTo>
                <a:cubicBezTo>
                  <a:pt x="726847" y="2968028"/>
                  <a:pt x="735071" y="2967057"/>
                  <a:pt x="787400" y="2984500"/>
                </a:cubicBezTo>
                <a:cubicBezTo>
                  <a:pt x="829733" y="2980267"/>
                  <a:pt x="876347" y="2990826"/>
                  <a:pt x="914400" y="2971800"/>
                </a:cubicBezTo>
                <a:cubicBezTo>
                  <a:pt x="941704" y="2958148"/>
                  <a:pt x="939800" y="2912533"/>
                  <a:pt x="965200" y="2895600"/>
                </a:cubicBezTo>
                <a:lnTo>
                  <a:pt x="1003300" y="2870200"/>
                </a:lnTo>
                <a:cubicBezTo>
                  <a:pt x="1011767" y="2857500"/>
                  <a:pt x="1016781" y="2841635"/>
                  <a:pt x="1028700" y="2832100"/>
                </a:cubicBezTo>
                <a:cubicBezTo>
                  <a:pt x="1059942" y="2807107"/>
                  <a:pt x="1097752" y="2825590"/>
                  <a:pt x="1130300" y="2832100"/>
                </a:cubicBezTo>
                <a:cubicBezTo>
                  <a:pt x="1143000" y="2840567"/>
                  <a:pt x="1158349" y="2846013"/>
                  <a:pt x="1168400" y="2857500"/>
                </a:cubicBezTo>
                <a:cubicBezTo>
                  <a:pt x="1189343" y="2881435"/>
                  <a:pt x="1221042" y="2951657"/>
                  <a:pt x="1257300" y="2971800"/>
                </a:cubicBezTo>
                <a:cubicBezTo>
                  <a:pt x="1280705" y="2984803"/>
                  <a:pt x="1333500" y="2997200"/>
                  <a:pt x="1333500" y="2997200"/>
                </a:cubicBezTo>
                <a:cubicBezTo>
                  <a:pt x="1354667" y="2992967"/>
                  <a:pt x="1376789" y="2992079"/>
                  <a:pt x="1397000" y="2984500"/>
                </a:cubicBezTo>
                <a:cubicBezTo>
                  <a:pt x="1444888" y="2966542"/>
                  <a:pt x="1436791" y="2944709"/>
                  <a:pt x="1473200" y="2908300"/>
                </a:cubicBezTo>
                <a:cubicBezTo>
                  <a:pt x="1483993" y="2897507"/>
                  <a:pt x="1498600" y="2891367"/>
                  <a:pt x="1511300" y="2882900"/>
                </a:cubicBezTo>
                <a:cubicBezTo>
                  <a:pt x="1533653" y="2815840"/>
                  <a:pt x="1516574" y="2855939"/>
                  <a:pt x="1574800" y="2768600"/>
                </a:cubicBezTo>
                <a:lnTo>
                  <a:pt x="1600200" y="2730500"/>
                </a:lnTo>
                <a:cubicBezTo>
                  <a:pt x="1604433" y="2713567"/>
                  <a:pt x="1608105" y="2696483"/>
                  <a:pt x="1612900" y="2679700"/>
                </a:cubicBezTo>
                <a:cubicBezTo>
                  <a:pt x="1629784" y="2620605"/>
                  <a:pt x="1627234" y="2655561"/>
                  <a:pt x="1638300" y="2578100"/>
                </a:cubicBezTo>
                <a:cubicBezTo>
                  <a:pt x="1643721" y="2540151"/>
                  <a:pt x="1642968" y="2501284"/>
                  <a:pt x="1651000" y="2463800"/>
                </a:cubicBezTo>
                <a:cubicBezTo>
                  <a:pt x="1655777" y="2441509"/>
                  <a:pt x="1669191" y="2421927"/>
                  <a:pt x="1676400" y="2400300"/>
                </a:cubicBezTo>
                <a:cubicBezTo>
                  <a:pt x="1681920" y="2383741"/>
                  <a:pt x="1684084" y="2366218"/>
                  <a:pt x="1689100" y="2349500"/>
                </a:cubicBezTo>
                <a:cubicBezTo>
                  <a:pt x="1696793" y="2323855"/>
                  <a:pt x="1706033" y="2298700"/>
                  <a:pt x="1714500" y="2273300"/>
                </a:cubicBezTo>
                <a:cubicBezTo>
                  <a:pt x="1718733" y="2260600"/>
                  <a:pt x="1716061" y="2242626"/>
                  <a:pt x="1727200" y="2235200"/>
                </a:cubicBezTo>
                <a:lnTo>
                  <a:pt x="1765300" y="2209800"/>
                </a:lnTo>
                <a:cubicBezTo>
                  <a:pt x="1822106" y="2124591"/>
                  <a:pt x="1755188" y="2208075"/>
                  <a:pt x="1828800" y="2159000"/>
                </a:cubicBezTo>
                <a:cubicBezTo>
                  <a:pt x="1888616" y="2119123"/>
                  <a:pt x="1842674" y="2123201"/>
                  <a:pt x="1905000" y="2095500"/>
                </a:cubicBezTo>
                <a:cubicBezTo>
                  <a:pt x="1929466" y="2084626"/>
                  <a:pt x="1981200" y="2070100"/>
                  <a:pt x="1981200" y="2070100"/>
                </a:cubicBezTo>
                <a:lnTo>
                  <a:pt x="2171700" y="2082800"/>
                </a:lnTo>
                <a:cubicBezTo>
                  <a:pt x="2205778" y="2094159"/>
                  <a:pt x="2222500" y="2133600"/>
                  <a:pt x="2247900" y="2159000"/>
                </a:cubicBezTo>
                <a:lnTo>
                  <a:pt x="2286000" y="2197100"/>
                </a:lnTo>
                <a:cubicBezTo>
                  <a:pt x="2286830" y="2200419"/>
                  <a:pt x="2304775" y="2277718"/>
                  <a:pt x="2311400" y="2286000"/>
                </a:cubicBezTo>
                <a:cubicBezTo>
                  <a:pt x="2340940" y="2322925"/>
                  <a:pt x="2389111" y="2312407"/>
                  <a:pt x="2425700" y="2336800"/>
                </a:cubicBezTo>
                <a:lnTo>
                  <a:pt x="2463800" y="2362200"/>
                </a:lnTo>
                <a:cubicBezTo>
                  <a:pt x="2489200" y="2357967"/>
                  <a:pt x="2516230" y="2359404"/>
                  <a:pt x="2540000" y="2349500"/>
                </a:cubicBezTo>
                <a:cubicBezTo>
                  <a:pt x="2568179" y="2337759"/>
                  <a:pt x="2616200" y="2298700"/>
                  <a:pt x="2616200" y="2298700"/>
                </a:cubicBezTo>
                <a:cubicBezTo>
                  <a:pt x="2620433" y="2286000"/>
                  <a:pt x="2622913" y="2272574"/>
                  <a:pt x="2628900" y="2260600"/>
                </a:cubicBezTo>
                <a:cubicBezTo>
                  <a:pt x="2635726" y="2246948"/>
                  <a:pt x="2653129" y="2237719"/>
                  <a:pt x="2654300" y="2222500"/>
                </a:cubicBezTo>
                <a:cubicBezTo>
                  <a:pt x="2657563" y="2180081"/>
                  <a:pt x="2646877" y="2137716"/>
                  <a:pt x="2641600" y="2095500"/>
                </a:cubicBezTo>
                <a:cubicBezTo>
                  <a:pt x="2638433" y="2070167"/>
                  <a:pt x="2614441" y="1928641"/>
                  <a:pt x="2603500" y="1917700"/>
                </a:cubicBezTo>
                <a:lnTo>
                  <a:pt x="2565400" y="1879600"/>
                </a:lnTo>
                <a:lnTo>
                  <a:pt x="2540000" y="1803400"/>
                </a:lnTo>
                <a:cubicBezTo>
                  <a:pt x="2535767" y="1790700"/>
                  <a:pt x="2534726" y="1776439"/>
                  <a:pt x="2527300" y="1765300"/>
                </a:cubicBezTo>
                <a:cubicBezTo>
                  <a:pt x="2494474" y="1716061"/>
                  <a:pt x="2506727" y="1741680"/>
                  <a:pt x="2489200" y="1689100"/>
                </a:cubicBezTo>
                <a:cubicBezTo>
                  <a:pt x="2494078" y="1659834"/>
                  <a:pt x="2498968" y="1606064"/>
                  <a:pt x="2514600" y="1574800"/>
                </a:cubicBezTo>
                <a:cubicBezTo>
                  <a:pt x="2541210" y="1521581"/>
                  <a:pt x="2534557" y="1547586"/>
                  <a:pt x="2578100" y="1511300"/>
                </a:cubicBezTo>
                <a:cubicBezTo>
                  <a:pt x="2675886" y="1429812"/>
                  <a:pt x="2559705" y="1510863"/>
                  <a:pt x="2654300" y="1447800"/>
                </a:cubicBezTo>
                <a:cubicBezTo>
                  <a:pt x="2724018" y="1343222"/>
                  <a:pt x="2632863" y="1463062"/>
                  <a:pt x="2717800" y="1397000"/>
                </a:cubicBezTo>
                <a:cubicBezTo>
                  <a:pt x="2746154" y="1374947"/>
                  <a:pt x="2794000" y="1320800"/>
                  <a:pt x="2794000" y="1320800"/>
                </a:cubicBezTo>
                <a:cubicBezTo>
                  <a:pt x="2798233" y="1303867"/>
                  <a:pt x="2798040" y="1285155"/>
                  <a:pt x="2806700" y="1270000"/>
                </a:cubicBezTo>
                <a:cubicBezTo>
                  <a:pt x="2815611" y="1254406"/>
                  <a:pt x="2833302" y="1245698"/>
                  <a:pt x="2844800" y="1231900"/>
                </a:cubicBezTo>
                <a:cubicBezTo>
                  <a:pt x="2872155" y="1199074"/>
                  <a:pt x="2870172" y="1193885"/>
                  <a:pt x="2882900" y="1155700"/>
                </a:cubicBezTo>
                <a:cubicBezTo>
                  <a:pt x="2878667" y="1113367"/>
                  <a:pt x="2883654" y="1069061"/>
                  <a:pt x="2870200" y="1028700"/>
                </a:cubicBezTo>
                <a:cubicBezTo>
                  <a:pt x="2865373" y="1014220"/>
                  <a:pt x="2846048" y="1009499"/>
                  <a:pt x="2832100" y="1003300"/>
                </a:cubicBezTo>
                <a:cubicBezTo>
                  <a:pt x="2807634" y="992426"/>
                  <a:pt x="2781300" y="986367"/>
                  <a:pt x="2755900" y="977900"/>
                </a:cubicBezTo>
                <a:cubicBezTo>
                  <a:pt x="2743200" y="973667"/>
                  <a:pt x="2729774" y="971187"/>
                  <a:pt x="2717800" y="965200"/>
                </a:cubicBezTo>
                <a:cubicBezTo>
                  <a:pt x="2700867" y="956733"/>
                  <a:pt x="2682406" y="950804"/>
                  <a:pt x="2667000" y="939800"/>
                </a:cubicBezTo>
                <a:cubicBezTo>
                  <a:pt x="2583759" y="880342"/>
                  <a:pt x="2672529" y="916243"/>
                  <a:pt x="2590800" y="889000"/>
                </a:cubicBezTo>
                <a:cubicBezTo>
                  <a:pt x="2573867" y="876300"/>
                  <a:pt x="2554967" y="865867"/>
                  <a:pt x="2540000" y="850900"/>
                </a:cubicBezTo>
                <a:cubicBezTo>
                  <a:pt x="2515381" y="826281"/>
                  <a:pt x="2512229" y="805688"/>
                  <a:pt x="2501900" y="774700"/>
                </a:cubicBezTo>
                <a:cubicBezTo>
                  <a:pt x="2497667" y="685800"/>
                  <a:pt x="2496297" y="596717"/>
                  <a:pt x="2489200" y="508000"/>
                </a:cubicBezTo>
                <a:cubicBezTo>
                  <a:pt x="2487808" y="490601"/>
                  <a:pt x="2493218" y="462216"/>
                  <a:pt x="2476500" y="457200"/>
                </a:cubicBezTo>
                <a:cubicBezTo>
                  <a:pt x="2439782" y="446185"/>
                  <a:pt x="2400300" y="465667"/>
                  <a:pt x="2362200" y="469900"/>
                </a:cubicBezTo>
                <a:cubicBezTo>
                  <a:pt x="2349500" y="478367"/>
                  <a:pt x="2337752" y="488474"/>
                  <a:pt x="2324100" y="495300"/>
                </a:cubicBezTo>
                <a:cubicBezTo>
                  <a:pt x="2218940" y="547880"/>
                  <a:pt x="2357089" y="460607"/>
                  <a:pt x="2247900" y="533400"/>
                </a:cubicBezTo>
                <a:cubicBezTo>
                  <a:pt x="2114346" y="516706"/>
                  <a:pt x="2180396" y="542027"/>
                  <a:pt x="2095500" y="482600"/>
                </a:cubicBezTo>
                <a:cubicBezTo>
                  <a:pt x="2070491" y="465094"/>
                  <a:pt x="2019300" y="431800"/>
                  <a:pt x="2019300" y="431800"/>
                </a:cubicBezTo>
                <a:cubicBezTo>
                  <a:pt x="2002367" y="406400"/>
                  <a:pt x="1978153" y="384560"/>
                  <a:pt x="1968500" y="355600"/>
                </a:cubicBezTo>
                <a:cubicBezTo>
                  <a:pt x="1964267" y="342900"/>
                  <a:pt x="1961787" y="329474"/>
                  <a:pt x="1955800" y="317500"/>
                </a:cubicBezTo>
                <a:cubicBezTo>
                  <a:pt x="1946515" y="298929"/>
                  <a:pt x="1900929" y="240105"/>
                  <a:pt x="1892300" y="228600"/>
                </a:cubicBezTo>
                <a:cubicBezTo>
                  <a:pt x="1888067" y="215900"/>
                  <a:pt x="1885587" y="202474"/>
                  <a:pt x="1879600" y="190500"/>
                </a:cubicBezTo>
                <a:cubicBezTo>
                  <a:pt x="1866259" y="163817"/>
                  <a:pt x="1839081" y="132174"/>
                  <a:pt x="1816100" y="114300"/>
                </a:cubicBezTo>
                <a:cubicBezTo>
                  <a:pt x="1792003" y="95558"/>
                  <a:pt x="1765300" y="80433"/>
                  <a:pt x="1739900" y="63500"/>
                </a:cubicBezTo>
                <a:lnTo>
                  <a:pt x="1701800" y="38100"/>
                </a:lnTo>
                <a:cubicBezTo>
                  <a:pt x="1689100" y="29633"/>
                  <a:pt x="1678180" y="17527"/>
                  <a:pt x="1663700" y="12700"/>
                </a:cubicBezTo>
                <a:lnTo>
                  <a:pt x="1625600" y="0"/>
                </a:lnTo>
                <a:cubicBezTo>
                  <a:pt x="1545167" y="4233"/>
                  <a:pt x="1464514" y="5408"/>
                  <a:pt x="1384300" y="12700"/>
                </a:cubicBezTo>
                <a:cubicBezTo>
                  <a:pt x="1370968" y="13912"/>
                  <a:pt x="1359371" y="23005"/>
                  <a:pt x="1346200" y="25400"/>
                </a:cubicBezTo>
                <a:cubicBezTo>
                  <a:pt x="1312620" y="31505"/>
                  <a:pt x="1278467" y="33867"/>
                  <a:pt x="1244600" y="38100"/>
                </a:cubicBezTo>
                <a:cubicBezTo>
                  <a:pt x="1157509" y="67130"/>
                  <a:pt x="1265603" y="32849"/>
                  <a:pt x="1143000" y="63500"/>
                </a:cubicBezTo>
                <a:cubicBezTo>
                  <a:pt x="1130013" y="66747"/>
                  <a:pt x="1117968" y="73296"/>
                  <a:pt x="1104900" y="76200"/>
                </a:cubicBezTo>
                <a:cubicBezTo>
                  <a:pt x="1079763" y="81786"/>
                  <a:pt x="1053682" y="82655"/>
                  <a:pt x="1028700" y="88900"/>
                </a:cubicBezTo>
                <a:cubicBezTo>
                  <a:pt x="1002725" y="95394"/>
                  <a:pt x="979222" y="112630"/>
                  <a:pt x="952500" y="114300"/>
                </a:cubicBezTo>
                <a:lnTo>
                  <a:pt x="749300" y="127000"/>
                </a:lnTo>
                <a:cubicBezTo>
                  <a:pt x="608287" y="117599"/>
                  <a:pt x="602192" y="128512"/>
                  <a:pt x="508000" y="101600"/>
                </a:cubicBezTo>
                <a:cubicBezTo>
                  <a:pt x="495128" y="97922"/>
                  <a:pt x="481874" y="94887"/>
                  <a:pt x="469900" y="88900"/>
                </a:cubicBezTo>
                <a:cubicBezTo>
                  <a:pt x="456248" y="82074"/>
                  <a:pt x="444500" y="71967"/>
                  <a:pt x="431800" y="63500"/>
                </a:cubicBezTo>
                <a:cubicBezTo>
                  <a:pt x="372533" y="67733"/>
                  <a:pt x="312514" y="65874"/>
                  <a:pt x="254000" y="76200"/>
                </a:cubicBezTo>
                <a:cubicBezTo>
                  <a:pt x="238969" y="78853"/>
                  <a:pt x="227626" y="91829"/>
                  <a:pt x="215900" y="101600"/>
                </a:cubicBezTo>
                <a:cubicBezTo>
                  <a:pt x="174044" y="136480"/>
                  <a:pt x="181782" y="136665"/>
                  <a:pt x="152400" y="177800"/>
                </a:cubicBezTo>
                <a:cubicBezTo>
                  <a:pt x="140097" y="195024"/>
                  <a:pt x="127000" y="211667"/>
                  <a:pt x="114300" y="228600"/>
                </a:cubicBezTo>
                <a:cubicBezTo>
                  <a:pt x="110067" y="241300"/>
                  <a:pt x="107587" y="254726"/>
                  <a:pt x="101600" y="266700"/>
                </a:cubicBezTo>
                <a:cubicBezTo>
                  <a:pt x="94774" y="280352"/>
                  <a:pt x="82399" y="290852"/>
                  <a:pt x="76200" y="304800"/>
                </a:cubicBezTo>
                <a:cubicBezTo>
                  <a:pt x="65326" y="329266"/>
                  <a:pt x="50800" y="381000"/>
                  <a:pt x="50800" y="381000"/>
                </a:cubicBezTo>
                <a:cubicBezTo>
                  <a:pt x="80997" y="471592"/>
                  <a:pt x="38179" y="362068"/>
                  <a:pt x="101600" y="457200"/>
                </a:cubicBezTo>
                <a:cubicBezTo>
                  <a:pt x="150675" y="530812"/>
                  <a:pt x="67191" y="463894"/>
                  <a:pt x="152400" y="520700"/>
                </a:cubicBezTo>
                <a:cubicBezTo>
                  <a:pt x="169438" y="571815"/>
                  <a:pt x="178459" y="579946"/>
                  <a:pt x="152400" y="647700"/>
                </a:cubicBezTo>
                <a:cubicBezTo>
                  <a:pt x="141441" y="676192"/>
                  <a:pt x="111253" y="694940"/>
                  <a:pt x="101600" y="723900"/>
                </a:cubicBezTo>
                <a:lnTo>
                  <a:pt x="88900" y="762000"/>
                </a:lnTo>
                <a:cubicBezTo>
                  <a:pt x="100726" y="821130"/>
                  <a:pt x="86374" y="827200"/>
                  <a:pt x="139700" y="850900"/>
                </a:cubicBezTo>
                <a:cubicBezTo>
                  <a:pt x="164166" y="861774"/>
                  <a:pt x="215900" y="876300"/>
                  <a:pt x="215900" y="876300"/>
                </a:cubicBez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BFB6C23-961A-4444-8775-0D455C46E819}"/>
              </a:ext>
            </a:extLst>
          </p:cNvPr>
          <p:cNvSpPr/>
          <p:nvPr/>
        </p:nvSpPr>
        <p:spPr>
          <a:xfrm>
            <a:off x="5664200" y="2579324"/>
            <a:ext cx="190500" cy="48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FBBB2C0-B2EA-4026-A2A3-C9F439B7E195}"/>
              </a:ext>
            </a:extLst>
          </p:cNvPr>
          <p:cNvSpPr/>
          <p:nvPr/>
        </p:nvSpPr>
        <p:spPr>
          <a:xfrm rot="10235273">
            <a:off x="6000749" y="4678080"/>
            <a:ext cx="190500" cy="48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F585185-313E-48B4-8F0A-DA468A9C132D}"/>
              </a:ext>
            </a:extLst>
          </p:cNvPr>
          <p:cNvSpPr/>
          <p:nvPr/>
        </p:nvSpPr>
        <p:spPr>
          <a:xfrm rot="1458460">
            <a:off x="6521449" y="2928583"/>
            <a:ext cx="190500" cy="48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569FEC6F-C31B-4728-9FED-1109BFECAF18}"/>
              </a:ext>
            </a:extLst>
          </p:cNvPr>
          <p:cNvSpPr/>
          <p:nvPr/>
        </p:nvSpPr>
        <p:spPr>
          <a:xfrm rot="16200000">
            <a:off x="5096453" y="3226844"/>
            <a:ext cx="190500" cy="48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5DFCBC2-B645-4308-907C-2E9D95EA4FDA}"/>
              </a:ext>
            </a:extLst>
          </p:cNvPr>
          <p:cNvSpPr/>
          <p:nvPr/>
        </p:nvSpPr>
        <p:spPr>
          <a:xfrm rot="13289066">
            <a:off x="5343112" y="3918559"/>
            <a:ext cx="190500" cy="48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1603DE5-0330-4342-86BC-6B409A988941}"/>
              </a:ext>
            </a:extLst>
          </p:cNvPr>
          <p:cNvSpPr/>
          <p:nvPr/>
        </p:nvSpPr>
        <p:spPr>
          <a:xfrm rot="8726834">
            <a:off x="6849068" y="3999258"/>
            <a:ext cx="190500" cy="48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A8A8B7-27AE-4A3E-895E-00F21558675C}"/>
              </a:ext>
            </a:extLst>
          </p:cNvPr>
          <p:cNvSpPr txBox="1"/>
          <p:nvPr/>
        </p:nvSpPr>
        <p:spPr>
          <a:xfrm>
            <a:off x="1244600" y="1701199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Gas Cloud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6BADA6-7651-4F9C-ADB8-C5AAB790EC9E}"/>
              </a:ext>
            </a:extLst>
          </p:cNvPr>
          <p:cNvSpPr txBox="1"/>
          <p:nvPr/>
        </p:nvSpPr>
        <p:spPr>
          <a:xfrm>
            <a:off x="9640333" y="3873500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Brown Dwarf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91D415-E032-49F2-85D9-C0B2868E7CD6}"/>
              </a:ext>
            </a:extLst>
          </p:cNvPr>
          <p:cNvSpPr txBox="1"/>
          <p:nvPr/>
        </p:nvSpPr>
        <p:spPr>
          <a:xfrm>
            <a:off x="5448737" y="3414527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Georgia" panose="02040502050405020303" pitchFamily="18" charset="0"/>
              </a:rPr>
              <a:t>Gravitational</a:t>
            </a:r>
            <a:br>
              <a:rPr lang="en-US" sz="16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Collapse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594FD8-FA94-4D7B-8295-310E3A6B90AC}"/>
                  </a:ext>
                </a:extLst>
              </p:cNvPr>
              <p:cNvSpPr txBox="1"/>
              <p:nvPr/>
            </p:nvSpPr>
            <p:spPr>
              <a:xfrm>
                <a:off x="460374" y="4499459"/>
                <a:ext cx="3540126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Georgia" panose="02040502050405020303" pitchFamily="18" charset="0"/>
                  </a:rPr>
                  <a:t> Usually between 10-90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𝐽𝑢𝑝</m:t>
                        </m:r>
                      </m:sub>
                    </m:sSub>
                  </m:oMath>
                </a14:m>
                <a:br>
                  <a:rPr lang="en-US" sz="2000" dirty="0">
                    <a:latin typeface="Georgia" panose="02040502050405020303" pitchFamily="18" charset="0"/>
                  </a:rPr>
                </a:br>
                <a:br>
                  <a:rPr lang="en-US" sz="2000" dirty="0">
                    <a:latin typeface="Georgia" panose="02040502050405020303" pitchFamily="18" charset="0"/>
                  </a:rPr>
                </a:br>
                <a:r>
                  <a:rPr lang="en-US" sz="2000" dirty="0">
                    <a:latin typeface="Georgia" panose="02040502050405020303" pitchFamily="18" charset="0"/>
                  </a:rPr>
                  <a:t>Not massive enough for fusion, so no hydrostatic equilibrium (important later)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594FD8-FA94-4D7B-8295-310E3A6B9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4" y="4499459"/>
                <a:ext cx="3540126" cy="1654877"/>
              </a:xfrm>
              <a:prstGeom prst="rect">
                <a:avLst/>
              </a:prstGeom>
              <a:blipFill>
                <a:blip r:embed="rId3"/>
                <a:stretch>
                  <a:fillRect l="-1897" t="-2206" r="-172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2" descr="Star | Starlight Universe">
            <a:extLst>
              <a:ext uri="{FF2B5EF4-FFF2-40B4-BE49-F238E27FC236}">
                <a16:creationId xmlns:a16="http://schemas.microsoft.com/office/drawing/2014/main" id="{477573CF-0043-4655-8255-4BD88A7D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ECC2A9-D161-4508-9530-10143F5337B0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BAC266-D554-4715-AF68-D707B92D77D7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8971F0-C40F-4306-BBD1-659E1DBCF853}"/>
              </a:ext>
            </a:extLst>
          </p:cNvPr>
          <p:cNvSpPr/>
          <p:nvPr/>
        </p:nvSpPr>
        <p:spPr>
          <a:xfrm>
            <a:off x="11609402" y="78269"/>
            <a:ext cx="158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258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2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679F-1EBF-44C8-A945-3F5A1F86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SIMP0136 </a:t>
            </a:r>
            <a:br>
              <a:rPr lang="en-US" sz="3200" dirty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SIMP - </a:t>
            </a:r>
            <a:r>
              <a:rPr lang="fr-FR" sz="1600" dirty="0">
                <a:latin typeface="Georgia" panose="02040502050405020303" pitchFamily="18" charset="0"/>
              </a:rPr>
              <a:t>Sondage Infrarouge de Mouvement Propre</a:t>
            </a:r>
            <a:endParaRPr lang="en-US" sz="16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Brown dwarf | Beyond Universe Wiki | Fandom">
            <a:extLst>
              <a:ext uri="{FF2B5EF4-FFF2-40B4-BE49-F238E27FC236}">
                <a16:creationId xmlns:a16="http://schemas.microsoft.com/office/drawing/2014/main" id="{4CB2F69F-6F31-4BCF-AB5D-43393122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607494"/>
            <a:ext cx="7734300" cy="24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8331B-0E86-404E-B017-6149BAC08013}"/>
                  </a:ext>
                </a:extLst>
              </p:cNvPr>
              <p:cNvSpPr txBox="1"/>
              <p:nvPr/>
            </p:nvSpPr>
            <p:spPr>
              <a:xfrm>
                <a:off x="393699" y="1489316"/>
                <a:ext cx="7631113" cy="1654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Georgia" panose="02040502050405020303" pitchFamily="18" charset="0"/>
                  </a:rPr>
                  <a:t>Transitioning BD -&gt; theorized that upper cloud levels sink &amp; become patchy</a:t>
                </a:r>
                <a:br>
                  <a:rPr lang="en-US" sz="2000" dirty="0">
                    <a:latin typeface="Georgia" panose="02040502050405020303" pitchFamily="18" charset="0"/>
                  </a:rPr>
                </a:br>
                <a:br>
                  <a:rPr lang="en-US" sz="2000" dirty="0">
                    <a:latin typeface="Georgia" panose="02040502050405020303" pitchFamily="18" charset="0"/>
                  </a:rPr>
                </a:br>
                <a:br>
                  <a:rPr lang="en-US" sz="2000" dirty="0">
                    <a:latin typeface="Georgia" panose="02040502050405020303" pitchFamily="18" charset="0"/>
                  </a:rPr>
                </a:br>
                <a:r>
                  <a:rPr lang="en-US" sz="2000" dirty="0">
                    <a:latin typeface="Georgia" panose="02040502050405020303" pitchFamily="18" charset="0"/>
                  </a:rPr>
                  <a:t>~12.7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𝐽𝑢𝑝</m:t>
                        </m:r>
                      </m:sub>
                    </m:sSub>
                  </m:oMath>
                </a14:m>
                <a:r>
                  <a:rPr lang="en-US" sz="2000" dirty="0">
                    <a:latin typeface="Georgia" panose="02040502050405020303" pitchFamily="18" charset="0"/>
                  </a:rPr>
                  <a:t>- great large exoplanet analog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B8331B-0E86-404E-B017-6149BAC08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99" y="1489316"/>
                <a:ext cx="7631113" cy="1654877"/>
              </a:xfrm>
              <a:prstGeom prst="rect">
                <a:avLst/>
              </a:prstGeom>
              <a:blipFill>
                <a:blip r:embed="rId3"/>
                <a:stretch>
                  <a:fillRect l="-879" t="-220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Illustration of Cloud Layers in Nearby Brown Dwarf 2MASS J22081363+2921215  | HubbleSite">
            <a:extLst>
              <a:ext uri="{FF2B5EF4-FFF2-40B4-BE49-F238E27FC236}">
                <a16:creationId xmlns:a16="http://schemas.microsoft.com/office/drawing/2014/main" id="{317FABD8-87AD-4FE8-8E22-E572F294F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379623"/>
            <a:ext cx="3328987" cy="467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ar | Starlight Universe">
            <a:extLst>
              <a:ext uri="{FF2B5EF4-FFF2-40B4-BE49-F238E27FC236}">
                <a16:creationId xmlns:a16="http://schemas.microsoft.com/office/drawing/2014/main" id="{68EE2F62-FC73-451E-AF7A-BCAA38AE8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173A49-CA5C-42FB-887E-C2E508A8B530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49DB7-F1C8-4C64-92A8-1475056BBDFB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E69AC7-7B44-45A6-A6A7-23F4713CE930}"/>
              </a:ext>
            </a:extLst>
          </p:cNvPr>
          <p:cNvSpPr/>
          <p:nvPr/>
        </p:nvSpPr>
        <p:spPr>
          <a:xfrm>
            <a:off x="11609402" y="78269"/>
            <a:ext cx="158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925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679F-1EBF-44C8-A945-3F5A1F86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Spectrophotometric Variability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7B28F-2A48-465F-9D34-221C4BE2519A}"/>
              </a:ext>
            </a:extLst>
          </p:cNvPr>
          <p:cNvSpPr txBox="1"/>
          <p:nvPr/>
        </p:nvSpPr>
        <p:spPr>
          <a:xfrm>
            <a:off x="355599" y="1256250"/>
            <a:ext cx="102387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Spectral lines </a:t>
            </a:r>
            <a:endParaRPr lang="en-US" sz="2000" b="0" dirty="0">
              <a:effectLst/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   - different pressure levels -&gt; different absorption</a:t>
            </a:r>
          </a:p>
          <a:p>
            <a:endParaRPr lang="en-US" sz="2000" b="0" dirty="0">
              <a:effectLst/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Sum counts across wavelength ranges </a:t>
            </a:r>
            <a:r>
              <a:rPr lang="en-US" sz="2000" dirty="0">
                <a:latin typeface="Georgia" panose="02040502050405020303" pitchFamily="18" charset="0"/>
                <a:sym typeface="Wingdings" panose="05000000000000000000" pitchFamily="2" charset="2"/>
              </a:rPr>
              <a:t>-&gt; flux changing throughout the night = variability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sz="2000" b="0" dirty="0">
              <a:effectLst/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Previously observed variability in J-band</a:t>
            </a:r>
          </a:p>
          <a:p>
            <a:r>
              <a:rPr lang="en-US" sz="2000" b="0" dirty="0">
                <a:effectLst/>
                <a:latin typeface="Georgia" panose="02040502050405020303" pitchFamily="18" charset="0"/>
              </a:rPr>
              <a:t>	- something may be happening in the atmosphere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078308-8496-40E2-9DDC-22CD0AFE1BFE}"/>
              </a:ext>
            </a:extLst>
          </p:cNvPr>
          <p:cNvSpPr/>
          <p:nvPr/>
        </p:nvSpPr>
        <p:spPr>
          <a:xfrm>
            <a:off x="249970" y="4193718"/>
            <a:ext cx="1124124" cy="107379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C74D98-9234-44B1-B44B-78EC9E312C27}"/>
              </a:ext>
            </a:extLst>
          </p:cNvPr>
          <p:cNvSpPr/>
          <p:nvPr/>
        </p:nvSpPr>
        <p:spPr>
          <a:xfrm>
            <a:off x="2598810" y="4193718"/>
            <a:ext cx="1124124" cy="107379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328F32-F742-4EC4-96F9-E0C59BFEA38D}"/>
              </a:ext>
            </a:extLst>
          </p:cNvPr>
          <p:cNvCxnSpPr/>
          <p:nvPr/>
        </p:nvCxnSpPr>
        <p:spPr>
          <a:xfrm>
            <a:off x="1483151" y="4655112"/>
            <a:ext cx="902749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E005FAB-C858-4A44-9F7D-99B415ED3A8B}"/>
              </a:ext>
            </a:extLst>
          </p:cNvPr>
          <p:cNvSpPr/>
          <p:nvPr/>
        </p:nvSpPr>
        <p:spPr>
          <a:xfrm>
            <a:off x="249970" y="5696746"/>
            <a:ext cx="1124124" cy="107379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E2819D-727B-4CCE-93A4-6F6E76F0289E}"/>
              </a:ext>
            </a:extLst>
          </p:cNvPr>
          <p:cNvSpPr/>
          <p:nvPr/>
        </p:nvSpPr>
        <p:spPr>
          <a:xfrm>
            <a:off x="2598810" y="5696746"/>
            <a:ext cx="1124124" cy="107379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576572-EC68-4E3F-A791-8E3E0D2D13CE}"/>
              </a:ext>
            </a:extLst>
          </p:cNvPr>
          <p:cNvCxnSpPr/>
          <p:nvPr/>
        </p:nvCxnSpPr>
        <p:spPr>
          <a:xfrm>
            <a:off x="1483151" y="6226650"/>
            <a:ext cx="902749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D004C71-9C0A-4CA8-8E9B-DC08EBD7EA7A}"/>
              </a:ext>
            </a:extLst>
          </p:cNvPr>
          <p:cNvSpPr/>
          <p:nvPr/>
        </p:nvSpPr>
        <p:spPr>
          <a:xfrm>
            <a:off x="1046924" y="6005740"/>
            <a:ext cx="327170" cy="4396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769F61-0288-43C1-8CE9-A88F8F28A729}"/>
              </a:ext>
            </a:extLst>
          </p:cNvPr>
          <p:cNvSpPr/>
          <p:nvPr/>
        </p:nvSpPr>
        <p:spPr>
          <a:xfrm>
            <a:off x="2909280" y="5919376"/>
            <a:ext cx="701336" cy="612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BB1089-F033-425D-8178-D14AD71A1FE5}"/>
              </a:ext>
            </a:extLst>
          </p:cNvPr>
          <p:cNvSpPr/>
          <p:nvPr/>
        </p:nvSpPr>
        <p:spPr>
          <a:xfrm>
            <a:off x="3836072" y="4987498"/>
            <a:ext cx="1124124" cy="107379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3815C8-AEA9-4DD0-9E89-A3808242B3EF}"/>
              </a:ext>
            </a:extLst>
          </p:cNvPr>
          <p:cNvSpPr/>
          <p:nvPr/>
        </p:nvSpPr>
        <p:spPr>
          <a:xfrm>
            <a:off x="6184912" y="4987498"/>
            <a:ext cx="1124124" cy="107379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590A72-8089-419D-B295-03AD9F3FA96F}"/>
              </a:ext>
            </a:extLst>
          </p:cNvPr>
          <p:cNvCxnSpPr/>
          <p:nvPr/>
        </p:nvCxnSpPr>
        <p:spPr>
          <a:xfrm>
            <a:off x="5069253" y="5448892"/>
            <a:ext cx="902749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1CDFFE0-5D7F-4C9F-8777-ED6E070790B8}"/>
              </a:ext>
            </a:extLst>
          </p:cNvPr>
          <p:cNvSpPr/>
          <p:nvPr/>
        </p:nvSpPr>
        <p:spPr>
          <a:xfrm>
            <a:off x="3818206" y="5253311"/>
            <a:ext cx="701336" cy="612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619157-B176-4048-B612-EABE7F784CB3}"/>
              </a:ext>
            </a:extLst>
          </p:cNvPr>
          <p:cNvSpPr/>
          <p:nvPr/>
        </p:nvSpPr>
        <p:spPr>
          <a:xfrm>
            <a:off x="4403107" y="5076093"/>
            <a:ext cx="445159" cy="3544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5DE554-7C47-4557-9AC9-DADCF037A42B}"/>
              </a:ext>
            </a:extLst>
          </p:cNvPr>
          <p:cNvSpPr/>
          <p:nvPr/>
        </p:nvSpPr>
        <p:spPr>
          <a:xfrm>
            <a:off x="6194933" y="5169959"/>
            <a:ext cx="445159" cy="3544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10EC5C8-1A8D-4E75-AC1E-C5949DBA5197}"/>
              </a:ext>
            </a:extLst>
          </p:cNvPr>
          <p:cNvSpPr/>
          <p:nvPr/>
        </p:nvSpPr>
        <p:spPr>
          <a:xfrm>
            <a:off x="6658192" y="5683784"/>
            <a:ext cx="445159" cy="35443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EA13D3-3F9E-4A7E-9513-D320AC730301}"/>
              </a:ext>
            </a:extLst>
          </p:cNvPr>
          <p:cNvSpPr txBox="1"/>
          <p:nvPr/>
        </p:nvSpPr>
        <p:spPr>
          <a:xfrm>
            <a:off x="1337877" y="4022206"/>
            <a:ext cx="1297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No Variability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77399F-CA0B-464F-9ED3-E42FB6D1243F}"/>
              </a:ext>
            </a:extLst>
          </p:cNvPr>
          <p:cNvSpPr txBox="1"/>
          <p:nvPr/>
        </p:nvSpPr>
        <p:spPr>
          <a:xfrm>
            <a:off x="1233682" y="5398049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Some Variability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2A2BC7-960D-4CDE-BA7B-B78AC7A22B4B}"/>
              </a:ext>
            </a:extLst>
          </p:cNvPr>
          <p:cNvSpPr txBox="1"/>
          <p:nvPr/>
        </p:nvSpPr>
        <p:spPr>
          <a:xfrm>
            <a:off x="4778106" y="4501481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Variability Across</a:t>
            </a:r>
            <a:br>
              <a:rPr lang="en-US" sz="1400" dirty="0">
                <a:latin typeface="Georgia" panose="02040502050405020303" pitchFamily="18" charset="0"/>
              </a:rPr>
            </a:br>
            <a:r>
              <a:rPr lang="en-US" sz="1400" dirty="0">
                <a:latin typeface="Georgia" panose="02040502050405020303" pitchFamily="18" charset="0"/>
              </a:rPr>
              <a:t>Multiple Heights</a:t>
            </a:r>
          </a:p>
        </p:txBody>
      </p:sp>
      <p:pic>
        <p:nvPicPr>
          <p:cNvPr id="24" name="Picture 2" descr="Star | Starlight Universe">
            <a:extLst>
              <a:ext uri="{FF2B5EF4-FFF2-40B4-BE49-F238E27FC236}">
                <a16:creationId xmlns:a16="http://schemas.microsoft.com/office/drawing/2014/main" id="{7758A1E0-D469-4316-B9B1-E22E23C71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79994EE-D065-4C7F-BDEF-636FA87DE7E6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7205BA-1FB5-4043-B6BB-C17AB9718793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00101E5-575B-4224-B928-52ACD02A5BC0}"/>
              </a:ext>
            </a:extLst>
          </p:cNvPr>
          <p:cNvSpPr/>
          <p:nvPr/>
        </p:nvSpPr>
        <p:spPr>
          <a:xfrm>
            <a:off x="11609402" y="78269"/>
            <a:ext cx="158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0F1130-467D-49B0-947F-A8BE80187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282" y="2757088"/>
            <a:ext cx="3482260" cy="231900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310FC98-11C0-49DD-A799-EDCFD1322C41}"/>
              </a:ext>
            </a:extLst>
          </p:cNvPr>
          <p:cNvSpPr txBox="1"/>
          <p:nvPr/>
        </p:nvSpPr>
        <p:spPr>
          <a:xfrm>
            <a:off x="8229282" y="5091973"/>
            <a:ext cx="3482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Continuum </a:t>
            </a:r>
            <a:r>
              <a:rPr lang="en-US" sz="1600" dirty="0">
                <a:latin typeface="Georgia" panose="02040502050405020303" pitchFamily="18" charset="0"/>
                <a:sym typeface="Wingdings" panose="05000000000000000000" pitchFamily="2" charset="2"/>
              </a:rPr>
              <a:t> 15-20 bar</a:t>
            </a:r>
          </a:p>
          <a:p>
            <a:r>
              <a:rPr lang="en-US" sz="1600" dirty="0">
                <a:latin typeface="Georgia" panose="02040502050405020303" pitchFamily="18" charset="0"/>
                <a:sym typeface="Wingdings" panose="05000000000000000000" pitchFamily="2" charset="2"/>
              </a:rPr>
              <a:t>KI lines  2-8 bar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7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679F-1EBF-44C8-A945-3F5A1F86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2024 Observations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54E326-80DD-4B5A-8635-B5C1DA2EF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65275"/>
            <a:ext cx="4978400" cy="497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8CE197-B28A-4E61-9B2C-7D8EAB770377}"/>
              </a:ext>
            </a:extLst>
          </p:cNvPr>
          <p:cNvSpPr txBox="1"/>
          <p:nvPr/>
        </p:nvSpPr>
        <p:spPr>
          <a:xfrm>
            <a:off x="5778500" y="1803400"/>
            <a:ext cx="5892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09/18 &amp; 11/16 – Around 13 hours of observations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3CF76-1BDF-44C7-840B-48BA9FDD1632}"/>
              </a:ext>
            </a:extLst>
          </p:cNvPr>
          <p:cNvSpPr txBox="1"/>
          <p:nvPr/>
        </p:nvSpPr>
        <p:spPr>
          <a:xfrm>
            <a:off x="5295901" y="2490367"/>
            <a:ext cx="6896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Taken on the wide view MOSFIRE (multi-object spectrograph) on the Keck telescope</a:t>
            </a:r>
          </a:p>
          <a:p>
            <a:r>
              <a:rPr lang="en-US" sz="2000" dirty="0">
                <a:latin typeface="Georgia" panose="02040502050405020303" pitchFamily="18" charset="0"/>
              </a:rPr>
              <a:t>-adjustable mask for data on multiple slits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- slit width ~= resolution</a:t>
            </a:r>
          </a:p>
          <a:p>
            <a:r>
              <a:rPr lang="en-US" sz="2000" dirty="0">
                <a:latin typeface="Georgia" panose="02040502050405020303" pitchFamily="18" charset="0"/>
              </a:rPr>
              <a:t>-wider slits to ensure objects remain inside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First ran through </a:t>
            </a:r>
            <a:r>
              <a:rPr lang="en-US" sz="2000" dirty="0" err="1">
                <a:latin typeface="Georgia" panose="02040502050405020303" pitchFamily="18" charset="0"/>
              </a:rPr>
              <a:t>pypeit</a:t>
            </a:r>
            <a:r>
              <a:rPr lang="en-US" sz="2000" dirty="0">
                <a:latin typeface="Georgia" panose="02040502050405020303" pitchFamily="18" charset="0"/>
              </a:rPr>
              <a:t> to create useable images</a:t>
            </a:r>
          </a:p>
        </p:txBody>
      </p:sp>
      <p:pic>
        <p:nvPicPr>
          <p:cNvPr id="6" name="Picture 2" descr="Star | Starlight Universe">
            <a:extLst>
              <a:ext uri="{FF2B5EF4-FFF2-40B4-BE49-F238E27FC236}">
                <a16:creationId xmlns:a16="http://schemas.microsoft.com/office/drawing/2014/main" id="{B095A48D-F053-43EF-A220-C6A6E8FA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E6FFA2-F448-41F4-9140-B335469477CC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9E983-6199-4611-91B0-61B7A533DC9A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404128-4AE7-42F8-BCD2-8C2FFE6BED03}"/>
              </a:ext>
            </a:extLst>
          </p:cNvPr>
          <p:cNvSpPr/>
          <p:nvPr/>
        </p:nvSpPr>
        <p:spPr>
          <a:xfrm>
            <a:off x="11609402" y="78269"/>
            <a:ext cx="158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6499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679F-1EBF-44C8-A945-3F5A1F86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Fixing the Wavelength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BAC91-8B35-497D-8B9D-B01385F953CF}"/>
              </a:ext>
            </a:extLst>
          </p:cNvPr>
          <p:cNvSpPr txBox="1"/>
          <p:nvPr/>
        </p:nvSpPr>
        <p:spPr>
          <a:xfrm>
            <a:off x="6544470" y="1843087"/>
            <a:ext cx="54970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Narrow slits have a higher spectral 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resolution</a:t>
            </a:r>
            <a:br>
              <a:rPr lang="en-US" sz="2000" dirty="0">
                <a:latin typeface="Georgia" panose="02040502050405020303" pitchFamily="18" charset="0"/>
              </a:rPr>
            </a:b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We implant the smaller slit data frames into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the wider slit calibration file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- Using only the small slit data for </a:t>
            </a:r>
            <a:r>
              <a:rPr lang="en-US" sz="2000" dirty="0" err="1">
                <a:latin typeface="Georgia" panose="02040502050405020303" pitchFamily="18" charset="0"/>
              </a:rPr>
              <a:t>arc,tilt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err="1">
                <a:latin typeface="Georgia" panose="02040502050405020303" pitchFamily="18" charset="0"/>
              </a:rPr>
              <a:t>calib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The new fit is over 10x better!</a:t>
            </a:r>
          </a:p>
        </p:txBody>
      </p:sp>
      <p:sp>
        <p:nvSpPr>
          <p:cNvPr id="4" name="AutoShape 2" descr="image.png">
            <a:extLst>
              <a:ext uri="{FF2B5EF4-FFF2-40B4-BE49-F238E27FC236}">
                <a16:creationId xmlns:a16="http://schemas.microsoft.com/office/drawing/2014/main" id="{A362D971-AD01-4866-ABFC-72B3476555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DDCA1-CE1A-44A1-A2C7-7F23E610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843087"/>
            <a:ext cx="6343650" cy="3171825"/>
          </a:xfrm>
          <a:prstGeom prst="rect">
            <a:avLst/>
          </a:prstGeom>
        </p:spPr>
      </p:pic>
      <p:pic>
        <p:nvPicPr>
          <p:cNvPr id="6" name="Picture 2" descr="Star | Starlight Universe">
            <a:extLst>
              <a:ext uri="{FF2B5EF4-FFF2-40B4-BE49-F238E27FC236}">
                <a16:creationId xmlns:a16="http://schemas.microsoft.com/office/drawing/2014/main" id="{A5C149A9-CD76-4958-B2D2-F9B3D6F4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DCE1BF-D2CD-47BD-AA83-4A06D63C2B83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0FA7DF-81EB-44F3-A837-59070C16BB5C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B90D0-F9CC-444D-B76F-AE7FEA4814B9}"/>
              </a:ext>
            </a:extLst>
          </p:cNvPr>
          <p:cNvSpPr/>
          <p:nvPr/>
        </p:nvSpPr>
        <p:spPr>
          <a:xfrm>
            <a:off x="11609402" y="78269"/>
            <a:ext cx="158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32205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70EAC-335C-4BBB-803C-8D6D59DE3983}"/>
              </a:ext>
            </a:extLst>
          </p:cNvPr>
          <p:cNvSpPr txBox="1"/>
          <p:nvPr/>
        </p:nvSpPr>
        <p:spPr>
          <a:xfrm>
            <a:off x="3591147" y="574387"/>
            <a:ext cx="5009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MOSFIRE Uses Dithering</a:t>
            </a:r>
          </a:p>
        </p:txBody>
      </p:sp>
      <p:pic>
        <p:nvPicPr>
          <p:cNvPr id="1026" name="Picture 2" descr="https://www2.keck.hawaii.edu/inst/mosfire/images/Slit_dither_patterns/mask_nod.jpg">
            <a:extLst>
              <a:ext uri="{FF2B5EF4-FFF2-40B4-BE49-F238E27FC236}">
                <a16:creationId xmlns:a16="http://schemas.microsoft.com/office/drawing/2014/main" id="{CB5297E6-CE64-421C-A978-ED8C972FE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14" y="1762125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339B9F-8550-4BD7-ABF6-A9A3A0AA03D5}"/>
              </a:ext>
            </a:extLst>
          </p:cNvPr>
          <p:cNvSpPr txBox="1"/>
          <p:nvPr/>
        </p:nvSpPr>
        <p:spPr>
          <a:xfrm>
            <a:off x="0" y="1762125"/>
            <a:ext cx="609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Starts neutral </a:t>
            </a:r>
            <a:r>
              <a:rPr lang="en-US" sz="2000" dirty="0">
                <a:latin typeface="Georgia" panose="02040502050405020303" pitchFamily="18" charset="0"/>
                <a:sym typeface="Wingdings" panose="05000000000000000000" pitchFamily="2" charset="2"/>
              </a:rPr>
              <a:t> Moves to A, takes an exposure</a:t>
            </a:r>
            <a:br>
              <a:rPr lang="en-US" sz="2000" dirty="0">
                <a:latin typeface="Georgia" panose="02040502050405020303" pitchFamily="18" charset="0"/>
                <a:sym typeface="Wingdings" panose="05000000000000000000" pitchFamily="2" charset="2"/>
              </a:rPr>
            </a:br>
            <a:r>
              <a:rPr lang="en-US" sz="2000" dirty="0">
                <a:latin typeface="Georgia" panose="02040502050405020303" pitchFamily="18" charset="0"/>
                <a:sym typeface="Wingdings" panose="05000000000000000000" pitchFamily="2" charset="2"/>
              </a:rPr>
              <a:t>Moves to B, takes an exposure  Back to A</a:t>
            </a:r>
          </a:p>
          <a:p>
            <a:endParaRPr lang="en-US" sz="2000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Georgia" panose="02040502050405020303" pitchFamily="18" charset="0"/>
                <a:sym typeface="Wingdings" panose="05000000000000000000" pitchFamily="2" charset="2"/>
              </a:rPr>
              <a:t>Good for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  <a:sym typeface="Wingdings" panose="05000000000000000000" pitchFamily="2" charset="2"/>
              </a:rPr>
              <a:t>Subtraction of background noise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latin typeface="Georgia" panose="02040502050405020303" pitchFamily="18" charset="0"/>
                <a:sym typeface="Wingdings" panose="05000000000000000000" pitchFamily="2" charset="2"/>
              </a:rPr>
              <a:t>Enhancing spectral resolution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Georgia" panose="02040502050405020303" pitchFamily="18" charset="0"/>
                <a:sym typeface="Wingdings" panose="05000000000000000000" pitchFamily="2" charset="2"/>
              </a:rPr>
              <a:t>However:</a:t>
            </a:r>
          </a:p>
          <a:p>
            <a:r>
              <a:rPr lang="en-US" sz="2000" dirty="0">
                <a:latin typeface="Georgia" panose="02040502050405020303" pitchFamily="18" charset="0"/>
                <a:sym typeface="Wingdings" panose="05000000000000000000" pitchFamily="2" charset="2"/>
              </a:rPr>
              <a:t>- Causes back and forth motion between spectra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endParaRPr lang="en-US" sz="2000" dirty="0">
              <a:latin typeface="Georgia" panose="02040502050405020303" pitchFamily="18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We need to coadd the AB pairs</a:t>
            </a:r>
          </a:p>
        </p:txBody>
      </p:sp>
      <p:pic>
        <p:nvPicPr>
          <p:cNvPr id="7" name="Picture 2" descr="Star | Starlight Universe">
            <a:extLst>
              <a:ext uri="{FF2B5EF4-FFF2-40B4-BE49-F238E27FC236}">
                <a16:creationId xmlns:a16="http://schemas.microsoft.com/office/drawing/2014/main" id="{6530F352-DCF1-4122-989D-8BD33592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D05594-AECB-492E-929C-DE2A55E6B086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66E01C-30BE-4522-BC5A-7E26FDB27A36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F1B47A-22A6-4A34-802D-70C57AB30630}"/>
              </a:ext>
            </a:extLst>
          </p:cNvPr>
          <p:cNvSpPr/>
          <p:nvPr/>
        </p:nvSpPr>
        <p:spPr>
          <a:xfrm>
            <a:off x="11609402" y="78269"/>
            <a:ext cx="158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754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46000">
              <a:srgbClr val="FAC773"/>
            </a:gs>
            <a:gs pos="82000">
              <a:srgbClr val="F77D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9679F-1EBF-44C8-A945-3F5A1F86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latin typeface="Georgia" panose="02040502050405020303" pitchFamily="18" charset="0"/>
              </a:rPr>
              <a:t>After Coadding the Pairs </a:t>
            </a:r>
            <a:r>
              <a:rPr lang="en-US" sz="2400" dirty="0">
                <a:latin typeface="Georgia" panose="02040502050405020303" pitchFamily="18" charset="0"/>
              </a:rPr>
              <a:t>(Thanks </a:t>
            </a:r>
            <a:r>
              <a:rPr lang="en-US" sz="2400" dirty="0" err="1">
                <a:latin typeface="Georgia" panose="02040502050405020303" pitchFamily="18" charset="0"/>
              </a:rPr>
              <a:t>Pypeit</a:t>
            </a:r>
            <a:r>
              <a:rPr lang="en-US" sz="2400" dirty="0">
                <a:latin typeface="Georgia" panose="02040502050405020303" pitchFamily="18" charset="0"/>
              </a:rPr>
              <a:t>)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8202A-8E59-43E4-9E28-B9251ED17BC2}"/>
              </a:ext>
            </a:extLst>
          </p:cNvPr>
          <p:cNvSpPr txBox="1"/>
          <p:nvPr/>
        </p:nvSpPr>
        <p:spPr>
          <a:xfrm>
            <a:off x="295449" y="1690688"/>
            <a:ext cx="5625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Much better but spectra are still “drifting” and did not solve the matching within each frame</a:t>
            </a:r>
            <a:br>
              <a:rPr lang="en-US" sz="2000" dirty="0">
                <a:latin typeface="Georgia" panose="02040502050405020303" pitchFamily="18" charset="0"/>
              </a:rPr>
            </a:br>
            <a:br>
              <a:rPr lang="en-US" sz="2000" dirty="0">
                <a:latin typeface="Georgia" panose="02040502050405020303" pitchFamily="18" charset="0"/>
              </a:rPr>
            </a:b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We interpolate to a common grid and cross-correlate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- first to their own SIMP, then to the first frame SIMP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57662-A7C0-4F1A-BA77-7BDDB77E2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90" y="1451994"/>
            <a:ext cx="6332902" cy="2607666"/>
          </a:xfrm>
          <a:prstGeom prst="rect">
            <a:avLst/>
          </a:prstGeom>
        </p:spPr>
      </p:pic>
      <p:pic>
        <p:nvPicPr>
          <p:cNvPr id="8" name="Picture 2" descr="Star | Starlight Universe">
            <a:extLst>
              <a:ext uri="{FF2B5EF4-FFF2-40B4-BE49-F238E27FC236}">
                <a16:creationId xmlns:a16="http://schemas.microsoft.com/office/drawing/2014/main" id="{EBFF18B3-97C8-41B7-8E24-965125EB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279" y="0"/>
            <a:ext cx="1003721" cy="100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46BB87-C116-44A7-A888-23A1BE04AD8C}"/>
              </a:ext>
            </a:extLst>
          </p:cNvPr>
          <p:cNvSpPr/>
          <p:nvPr/>
        </p:nvSpPr>
        <p:spPr>
          <a:xfrm>
            <a:off x="11322650" y="239804"/>
            <a:ext cx="777785" cy="238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5639611"/>
              </a:avLst>
            </a:prstTxWarp>
            <a:spAutoFit/>
          </a:bodyPr>
          <a:lstStyle/>
          <a:p>
            <a:pPr algn="ctr"/>
            <a:r>
              <a:rPr lang="en-US" sz="1400" b="0" cap="none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UCSB</a:t>
            </a:r>
            <a:endParaRPr lang="en-US" sz="1400" b="0" cap="none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DA044E-2E93-4243-A0F2-17B947FF46CF}"/>
              </a:ext>
            </a:extLst>
          </p:cNvPr>
          <p:cNvSpPr/>
          <p:nvPr/>
        </p:nvSpPr>
        <p:spPr>
          <a:xfrm>
            <a:off x="11289705" y="599307"/>
            <a:ext cx="797805" cy="1990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16221531"/>
              </a:avLst>
            </a:prstTxWarp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Physics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A3091-F0ED-4E20-8EF3-F6B529DD6966}"/>
              </a:ext>
            </a:extLst>
          </p:cNvPr>
          <p:cNvSpPr/>
          <p:nvPr/>
        </p:nvSpPr>
        <p:spPr>
          <a:xfrm>
            <a:off x="11609402" y="78269"/>
            <a:ext cx="158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3F0968-0F53-47EB-A89D-EA13AE5CA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7290"/>
            <a:ext cx="6409700" cy="2670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8BB7FB-0FC9-478A-8008-2AC1A0F02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87289"/>
            <a:ext cx="6096000" cy="26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5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4566</TotalTime>
  <Words>649</Words>
  <Application>Microsoft Office PowerPoint</Application>
  <PresentationFormat>Widescreen</PresentationFormat>
  <Paragraphs>146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Georgia</vt:lpstr>
      <vt:lpstr>Wingdings</vt:lpstr>
      <vt:lpstr>Office Theme</vt:lpstr>
      <vt:lpstr>Investigating the 3D Atmospheric Structure of a Free-Floating Exoplanet Analog through Spectrophotometric Variability</vt:lpstr>
      <vt:lpstr>PowerPoint Presentation</vt:lpstr>
      <vt:lpstr>Brown Dwarfs (BD)</vt:lpstr>
      <vt:lpstr>SIMP0136  SIMP - Sondage Infrarouge de Mouvement Propre</vt:lpstr>
      <vt:lpstr>Spectrophotometric Variability</vt:lpstr>
      <vt:lpstr>2024 Observations</vt:lpstr>
      <vt:lpstr>Fixing the Wavelength Solution</vt:lpstr>
      <vt:lpstr>PowerPoint Presentation</vt:lpstr>
      <vt:lpstr>After Coadding the Pairs (Thanks Pypeit)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the Future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Forecast on SIMP0136? An Investigation of Brown Dwarf Vertical Atmospheric Structure Using Spectral Variability</dc:title>
  <dc:creator>exoplanet</dc:creator>
  <cp:lastModifiedBy>exoplanet</cp:lastModifiedBy>
  <cp:revision>63</cp:revision>
  <dcterms:created xsi:type="dcterms:W3CDTF">2025-07-13T23:34:40Z</dcterms:created>
  <dcterms:modified xsi:type="dcterms:W3CDTF">2025-08-18T17:41:25Z</dcterms:modified>
</cp:coreProperties>
</file>