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1" r:id="rId8"/>
    <p:sldId id="269" r:id="rId9"/>
    <p:sldId id="265" r:id="rId10"/>
    <p:sldId id="272" r:id="rId11"/>
    <p:sldId id="273" r:id="rId12"/>
    <p:sldId id="274" r:id="rId13"/>
    <p:sldId id="275" r:id="rId14"/>
    <p:sldId id="278" r:id="rId15"/>
    <p:sldId id="262"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049" autoAdjust="0"/>
  </p:normalViewPr>
  <p:slideViewPr>
    <p:cSldViewPr snapToGrid="0">
      <p:cViewPr varScale="1">
        <p:scale>
          <a:sx n="65" d="100"/>
          <a:sy n="65" d="100"/>
        </p:scale>
        <p:origin x="8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C36B9-C46A-458C-A224-D7E90F9F3529}"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68DF3-45B9-4C0B-9094-38AA153CE827}" type="slidenum">
              <a:rPr lang="en-US" smtClean="0"/>
              <a:t>‹#›</a:t>
            </a:fld>
            <a:endParaRPr lang="en-US"/>
          </a:p>
        </p:txBody>
      </p:sp>
    </p:spTree>
    <p:extLst>
      <p:ext uri="{BB962C8B-B14F-4D97-AF65-F5344CB8AC3E}">
        <p14:creationId xmlns:p14="http://schemas.microsoft.com/office/powerpoint/2010/main" val="234441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that most of you know by now, but the systems that we study in the Palmstrom lab have potential applications to quantum computing and particularly to superconducting qubits. </a:t>
            </a:r>
          </a:p>
          <a:p>
            <a:endParaRPr lang="en-US" dirty="0"/>
          </a:p>
          <a:p>
            <a:r>
              <a:rPr lang="en-US" dirty="0"/>
              <a:t>As </a:t>
            </a:r>
            <a:r>
              <a:rPr lang="en-US" dirty="0" err="1"/>
              <a:t>im</a:t>
            </a:r>
            <a:r>
              <a:rPr lang="en-US" dirty="0"/>
              <a:t> sure most of us know, quantum computers have the potential to revolutionize computing because of its computational power. </a:t>
            </a:r>
          </a:p>
        </p:txBody>
      </p:sp>
      <p:sp>
        <p:nvSpPr>
          <p:cNvPr id="4" name="Slide Number Placeholder 3"/>
          <p:cNvSpPr>
            <a:spLocks noGrp="1"/>
          </p:cNvSpPr>
          <p:nvPr>
            <p:ph type="sldNum" sz="quarter" idx="5"/>
          </p:nvPr>
        </p:nvSpPr>
        <p:spPr/>
        <p:txBody>
          <a:bodyPr/>
          <a:lstStyle/>
          <a:p>
            <a:fld id="{C293C077-1A0C-4AD6-B678-3887BE5D7816}" type="slidenum">
              <a:rPr lang="en-US" smtClean="0"/>
              <a:t>2</a:t>
            </a:fld>
            <a:endParaRPr lang="en-US"/>
          </a:p>
        </p:txBody>
      </p:sp>
    </p:spTree>
    <p:extLst>
      <p:ext uri="{BB962C8B-B14F-4D97-AF65-F5344CB8AC3E}">
        <p14:creationId xmlns:p14="http://schemas.microsoft.com/office/powerpoint/2010/main" val="102262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have been saying, we want to test the capacitive and tunneling properties of our junctions, and so we created some IV plots based on current bias measurements. On the left, we have an IV plot of voltage against current bias for our thickest junction. You’ll immediately notice that there are no flat (zero slope) parts of the graph, indicating that we are not in the superconducting regime. The two differences in these plots are due to an up sweep of current, and a down sweep of current. There is some hysteresis which I think is bad for a capacitor. Other then the hysteresis, looks like a standard plot for capacitor. </a:t>
            </a:r>
          </a:p>
          <a:p>
            <a:endParaRPr lang="en-US" dirty="0"/>
          </a:p>
          <a:p>
            <a:r>
              <a:rPr lang="en-US" dirty="0"/>
              <a:t>On the right, I have the IV plots for various junction areas. Areas span from about 20 um^2 to only a few um^2. You can see that for all samples measured, there is no evidence of tunneling in our samples. We believe that the Si was on the order of 20 nm for these samples, which is too thick for tunneling. Based on calculations, it needs to be on the order of 10 nm. </a:t>
            </a:r>
          </a:p>
          <a:p>
            <a:endParaRPr lang="en-US" dirty="0"/>
          </a:p>
          <a:p>
            <a:r>
              <a:rPr lang="en-US" dirty="0"/>
              <a:t>Even though we see no tunneling, we can still try to extract some data from these samples. One thing that we can do is verify that our capacitance scales with area (I think this would make sure we don’t have a leakage current or something in our samples)</a:t>
            </a:r>
          </a:p>
        </p:txBody>
      </p:sp>
      <p:sp>
        <p:nvSpPr>
          <p:cNvPr id="4" name="Slide Number Placeholder 3"/>
          <p:cNvSpPr>
            <a:spLocks noGrp="1"/>
          </p:cNvSpPr>
          <p:nvPr>
            <p:ph type="sldNum" sz="quarter" idx="5"/>
          </p:nvPr>
        </p:nvSpPr>
        <p:spPr/>
        <p:txBody>
          <a:bodyPr/>
          <a:lstStyle/>
          <a:p>
            <a:fld id="{EF3165D9-FA2D-49BA-B2EA-9A16B41B5BAC}" type="slidenum">
              <a:rPr lang="en-US" smtClean="0"/>
              <a:t>15</a:t>
            </a:fld>
            <a:endParaRPr lang="en-US"/>
          </a:p>
        </p:txBody>
      </p:sp>
    </p:spTree>
    <p:extLst>
      <p:ext uri="{BB962C8B-B14F-4D97-AF65-F5344CB8AC3E}">
        <p14:creationId xmlns:p14="http://schemas.microsoft.com/office/powerpoint/2010/main" val="300691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start, I want to give a little bit of background on superconducting LC circuits, and why JJs are essential components of these systems. On the top left you’ll see a superconducting LC circuit and on the top right you will see a </a:t>
            </a:r>
            <a:r>
              <a:rPr lang="en-US" dirty="0" err="1"/>
              <a:t>transmon</a:t>
            </a:r>
            <a:r>
              <a:rPr lang="en-US" dirty="0"/>
              <a:t> qubit (essentially a superconducting LC circuit where the linear inductor has been swapped with a nonlinear inductor (JJ). </a:t>
            </a:r>
          </a:p>
          <a:p>
            <a:endParaRPr lang="en-US" dirty="0"/>
          </a:p>
          <a:p>
            <a:r>
              <a:rPr lang="en-US" dirty="0"/>
              <a:t>The energy diagram for a superconducting LC circuit is very similar to that of a QHO where the energy levels are equally spaced. The energy diagram for the </a:t>
            </a:r>
            <a:r>
              <a:rPr lang="en-US" dirty="0" err="1"/>
              <a:t>transmon</a:t>
            </a:r>
            <a:r>
              <a:rPr lang="en-US" dirty="0"/>
              <a:t> is anharmonic where the energy levels are unequally spaced. A JJ allows for unequal spacing of the energy levels and the creation of a distinct computational subspace of the ground and the first excited state  </a:t>
            </a:r>
          </a:p>
          <a:p>
            <a:endParaRPr lang="en-US" dirty="0"/>
          </a:p>
          <a:p>
            <a:r>
              <a:rPr lang="en-US" dirty="0"/>
              <a:t>Most of the junctions I have talked about up until now require the use of this external capacitor as you can see here in the top right. While these types of qubits are promising, there are issues. The interfaces and surfaces of the external surfaces of the capacitor can introduce loss to the qubit. You can for example increase the size of the capacitor to dilute this loss for example, but this poses issues to scaling. There is a promising avenue to resolve this issue where the external capacitor and junction are merged in to a single device </a:t>
            </a:r>
            <a:r>
              <a:rPr lang="en-US" dirty="0">
                <a:sym typeface="Wingdings" panose="05000000000000000000" pitchFamily="2" charset="2"/>
              </a:rPr>
              <a:t> MET (merged element </a:t>
            </a:r>
            <a:r>
              <a:rPr lang="en-US" dirty="0" err="1">
                <a:sym typeface="Wingdings" panose="05000000000000000000" pitchFamily="2" charset="2"/>
              </a:rPr>
              <a:t>transmon</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EF3165D9-FA2D-49BA-B2EA-9A16B41B5BAC}" type="slidenum">
              <a:rPr lang="en-US" smtClean="0"/>
              <a:t>3</a:t>
            </a:fld>
            <a:endParaRPr lang="en-US"/>
          </a:p>
        </p:txBody>
      </p:sp>
    </p:spTree>
    <p:extLst>
      <p:ext uri="{BB962C8B-B14F-4D97-AF65-F5344CB8AC3E}">
        <p14:creationId xmlns:p14="http://schemas.microsoft.com/office/powerpoint/2010/main" val="99401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prior slide is helpful to see why JJs are essential components of superconducting qubits, I want to talk about the specific JJ that I have done some work with these past few weeks. </a:t>
            </a:r>
          </a:p>
          <a:p>
            <a:endParaRPr lang="en-US" dirty="0"/>
          </a:p>
          <a:p>
            <a:r>
              <a:rPr lang="en-US" dirty="0"/>
              <a:t>What is MBE:  technique that allows</a:t>
            </a:r>
            <a:r>
              <a:rPr lang="en-US" b="0" i="0" dirty="0">
                <a:solidFill>
                  <a:srgbClr val="4D5156"/>
                </a:solidFill>
                <a:effectLst/>
                <a:highlight>
                  <a:srgbClr val="FFFFFF"/>
                </a:highlight>
                <a:latin typeface="Roboto" panose="020F0502020204030204" pitchFamily="2" charset="0"/>
              </a:rPr>
              <a:t> for thin-film deposition of single crystals. For example if we want to deposit tantalum on our sample, we can heat it up using a electron gun. We get some vapor (tantalum) coming off the source and it deposits on our sample. </a:t>
            </a:r>
            <a:endParaRPr lang="en-US" dirty="0"/>
          </a:p>
          <a:p>
            <a:endParaRPr lang="en-US" dirty="0"/>
          </a:p>
          <a:p>
            <a:r>
              <a:rPr lang="en-US" dirty="0"/>
              <a:t>The top layer is Tantalum which serves as the two superconducting islands in our josephson junction. The next trilayer helps form a QM well. The </a:t>
            </a:r>
            <a:r>
              <a:rPr lang="en-US" dirty="0" err="1"/>
              <a:t>InAs</a:t>
            </a:r>
            <a:r>
              <a:rPr lang="en-US" dirty="0"/>
              <a:t> (smaller bandgap) is sandwich between two layers of a larger bandgap which traps the electrons in the </a:t>
            </a:r>
            <a:r>
              <a:rPr lang="en-US" dirty="0" err="1"/>
              <a:t>InAs</a:t>
            </a:r>
            <a:r>
              <a:rPr lang="en-US" dirty="0"/>
              <a:t> layer (analogous to particle in a box). It acts as a quantum well in one dimension while the other two dimensions are a free electron gas (2DEG). The next couple layers below this help confine the potential/minimize growth defects with the Silicon layer donating charge carriers. </a:t>
            </a:r>
          </a:p>
          <a:p>
            <a:endParaRPr lang="en-US" dirty="0"/>
          </a:p>
          <a:p>
            <a:r>
              <a:rPr lang="en-US" dirty="0"/>
              <a:t>You may wonder why these layers have varying thickness. For example, why is it that the first </a:t>
            </a:r>
            <a:r>
              <a:rPr lang="en-US" dirty="0" err="1"/>
              <a:t>InGaAs</a:t>
            </a:r>
            <a:r>
              <a:rPr lang="en-US" dirty="0"/>
              <a:t> layer is about 10 nm. Well one of the requirements of a system like this is to have strong coupling between the superconductor and semiconductor. This can be achieved by having the quantum well “closer” to the superconductor. However, if we make the </a:t>
            </a:r>
            <a:r>
              <a:rPr lang="en-US" dirty="0" err="1"/>
              <a:t>InGaAs</a:t>
            </a:r>
            <a:r>
              <a:rPr lang="en-US" dirty="0"/>
              <a:t> layer to thin, we can introduce scattering at the interfaces. We want to ensure we are not in the diffusive regime were scattering is more prevalent and we have poor electron mobility. Various papers have shown that ~10 nm is a “happy medium” for strong coupling and good electron mobility. </a:t>
            </a:r>
          </a:p>
          <a:p>
            <a:endParaRPr lang="en-US" dirty="0"/>
          </a:p>
          <a:p>
            <a:r>
              <a:rPr lang="en-US" dirty="0"/>
              <a:t>Ballistic transport </a:t>
            </a:r>
            <a:r>
              <a:rPr lang="en-US" dirty="0">
                <a:sym typeface="Wingdings" panose="05000000000000000000" pitchFamily="2" charset="2"/>
              </a:rPr>
              <a:t> less scattering and “good” electron mobility.</a:t>
            </a:r>
          </a:p>
          <a:p>
            <a:endParaRPr lang="en-US" dirty="0">
              <a:sym typeface="Wingdings" panose="05000000000000000000" pitchFamily="2" charset="2"/>
            </a:endParaRPr>
          </a:p>
          <a:p>
            <a:r>
              <a:rPr lang="en-US" dirty="0">
                <a:sym typeface="Wingdings" panose="05000000000000000000" pitchFamily="2" charset="2"/>
              </a:rPr>
              <a:t>I do want to mention that my part of the project does not focus on growth of this structure. Other lab members including my grad advisor Teun grow these samples. I measure them as you’ll see later </a:t>
            </a:r>
            <a:endParaRPr lang="en-US" dirty="0"/>
          </a:p>
        </p:txBody>
      </p:sp>
      <p:sp>
        <p:nvSpPr>
          <p:cNvPr id="4" name="Slide Number Placeholder 3"/>
          <p:cNvSpPr>
            <a:spLocks noGrp="1"/>
          </p:cNvSpPr>
          <p:nvPr>
            <p:ph type="sldNum" sz="quarter" idx="5"/>
          </p:nvPr>
        </p:nvSpPr>
        <p:spPr/>
        <p:txBody>
          <a:bodyPr/>
          <a:lstStyle/>
          <a:p>
            <a:fld id="{C293C077-1A0C-4AD6-B678-3887BE5D7816}" type="slidenum">
              <a:rPr lang="en-US" smtClean="0"/>
              <a:t>4</a:t>
            </a:fld>
            <a:endParaRPr lang="en-US"/>
          </a:p>
        </p:txBody>
      </p:sp>
    </p:spTree>
    <p:extLst>
      <p:ext uri="{BB962C8B-B14F-4D97-AF65-F5344CB8AC3E}">
        <p14:creationId xmlns:p14="http://schemas.microsoft.com/office/powerpoint/2010/main" val="258046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show some results, I want to talk a little bit about our experimental setup. This picture on the left slide of the PPT, is our sample with various Ti/Au contacts. We have these two regions here which represent our tantalum (the two side of our junction). The gap in between the two sides of our tantalum represents our barrier /quantum well materials. These four tips allow us to define a high and low current, with a high and low voltage. We define the positive direction of current to be from </a:t>
            </a:r>
            <a:r>
              <a:rPr lang="en-US" dirty="0" err="1"/>
              <a:t>I_high</a:t>
            </a:r>
            <a:r>
              <a:rPr lang="en-US" dirty="0"/>
              <a:t> to </a:t>
            </a:r>
            <a:r>
              <a:rPr lang="en-US" dirty="0" err="1"/>
              <a:t>I_low</a:t>
            </a:r>
            <a:r>
              <a:rPr lang="en-US" dirty="0"/>
              <a:t>. We also have a 5</a:t>
            </a:r>
            <a:r>
              <a:rPr lang="en-US" baseline="30000" dirty="0"/>
              <a:t>th</a:t>
            </a:r>
            <a:r>
              <a:rPr lang="en-US" dirty="0"/>
              <a:t> contact that allows us to apply a gate voltage. Maybe mention why we use a 4 point resistance measurement (to avoid contact resistance).</a:t>
            </a:r>
          </a:p>
          <a:p>
            <a:endParaRPr lang="en-US" dirty="0"/>
          </a:p>
          <a:p>
            <a:r>
              <a:rPr lang="en-US" dirty="0"/>
              <a:t>With this setup, we can perform various experiments. Specifically, I’ll talk about data collected from current bias, voltage bias, and current bias with gate voltage measurements. We did this various measurements to help us characterize our Ta/</a:t>
            </a:r>
            <a:r>
              <a:rPr lang="en-US" dirty="0" err="1"/>
              <a:t>InAs</a:t>
            </a:r>
            <a:r>
              <a:rPr lang="en-US" dirty="0"/>
              <a:t> junction </a:t>
            </a:r>
          </a:p>
        </p:txBody>
      </p:sp>
      <p:sp>
        <p:nvSpPr>
          <p:cNvPr id="4" name="Slide Number Placeholder 3"/>
          <p:cNvSpPr>
            <a:spLocks noGrp="1"/>
          </p:cNvSpPr>
          <p:nvPr>
            <p:ph type="sldNum" sz="quarter" idx="5"/>
          </p:nvPr>
        </p:nvSpPr>
        <p:spPr/>
        <p:txBody>
          <a:bodyPr/>
          <a:lstStyle/>
          <a:p>
            <a:fld id="{C293C077-1A0C-4AD6-B678-3887BE5D7816}" type="slidenum">
              <a:rPr lang="en-US" smtClean="0"/>
              <a:t>5</a:t>
            </a:fld>
            <a:endParaRPr lang="en-US"/>
          </a:p>
        </p:txBody>
      </p:sp>
    </p:spTree>
    <p:extLst>
      <p:ext uri="{BB962C8B-B14F-4D97-AF65-F5344CB8AC3E}">
        <p14:creationId xmlns:p14="http://schemas.microsoft.com/office/powerpoint/2010/main" val="59735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vary the current and measure the voltage. Doing so, we can create this plot that I have shown. You’ll see voltage plotted against current. Immediately you’ll notice this flat part of the graph (indicating zero resistance). From this, we can actually extract a parameter known as the critical current, which is the maximum amount of supercurrent that can flow through the junction. Looking at this graph, we find the critical current to be about 1.5 </a:t>
            </a:r>
            <a:r>
              <a:rPr lang="en-US" dirty="0" err="1"/>
              <a:t>microA</a:t>
            </a:r>
            <a:endParaRPr lang="en-US" dirty="0"/>
          </a:p>
          <a:p>
            <a:endParaRPr lang="en-US" dirty="0"/>
          </a:p>
          <a:p>
            <a:r>
              <a:rPr lang="en-US" dirty="0"/>
              <a:t> As we increase current, you’ll notice a nonlinear regime and from about 0 to 5 V, where we have the junction transitioning to a resistive regime. In this part of the graph you’ll notice a the graph has a linear graph, which is what some of us might before more familiar with (because of Ohms law). We can actually extract the value of this resistance from the slope of the graph. Doing so yields a value of about 2.37e+03 Ohms. </a:t>
            </a:r>
          </a:p>
          <a:p>
            <a:endParaRPr lang="en-US" dirty="0"/>
          </a:p>
          <a:p>
            <a:r>
              <a:rPr lang="en-US" dirty="0"/>
              <a:t>A standard figure of merit of a JJ is the product of </a:t>
            </a:r>
            <a:r>
              <a:rPr lang="en-US" dirty="0" err="1"/>
              <a:t>I_cR_n</a:t>
            </a:r>
            <a:r>
              <a:rPr lang="en-US" dirty="0"/>
              <a:t>. For us, we find this product to be about 4.4 mV. We can use this product to determine the quality of the 2DEG (essentially determine if we are in the ballistic or diffusive regime). To do so, you can actually relate this product to the superconducting energy gap of the material as shown by this equation. Alpha is a parameter indicating ballistic or diffusive regime, and delta_0 is the superconducting energy gap (which you can calculate according the BCS theory for our sample). We find that our sample is 317% of the diffusive regime ( </a:t>
            </a:r>
            <a:r>
              <a:rPr lang="en-US" dirty="0" err="1"/>
              <a:t>I_cR_n</a:t>
            </a:r>
            <a:r>
              <a:rPr lang="en-US" dirty="0"/>
              <a:t> &gt; diffusive limit), meaning that </a:t>
            </a:r>
            <a:r>
              <a:rPr lang="en-US" dirty="0" err="1"/>
              <a:t>ballisitic</a:t>
            </a:r>
            <a:r>
              <a:rPr lang="en-US" dirty="0"/>
              <a:t> transport is likely (good quality 2DEG?). Lastly, we can also calculate this value here telling us about the strength of our junction. </a:t>
            </a:r>
          </a:p>
          <a:p>
            <a:endParaRPr lang="en-US" dirty="0"/>
          </a:p>
          <a:p>
            <a:r>
              <a:rPr lang="en-US" dirty="0"/>
              <a:t>We can also calculate the excess current flowing through the junction at high currents, </a:t>
            </a:r>
            <a:r>
              <a:rPr lang="en-US" dirty="0" err="1"/>
              <a:t>I_ex</a:t>
            </a:r>
            <a:r>
              <a:rPr lang="en-US" dirty="0"/>
              <a:t> which we can use in later calculations to tell us about the quality of our super-semiconductor interface (gives us an idea of current flow at this interface). </a:t>
            </a:r>
            <a:r>
              <a:rPr lang="en-US" dirty="0" err="1"/>
              <a:t>I_exRn</a:t>
            </a:r>
            <a:r>
              <a:rPr lang="en-US" dirty="0"/>
              <a:t> will help us determine this because we can related it to essentially the same formular but with different values of alpha depending on whether we are in the diffusive or ballistic regime. We find this product to be 2.5% of the diffusive limit (product &lt; diffusive limit). This seems to tell us that we have bad interface quality, but we don’t believe this to be true. </a:t>
            </a:r>
          </a:p>
        </p:txBody>
      </p:sp>
      <p:sp>
        <p:nvSpPr>
          <p:cNvPr id="4" name="Slide Number Placeholder 3"/>
          <p:cNvSpPr>
            <a:spLocks noGrp="1"/>
          </p:cNvSpPr>
          <p:nvPr>
            <p:ph type="sldNum" sz="quarter" idx="5"/>
          </p:nvPr>
        </p:nvSpPr>
        <p:spPr/>
        <p:txBody>
          <a:bodyPr/>
          <a:lstStyle/>
          <a:p>
            <a:fld id="{C293C077-1A0C-4AD6-B678-3887BE5D7816}" type="slidenum">
              <a:rPr lang="en-US" smtClean="0"/>
              <a:t>6</a:t>
            </a:fld>
            <a:endParaRPr lang="en-US"/>
          </a:p>
        </p:txBody>
      </p:sp>
    </p:spTree>
    <p:extLst>
      <p:ext uri="{BB962C8B-B14F-4D97-AF65-F5344CB8AC3E}">
        <p14:creationId xmlns:p14="http://schemas.microsoft.com/office/powerpoint/2010/main" val="303570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was created from our current bias measurements, but we have differential resistance plotted against current. You’ll notice these sharp peaks occurring at the same current values of which there was a nonlinear regime in the IV plots. You’ll notice there are two very sharp peaks, and then smaller peaks next to these large peaks. We believe that these sharp peaks are actually the tantalum transition out of the superconducting regime. With a high enough current, you can exit a superconducting regime, and we believe this peak is evidence for tantalum exiting the superconducting regime. This would explain our fairly low value of </a:t>
            </a:r>
            <a:r>
              <a:rPr lang="en-US" dirty="0" err="1"/>
              <a:t>I_ex</a:t>
            </a:r>
            <a:r>
              <a:rPr lang="en-US" dirty="0"/>
              <a:t>. Normally when you pass the critical current you have superconducting cooper pairs and single electrons tunneling through your barrier, but we believe that since we have exited the superconducting regime, that only single electrons are tunneling through the barrier leading to a low value of </a:t>
            </a:r>
            <a:r>
              <a:rPr lang="en-US" dirty="0" err="1"/>
              <a:t>I_ex</a:t>
            </a:r>
            <a:r>
              <a:rPr lang="en-US" dirty="0"/>
              <a:t>. </a:t>
            </a:r>
          </a:p>
          <a:p>
            <a:endParaRPr lang="en-US" dirty="0"/>
          </a:p>
          <a:p>
            <a:r>
              <a:rPr lang="en-US" dirty="0"/>
              <a:t>We believe these smaller peaks to be Andreev reflections which are typically only seen in high quality junctions. Later I’ll show a plot confirming our suspicions that these peaks are indeed Andreev reflections.</a:t>
            </a:r>
          </a:p>
        </p:txBody>
      </p:sp>
      <p:sp>
        <p:nvSpPr>
          <p:cNvPr id="4" name="Slide Number Placeholder 3"/>
          <p:cNvSpPr>
            <a:spLocks noGrp="1"/>
          </p:cNvSpPr>
          <p:nvPr>
            <p:ph type="sldNum" sz="quarter" idx="5"/>
          </p:nvPr>
        </p:nvSpPr>
        <p:spPr/>
        <p:txBody>
          <a:bodyPr/>
          <a:lstStyle/>
          <a:p>
            <a:fld id="{C293C077-1A0C-4AD6-B678-3887BE5D7816}" type="slidenum">
              <a:rPr lang="en-US" smtClean="0"/>
              <a:t>7</a:t>
            </a:fld>
            <a:endParaRPr lang="en-US"/>
          </a:p>
        </p:txBody>
      </p:sp>
    </p:spTree>
    <p:extLst>
      <p:ext uri="{BB962C8B-B14F-4D97-AF65-F5344CB8AC3E}">
        <p14:creationId xmlns:p14="http://schemas.microsoft.com/office/powerpoint/2010/main" val="427962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on a previous slide that we may have observed Andreev Reflections, and I would like to explain the phenomena of Andreev reflections before I show a graph and say we see them. Andreev reflections occur at the interface of a metal and superconductor (in our case a semiconductor and a superconductor). Its involves and incident electron at energies less then twice the superconducting energy gap. The incident electron forms a cooper pair in the superconductor and there is a consequent hole with opposite momentum and spin. This is a single Andreev reflection. If this process happens multiple times, then we have MAR</a:t>
            </a:r>
          </a:p>
          <a:p>
            <a:endParaRPr lang="en-US" dirty="0"/>
          </a:p>
          <a:p>
            <a:r>
              <a:rPr lang="en-US" dirty="0"/>
              <a:t>The way you can tell that we have Andreev reflections are through differential conductance plots. They manifest has peaks and dips in these plots. </a:t>
            </a:r>
          </a:p>
        </p:txBody>
      </p:sp>
      <p:sp>
        <p:nvSpPr>
          <p:cNvPr id="4" name="Slide Number Placeholder 3"/>
          <p:cNvSpPr>
            <a:spLocks noGrp="1"/>
          </p:cNvSpPr>
          <p:nvPr>
            <p:ph type="sldNum" sz="quarter" idx="5"/>
          </p:nvPr>
        </p:nvSpPr>
        <p:spPr/>
        <p:txBody>
          <a:bodyPr/>
          <a:lstStyle/>
          <a:p>
            <a:fld id="{C293C077-1A0C-4AD6-B678-3887BE5D7816}" type="slidenum">
              <a:rPr lang="en-US" smtClean="0"/>
              <a:t>8</a:t>
            </a:fld>
            <a:endParaRPr lang="en-US"/>
          </a:p>
        </p:txBody>
      </p:sp>
    </p:spTree>
    <p:extLst>
      <p:ext uri="{BB962C8B-B14F-4D97-AF65-F5344CB8AC3E}">
        <p14:creationId xmlns:p14="http://schemas.microsoft.com/office/powerpoint/2010/main" val="13910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be sure that we are witnessing Andreev reflections is through voltage bias measurements. With voltage bias measurements, we can obtain differential conductance and plot it is a function of bias voltage. That is exactly what we have plotted here. You can see we have evenly spaced peaks, which is enough for us to say that we are witnessing Andreev reflections. You can relate Andreev reflections to the superconducting gap via this equation given here where delta is the superconducting energy gap and n is an integer corresponding to the peaks in our plot. We can calculate the superconducting energy gap with our peaks and values of n, which yields values from about 1-4 </a:t>
            </a:r>
            <a:r>
              <a:rPr lang="en-US" dirty="0" err="1"/>
              <a:t>meV</a:t>
            </a:r>
            <a:r>
              <a:rPr lang="en-US" dirty="0"/>
              <a:t>. </a:t>
            </a:r>
          </a:p>
          <a:p>
            <a:endParaRPr lang="en-US" dirty="0"/>
          </a:p>
          <a:p>
            <a:r>
              <a:rPr lang="en-US" dirty="0"/>
              <a:t>I also calculated the value of the superconducting peak according the BCS theory where it takes into account the critical temperature of your material. Doing so yields a value of about 0.6 </a:t>
            </a:r>
            <a:r>
              <a:rPr lang="en-US" dirty="0" err="1"/>
              <a:t>meV</a:t>
            </a:r>
            <a:endParaRPr lang="en-US" dirty="0"/>
          </a:p>
          <a:p>
            <a:endParaRPr lang="en-US" dirty="0"/>
          </a:p>
          <a:p>
            <a:r>
              <a:rPr lang="en-US" dirty="0"/>
              <a:t>So what does this mean about the supposed bad interface quality I mentioned earlier? Well Andreev reflections are typically only seen in high quality junctions, and so we believe that the calculations we did earlier led us to a false conclusion that we have bad interface quality whereas in reality we have good quality because of our observation of Andreev reflections.</a:t>
            </a:r>
          </a:p>
        </p:txBody>
      </p:sp>
      <p:sp>
        <p:nvSpPr>
          <p:cNvPr id="4" name="Slide Number Placeholder 3"/>
          <p:cNvSpPr>
            <a:spLocks noGrp="1"/>
          </p:cNvSpPr>
          <p:nvPr>
            <p:ph type="sldNum" sz="quarter" idx="5"/>
          </p:nvPr>
        </p:nvSpPr>
        <p:spPr/>
        <p:txBody>
          <a:bodyPr/>
          <a:lstStyle/>
          <a:p>
            <a:fld id="{C293C077-1A0C-4AD6-B678-3887BE5D7816}" type="slidenum">
              <a:rPr lang="en-US" smtClean="0"/>
              <a:t>9</a:t>
            </a:fld>
            <a:endParaRPr lang="en-US"/>
          </a:p>
        </p:txBody>
      </p:sp>
    </p:spTree>
    <p:extLst>
      <p:ext uri="{BB962C8B-B14F-4D97-AF65-F5344CB8AC3E}">
        <p14:creationId xmlns:p14="http://schemas.microsoft.com/office/powerpoint/2010/main" val="183042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Varying the current at different gate voltages we can generate a plot as shown here. This just involves actually using the 5</a:t>
            </a:r>
            <a:r>
              <a:rPr lang="en-US" baseline="30000" dirty="0"/>
              <a:t>th</a:t>
            </a:r>
            <a:r>
              <a:rPr lang="en-US" dirty="0"/>
              <a:t> contact point from the diagram a few slides ago Current is plotted on the y axis, gate voltage is plotted on the x axis and the color corresponds to differential resistance. Immediately, you’ll notice this dark region in the center corresponding to zero resistance. This is telling us that we are in the superconducting regime. Once we get to higher currents you’ll notice rapid variations in our resistance (this corresponds to the nonlinear regime that I mentioned in the previous plot I showed). This is the transition region, where we are exiting the superconducting regime to a resistive regime. At higher currents past this you’ll notice a somewhat constant resistance (something some of us might be more familiar with according to Ohms law)</a:t>
            </a:r>
          </a:p>
          <a:p>
            <a:endParaRPr lang="en-US" dirty="0"/>
          </a:p>
          <a:p>
            <a:r>
              <a:rPr lang="en-US" dirty="0"/>
              <a:t>We made this plot in an effort to show tunability (we can essentially cut of the junction by depleting the charge carriers in the semiconductor region). You might not be able to tell, but there is no evidence of depletion in this plot. A graph that does show depletion would something like this plot shown on the right. We can essentially see the superconducting regime “closing” (reduction of critical current) at higher gate voltages. </a:t>
            </a:r>
          </a:p>
          <a:p>
            <a:endParaRPr lang="en-US" dirty="0"/>
          </a:p>
          <a:p>
            <a:r>
              <a:rPr lang="en-US" dirty="0"/>
              <a:t>We are currently investigating why we didn’t see any depletion in this plot. Hypothesis: on the In/As layer, the surface of this layer may be more indium rich, essentially screening the electric field that would deplete the region. The gate voltage generates an E field, and this indium layer essentially screens it. </a:t>
            </a:r>
            <a:r>
              <a:rPr lang="en-US" dirty="0" err="1"/>
              <a:t>I’ved</a:t>
            </a:r>
            <a:r>
              <a:rPr lang="en-US" dirty="0"/>
              <a:t> talked to Teun and he’s going to try going samples where the surface is As rich, and should give is better results (we’re hopeful)</a:t>
            </a:r>
          </a:p>
        </p:txBody>
      </p:sp>
      <p:sp>
        <p:nvSpPr>
          <p:cNvPr id="4" name="Slide Number Placeholder 3"/>
          <p:cNvSpPr>
            <a:spLocks noGrp="1"/>
          </p:cNvSpPr>
          <p:nvPr>
            <p:ph type="sldNum" sz="quarter" idx="5"/>
          </p:nvPr>
        </p:nvSpPr>
        <p:spPr/>
        <p:txBody>
          <a:bodyPr/>
          <a:lstStyle/>
          <a:p>
            <a:fld id="{C293C077-1A0C-4AD6-B678-3887BE5D7816}" type="slidenum">
              <a:rPr lang="en-US" smtClean="0"/>
              <a:t>11</a:t>
            </a:fld>
            <a:endParaRPr lang="en-US"/>
          </a:p>
        </p:txBody>
      </p:sp>
    </p:spTree>
    <p:extLst>
      <p:ext uri="{BB962C8B-B14F-4D97-AF65-F5344CB8AC3E}">
        <p14:creationId xmlns:p14="http://schemas.microsoft.com/office/powerpoint/2010/main" val="350681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909A-D1B2-1CF5-A5BF-F93F0EC98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FF86C-B416-84A1-D76C-87383E8E2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15215D-0F63-626B-E02D-32974E68765A}"/>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B7287A04-6B84-FA47-E686-CDD535B17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D76F9-E170-AADD-45EE-5995C8F1308B}"/>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373134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8B52-87E4-ED38-9174-2FD441F64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28458A-F2C8-1E11-57D4-F2B18B74E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72675-B391-7787-B8FB-58D236FDF697}"/>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48FA83E1-A424-6226-E04E-E4863A54C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3CB99-75BE-2FCA-07DB-651FD0CA3FAD}"/>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81600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F0825-044B-2973-E2D7-5841020D2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12A156-7795-C22B-F568-648C9A8BF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EB480-F68C-3E0D-E1EF-507834739FE7}"/>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736462F3-A54A-0FE6-0F4A-9CD05F55D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B8922-A932-5271-4911-74E57CE376A9}"/>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284909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472B-BCA9-C5FB-5411-0E6C5488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1E372-70F1-2716-E4A3-00494D7C4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D585-676B-FF04-7CE2-AB446A7AA059}"/>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C6F5E55B-9D84-3C9B-DC65-9532BAAF4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67393-4AD3-1D54-C7FF-88B528461B00}"/>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330419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E22E-A86F-7CCF-A019-0F02079E3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1D98E-DF3D-23BE-D225-A4DBDDAF0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C9E6E-8F29-A0D9-9710-B1F34E71B1FC}"/>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261E3770-43E8-8C39-59FE-BC08C844C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D89D5-1FDC-CE7F-B05C-1BE164880443}"/>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290134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F46E-8AF7-0FE6-A26A-D3B2BA9F2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86719-6604-9C9A-562D-9627592D1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7EAE9-AE5B-B912-A73D-9E4879EDE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E4B07-8B71-043B-F408-A3BCF6479F63}"/>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6" name="Footer Placeholder 5">
            <a:extLst>
              <a:ext uri="{FF2B5EF4-FFF2-40B4-BE49-F238E27FC236}">
                <a16:creationId xmlns:a16="http://schemas.microsoft.com/office/drawing/2014/main" id="{1FBCF9A4-1B2C-7659-53A1-68F445BAD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167E9-BDA8-6DA0-59A8-0491E91766E3}"/>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118718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EAEE-BF69-58B2-E398-02B4346297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0579F-F2D9-172B-9991-3A08408D0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8E386-3292-E6A5-BA55-99D412787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7EE76-4B95-A737-C4CA-75AA7FA95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1BDB29-2A2F-69EA-999A-AEA7E9883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F6528-EB36-DFF8-F8EA-80E03638F6E9}"/>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8" name="Footer Placeholder 7">
            <a:extLst>
              <a:ext uri="{FF2B5EF4-FFF2-40B4-BE49-F238E27FC236}">
                <a16:creationId xmlns:a16="http://schemas.microsoft.com/office/drawing/2014/main" id="{9788F4B3-A1FA-D80D-5613-3951DE7043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5C464-2D39-F766-62DD-FA3566CD412C}"/>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4383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E6AE-1368-65A9-DC1D-044FA273E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63C1F-B07D-8B39-E67A-4F4F3618FDA7}"/>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4" name="Footer Placeholder 3">
            <a:extLst>
              <a:ext uri="{FF2B5EF4-FFF2-40B4-BE49-F238E27FC236}">
                <a16:creationId xmlns:a16="http://schemas.microsoft.com/office/drawing/2014/main" id="{049BD40C-9C80-42CB-5E80-3F3538AAC6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F56AFE-DC7A-FC7B-B20C-9E63FCABE577}"/>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34725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C371D-F906-552D-F292-A74DE08BDF7E}"/>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3" name="Footer Placeholder 2">
            <a:extLst>
              <a:ext uri="{FF2B5EF4-FFF2-40B4-BE49-F238E27FC236}">
                <a16:creationId xmlns:a16="http://schemas.microsoft.com/office/drawing/2014/main" id="{40D1567B-DDC5-CAB7-1414-AFCDCE88D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57C68-6E14-45D6-0EBB-D7B370245987}"/>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366223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AF2C-CBF7-AA92-742F-65BB09EB0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DE25E-2C2A-31B0-510A-7B1E92A77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1A5C2-DC40-D29B-274D-D3EF0351E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8999C-7E06-1321-D3A8-7D0D37EB9221}"/>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6" name="Footer Placeholder 5">
            <a:extLst>
              <a:ext uri="{FF2B5EF4-FFF2-40B4-BE49-F238E27FC236}">
                <a16:creationId xmlns:a16="http://schemas.microsoft.com/office/drawing/2014/main" id="{3C942EA2-540E-F5B7-93B0-824F5C795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3EA50-A174-D7ED-7F79-062CB237846F}"/>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172060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8B0D-B7C1-E216-4C68-F0C837EC8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545C9B-67F4-7C71-ADA2-7F154A4F4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4C1695-A28D-71CC-9C70-05AA89BB5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79B45-5481-0338-F238-79DAF22BF1DC}"/>
              </a:ext>
            </a:extLst>
          </p:cNvPr>
          <p:cNvSpPr>
            <a:spLocks noGrp="1"/>
          </p:cNvSpPr>
          <p:nvPr>
            <p:ph type="dt" sz="half" idx="10"/>
          </p:nvPr>
        </p:nvSpPr>
        <p:spPr/>
        <p:txBody>
          <a:bodyPr/>
          <a:lstStyle/>
          <a:p>
            <a:fld id="{A0686384-73AA-42B1-B0F2-2270D421D3DE}" type="datetimeFigureOut">
              <a:rPr lang="en-US" smtClean="0"/>
              <a:t>8/18/2024</a:t>
            </a:fld>
            <a:endParaRPr lang="en-US"/>
          </a:p>
        </p:txBody>
      </p:sp>
      <p:sp>
        <p:nvSpPr>
          <p:cNvPr id="6" name="Footer Placeholder 5">
            <a:extLst>
              <a:ext uri="{FF2B5EF4-FFF2-40B4-BE49-F238E27FC236}">
                <a16:creationId xmlns:a16="http://schemas.microsoft.com/office/drawing/2014/main" id="{77DC1BE6-B0F2-846A-BBEE-DC09B445B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BC919-5124-5795-B605-F48EF78BE245}"/>
              </a:ext>
            </a:extLst>
          </p:cNvPr>
          <p:cNvSpPr>
            <a:spLocks noGrp="1"/>
          </p:cNvSpPr>
          <p:nvPr>
            <p:ph type="sldNum" sz="quarter" idx="12"/>
          </p:nvPr>
        </p:nvSpPr>
        <p:spPr/>
        <p:txBody>
          <a:bodyPr/>
          <a:lstStyle/>
          <a:p>
            <a:fld id="{1BC887B0-19C4-40A9-B4D5-DF2CB12550EB}" type="slidenum">
              <a:rPr lang="en-US" smtClean="0"/>
              <a:t>‹#›</a:t>
            </a:fld>
            <a:endParaRPr lang="en-US"/>
          </a:p>
        </p:txBody>
      </p:sp>
    </p:spTree>
    <p:extLst>
      <p:ext uri="{BB962C8B-B14F-4D97-AF65-F5344CB8AC3E}">
        <p14:creationId xmlns:p14="http://schemas.microsoft.com/office/powerpoint/2010/main" val="337974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AE63E-8F28-6370-3FDF-2CDF9C6E0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1A3A6-9FAF-BB9D-B6CF-6D29411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5A47-F757-C5E1-EC39-A646CDDD1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686384-73AA-42B1-B0F2-2270D421D3DE}" type="datetimeFigureOut">
              <a:rPr lang="en-US" smtClean="0"/>
              <a:t>8/18/2024</a:t>
            </a:fld>
            <a:endParaRPr lang="en-US"/>
          </a:p>
        </p:txBody>
      </p:sp>
      <p:sp>
        <p:nvSpPr>
          <p:cNvPr id="5" name="Footer Placeholder 4">
            <a:extLst>
              <a:ext uri="{FF2B5EF4-FFF2-40B4-BE49-F238E27FC236}">
                <a16:creationId xmlns:a16="http://schemas.microsoft.com/office/drawing/2014/main" id="{CCD114DD-127C-0D5E-5A8C-33464CF77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2C1C925-7BCE-300B-A440-DBD361A3C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C887B0-19C4-40A9-B4D5-DF2CB12550EB}" type="slidenum">
              <a:rPr lang="en-US" smtClean="0"/>
              <a:t>‹#›</a:t>
            </a:fld>
            <a:endParaRPr lang="en-US"/>
          </a:p>
        </p:txBody>
      </p:sp>
    </p:spTree>
    <p:extLst>
      <p:ext uri="{BB962C8B-B14F-4D97-AF65-F5344CB8AC3E}">
        <p14:creationId xmlns:p14="http://schemas.microsoft.com/office/powerpoint/2010/main" val="742841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en.wikipedia.org/wiki/%C3%98"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3%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7.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3%9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C3%98"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3%9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3%9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wikipedia.org/wiki/%C3%98"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n.wikipedia.org/wiki/%C3%98"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C3%98" TargetMode="External"/><Relationship Id="rId3" Type="http://schemas.openxmlformats.org/officeDocument/2006/relationships/image" Target="../media/image13.png"/><Relationship Id="rId7"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C3%98" TargetMode="External"/><Relationship Id="rId5" Type="http://schemas.openxmlformats.org/officeDocument/2006/relationships/image" Target="../media/image14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C3%98" TargetMode="External"/></Relationships>
</file>

<file path=ppt/slides/_rels/slide9.xml.rels><?xml version="1.0" encoding="UTF-8" standalone="yes"?>
<Relationships xmlns="http://schemas.openxmlformats.org/package/2006/relationships"><Relationship Id="rId7" Type="http://schemas.openxmlformats.org/officeDocument/2006/relationships/hyperlink" Target="https://en.wikipedia.org/wiki/%C3%9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E8F7CD-5542-E5BF-376F-CC9CCF6C2370}"/>
              </a:ext>
            </a:extLst>
          </p:cNvPr>
          <p:cNvPicPr>
            <a:picLocks noChangeAspect="1"/>
          </p:cNvPicPr>
          <p:nvPr/>
        </p:nvPicPr>
        <p:blipFill>
          <a:blip r:embed="rId2"/>
          <a:stretch>
            <a:fillRect/>
          </a:stretch>
        </p:blipFill>
        <p:spPr>
          <a:xfrm>
            <a:off x="221758" y="3967912"/>
            <a:ext cx="1455048" cy="1841750"/>
          </a:xfrm>
          <a:prstGeom prst="rect">
            <a:avLst/>
          </a:prstGeom>
        </p:spPr>
      </p:pic>
      <p:pic>
        <p:nvPicPr>
          <p:cNvPr id="5" name="Picture 4">
            <a:extLst>
              <a:ext uri="{FF2B5EF4-FFF2-40B4-BE49-F238E27FC236}">
                <a16:creationId xmlns:a16="http://schemas.microsoft.com/office/drawing/2014/main" id="{7E4A8BC2-7598-2FF6-B5E7-C8E36F8D822A}"/>
              </a:ext>
            </a:extLst>
          </p:cNvPr>
          <p:cNvPicPr>
            <a:picLocks noChangeAspect="1"/>
          </p:cNvPicPr>
          <p:nvPr/>
        </p:nvPicPr>
        <p:blipFill>
          <a:blip r:embed="rId3"/>
          <a:stretch>
            <a:fillRect/>
          </a:stretch>
        </p:blipFill>
        <p:spPr>
          <a:xfrm>
            <a:off x="10323523" y="4652063"/>
            <a:ext cx="1455048" cy="1015564"/>
          </a:xfrm>
          <a:prstGeom prst="rect">
            <a:avLst/>
          </a:prstGeom>
        </p:spPr>
      </p:pic>
      <p:pic>
        <p:nvPicPr>
          <p:cNvPr id="6" name="Picture 5">
            <a:extLst>
              <a:ext uri="{FF2B5EF4-FFF2-40B4-BE49-F238E27FC236}">
                <a16:creationId xmlns:a16="http://schemas.microsoft.com/office/drawing/2014/main" id="{072E3C06-D3FF-5C72-F035-80F2ADFC04D8}"/>
              </a:ext>
            </a:extLst>
          </p:cNvPr>
          <p:cNvPicPr>
            <a:picLocks noChangeAspect="1"/>
          </p:cNvPicPr>
          <p:nvPr/>
        </p:nvPicPr>
        <p:blipFill>
          <a:blip r:embed="rId4"/>
          <a:stretch>
            <a:fillRect/>
          </a:stretch>
        </p:blipFill>
        <p:spPr>
          <a:xfrm>
            <a:off x="9938869" y="3738315"/>
            <a:ext cx="2000250" cy="952500"/>
          </a:xfrm>
          <a:prstGeom prst="rect">
            <a:avLst/>
          </a:prstGeom>
        </p:spPr>
      </p:pic>
      <p:sp>
        <p:nvSpPr>
          <p:cNvPr id="7" name="Google Shape;59;p13">
            <a:extLst>
              <a:ext uri="{FF2B5EF4-FFF2-40B4-BE49-F238E27FC236}">
                <a16:creationId xmlns:a16="http://schemas.microsoft.com/office/drawing/2014/main" id="{14FE5CE5-98FA-671A-AC8E-FA0C3178565C}"/>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p13">
            <a:extLst>
              <a:ext uri="{FF2B5EF4-FFF2-40B4-BE49-F238E27FC236}">
                <a16:creationId xmlns:a16="http://schemas.microsoft.com/office/drawing/2014/main" id="{1FE21597-4DB1-45D4-FBA1-68BEB2634E8F}"/>
              </a:ext>
            </a:extLst>
          </p:cNvPr>
          <p:cNvSpPr txBox="1"/>
          <p:nvPr/>
        </p:nvSpPr>
        <p:spPr>
          <a:xfrm>
            <a:off x="-12176" y="6046839"/>
            <a:ext cx="12044515" cy="997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5">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Darius Vera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9" name="Title 1">
            <a:extLst>
              <a:ext uri="{FF2B5EF4-FFF2-40B4-BE49-F238E27FC236}">
                <a16:creationId xmlns:a16="http://schemas.microsoft.com/office/drawing/2014/main" id="{A381F4DD-A952-8C36-0367-95DAD996EE97}"/>
              </a:ext>
            </a:extLst>
          </p:cNvPr>
          <p:cNvSpPr>
            <a:spLocks noGrp="1"/>
          </p:cNvSpPr>
          <p:nvPr>
            <p:ph type="ctrTitle"/>
          </p:nvPr>
        </p:nvSpPr>
        <p:spPr>
          <a:xfrm>
            <a:off x="593678" y="1071890"/>
            <a:ext cx="10992465" cy="2387600"/>
          </a:xfrm>
        </p:spPr>
        <p:txBody>
          <a:bodyPr>
            <a:normAutofit fontScale="90000"/>
          </a:bodyPr>
          <a:lstStyle/>
          <a:p>
            <a:r>
              <a:rPr lang="en-US" dirty="0"/>
              <a:t>Low temperature characterization of Ta/</a:t>
            </a:r>
            <a:r>
              <a:rPr lang="en-US" dirty="0" err="1"/>
              <a:t>InAs</a:t>
            </a:r>
            <a:r>
              <a:rPr lang="en-US" dirty="0"/>
              <a:t> and Al/Si Josephson junctions with single crystalline barriers</a:t>
            </a:r>
          </a:p>
        </p:txBody>
      </p:sp>
      <p:sp>
        <p:nvSpPr>
          <p:cNvPr id="10" name="Google Shape;56;p13">
            <a:extLst>
              <a:ext uri="{FF2B5EF4-FFF2-40B4-BE49-F238E27FC236}">
                <a16:creationId xmlns:a16="http://schemas.microsoft.com/office/drawing/2014/main" id="{0602D8FE-EB0C-AABF-41D9-58FA523CEC21}"/>
              </a:ext>
            </a:extLst>
          </p:cNvPr>
          <p:cNvSpPr txBox="1">
            <a:spLocks/>
          </p:cNvSpPr>
          <p:nvPr/>
        </p:nvSpPr>
        <p:spPr>
          <a:xfrm>
            <a:off x="1829611" y="3509963"/>
            <a:ext cx="8520600" cy="11421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0" indent="457200" algn="l">
              <a:lnSpc>
                <a:spcPct val="80000"/>
              </a:lnSpc>
              <a:spcBef>
                <a:spcPts val="0"/>
              </a:spcBef>
              <a:buSzPts val="1018"/>
            </a:pPr>
            <a:r>
              <a:rPr lang="en-US" sz="2200" dirty="0"/>
              <a:t>Graduate Advisor: Teun van Schijndel</a:t>
            </a:r>
          </a:p>
          <a:p>
            <a:pPr>
              <a:lnSpc>
                <a:spcPct val="80000"/>
              </a:lnSpc>
              <a:spcBef>
                <a:spcPts val="0"/>
              </a:spcBef>
              <a:buSzPts val="1018"/>
            </a:pPr>
            <a:r>
              <a:rPr lang="en-US" sz="2200" dirty="0"/>
              <a:t>PI: Chris </a:t>
            </a:r>
            <a:r>
              <a:rPr lang="en-US" sz="2200" dirty="0" err="1"/>
              <a:t>Palmstr</a:t>
            </a:r>
            <a:r>
              <a:rPr lang="en-US" sz="2200" dirty="0" err="1">
                <a:ea typeface="Source Serif Pro ExtraLight" panose="02040203050405020204" pitchFamily="18" charset="0"/>
              </a:rPr>
              <a:t>ø</a:t>
            </a:r>
            <a:r>
              <a:rPr lang="en-US" sz="2200" dirty="0" err="1"/>
              <a:t>m</a:t>
            </a:r>
            <a:endParaRPr lang="en-US" sz="2200" dirty="0"/>
          </a:p>
        </p:txBody>
      </p:sp>
      <p:pic>
        <p:nvPicPr>
          <p:cNvPr id="12" name="Picture 11">
            <a:extLst>
              <a:ext uri="{FF2B5EF4-FFF2-40B4-BE49-F238E27FC236}">
                <a16:creationId xmlns:a16="http://schemas.microsoft.com/office/drawing/2014/main" id="{2E8344FF-7BA7-1319-AC4A-AF65E002F5B4}"/>
              </a:ext>
            </a:extLst>
          </p:cNvPr>
          <p:cNvPicPr>
            <a:picLocks noChangeAspect="1"/>
          </p:cNvPicPr>
          <p:nvPr/>
        </p:nvPicPr>
        <p:blipFill>
          <a:blip r:embed="rId6"/>
          <a:stretch>
            <a:fillRect/>
          </a:stretch>
        </p:blipFill>
        <p:spPr>
          <a:xfrm>
            <a:off x="949282" y="4031537"/>
            <a:ext cx="3429000" cy="1714500"/>
          </a:xfrm>
          <a:prstGeom prst="rect">
            <a:avLst/>
          </a:prstGeom>
        </p:spPr>
      </p:pic>
    </p:spTree>
    <p:extLst>
      <p:ext uri="{BB962C8B-B14F-4D97-AF65-F5344CB8AC3E}">
        <p14:creationId xmlns:p14="http://schemas.microsoft.com/office/powerpoint/2010/main" val="82486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E2713B1E-5B0C-E646-5C53-3B39AC6733BF}"/>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950929DB-2DA0-A5AC-0EDD-3793C1D5CF5D}"/>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43A84EAA-6C8B-9FEB-5A5E-8A984F29BC9B}"/>
                  </a:ext>
                </a:extLst>
              </p:cNvPr>
              <p:cNvSpPr txBox="1">
                <a:spLocks/>
              </p:cNvSpPr>
              <p:nvPr/>
            </p:nvSpPr>
            <p:spPr>
              <a:xfrm>
                <a:off x="85193" y="49403"/>
                <a:ext cx="11849776" cy="726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new product, </a:t>
                </a:r>
                <a14:m>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smtClean="0">
                            <a:latin typeface="Cambria Math" panose="02040503050406030204" pitchFamily="18" charset="0"/>
                          </a:rPr>
                          <m:t>𝐼</m:t>
                        </m:r>
                      </m:e>
                      <m:sub>
                        <m:r>
                          <a:rPr lang="en-US" i="0" smtClean="0">
                            <a:latin typeface="Cambria Math" panose="02040503050406030204" pitchFamily="18" charset="0"/>
                          </a:rPr>
                          <m:t>ⅇ</m:t>
                        </m:r>
                        <m:r>
                          <a:rPr lang="en-US" i="1" smtClean="0">
                            <a:latin typeface="Cambria Math" panose="02040503050406030204" pitchFamily="18" charset="0"/>
                          </a:rPr>
                          <m:t>𝑥</m:t>
                        </m:r>
                      </m:sub>
                      <m:sup>
                        <m:r>
                          <a:rPr lang="en-US" i="0" smtClean="0">
                            <a:latin typeface="Cambria Math" panose="02040503050406030204" pitchFamily="18" charset="0"/>
                          </a:rPr>
                          <m:t>∗</m:t>
                        </m:r>
                      </m:sup>
                    </m:sSubSup>
                    <m:sSub>
                      <m:sSubPr>
                        <m:ctrlPr>
                          <a:rPr lang="en-US" i="1" smtClean="0">
                            <a:solidFill>
                              <a:srgbClr val="836967"/>
                            </a:solidFill>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𝑁</m:t>
                        </m:r>
                      </m:sub>
                    </m:sSub>
                  </m:oMath>
                </a14:m>
                <a:r>
                  <a:rPr lang="en-US" dirty="0"/>
                  <a:t> </a:t>
                </a:r>
              </a:p>
            </p:txBody>
          </p:sp>
        </mc:Choice>
        <mc:Fallback xmlns="">
          <p:sp>
            <p:nvSpPr>
              <p:cNvPr id="4" name="Title 1">
                <a:extLst>
                  <a:ext uri="{FF2B5EF4-FFF2-40B4-BE49-F238E27FC236}">
                    <a16:creationId xmlns:a16="http://schemas.microsoft.com/office/drawing/2014/main" id="{43A84EAA-6C8B-9FEB-5A5E-8A984F29BC9B}"/>
                  </a:ext>
                </a:extLst>
              </p:cNvPr>
              <p:cNvSpPr txBox="1">
                <a:spLocks noRot="1" noChangeAspect="1" noMove="1" noResize="1" noEditPoints="1" noAdjustHandles="1" noChangeArrowheads="1" noChangeShapeType="1" noTextEdit="1"/>
              </p:cNvSpPr>
              <p:nvPr/>
            </p:nvSpPr>
            <p:spPr>
              <a:xfrm>
                <a:off x="85193" y="49403"/>
                <a:ext cx="11849776" cy="726150"/>
              </a:xfrm>
              <a:prstGeom prst="rect">
                <a:avLst/>
              </a:prstGeom>
              <a:blipFill>
                <a:blip r:embed="rId3"/>
                <a:stretch>
                  <a:fillRect l="-2109" t="-25210" b="-3697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20F3E98-A1A4-EA74-26B6-136CAA404910}"/>
              </a:ext>
            </a:extLst>
          </p:cNvPr>
          <p:cNvPicPr>
            <a:picLocks noChangeAspect="1"/>
          </p:cNvPicPr>
          <p:nvPr/>
        </p:nvPicPr>
        <p:blipFill>
          <a:blip r:embed="rId4"/>
          <a:stretch>
            <a:fillRect/>
          </a:stretch>
        </p:blipFill>
        <p:spPr>
          <a:xfrm>
            <a:off x="6886184" y="0"/>
            <a:ext cx="3989933" cy="2642932"/>
          </a:xfrm>
          <a:prstGeom prst="rect">
            <a:avLst/>
          </a:prstGeom>
        </p:spPr>
      </p:pic>
      <p:pic>
        <p:nvPicPr>
          <p:cNvPr id="6" name="Picture 5">
            <a:extLst>
              <a:ext uri="{FF2B5EF4-FFF2-40B4-BE49-F238E27FC236}">
                <a16:creationId xmlns:a16="http://schemas.microsoft.com/office/drawing/2014/main" id="{E8592E63-17FD-8E8F-AA25-1656DE07F59E}"/>
              </a:ext>
            </a:extLst>
          </p:cNvPr>
          <p:cNvPicPr>
            <a:picLocks noChangeAspect="1"/>
          </p:cNvPicPr>
          <p:nvPr/>
        </p:nvPicPr>
        <p:blipFill>
          <a:blip r:embed="rId5"/>
          <a:stretch>
            <a:fillRect/>
          </a:stretch>
        </p:blipFill>
        <p:spPr>
          <a:xfrm>
            <a:off x="6933328" y="2766278"/>
            <a:ext cx="3942789" cy="2642932"/>
          </a:xfrm>
          <a:prstGeom prst="rect">
            <a:avLst/>
          </a:prstGeom>
        </p:spPr>
      </p:pic>
      <p:sp>
        <p:nvSpPr>
          <p:cNvPr id="8" name="Rectangle 7">
            <a:extLst>
              <a:ext uri="{FF2B5EF4-FFF2-40B4-BE49-F238E27FC236}">
                <a16:creationId xmlns:a16="http://schemas.microsoft.com/office/drawing/2014/main" id="{949E3C7F-A429-FEA4-604A-66C6304259BA}"/>
              </a:ext>
            </a:extLst>
          </p:cNvPr>
          <p:cNvSpPr/>
          <p:nvPr/>
        </p:nvSpPr>
        <p:spPr>
          <a:xfrm>
            <a:off x="9607062" y="1805354"/>
            <a:ext cx="169984" cy="342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785C38-E81B-D096-6E16-753DD65673EF}"/>
              </a:ext>
            </a:extLst>
          </p:cNvPr>
          <p:cNvSpPr/>
          <p:nvPr/>
        </p:nvSpPr>
        <p:spPr>
          <a:xfrm>
            <a:off x="9651087" y="3801375"/>
            <a:ext cx="169984" cy="282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578CF7-5B24-AAA9-CB11-CAAD1D877352}"/>
                  </a:ext>
                </a:extLst>
              </p:cNvPr>
              <p:cNvSpPr txBox="1"/>
              <p:nvPr/>
            </p:nvSpPr>
            <p:spPr>
              <a:xfrm>
                <a:off x="1000685" y="1144073"/>
                <a:ext cx="5226775" cy="3631763"/>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tx1"/>
                    </a:solidFill>
                  </a:rPr>
                  <a:t>Define </a:t>
                </a:r>
                <a14:m>
                  <m:oMath xmlns:m="http://schemas.openxmlformats.org/officeDocument/2006/math">
                    <m:sSubSup>
                      <m:sSubSupPr>
                        <m:ctrlPr>
                          <a:rPr lang="en-US" sz="2200" i="1" dirty="0" smtClean="0">
                            <a:solidFill>
                              <a:schemeClr val="tx1"/>
                            </a:solidFill>
                            <a:latin typeface="Cambria Math" panose="02040503050406030204" pitchFamily="18" charset="0"/>
                          </a:rPr>
                        </m:ctrlPr>
                      </m:sSubSupPr>
                      <m:e>
                        <m:r>
                          <a:rPr lang="en-US" sz="2200" i="1" dirty="0">
                            <a:solidFill>
                              <a:schemeClr val="tx1"/>
                            </a:solidFill>
                            <a:latin typeface="Cambria Math" panose="02040503050406030204" pitchFamily="18" charset="0"/>
                          </a:rPr>
                          <m:t>𝐼</m:t>
                        </m:r>
                      </m:e>
                      <m:sub>
                        <m:r>
                          <a:rPr lang="en-US" sz="2200" i="0" dirty="0">
                            <a:solidFill>
                              <a:schemeClr val="tx1"/>
                            </a:solidFill>
                            <a:latin typeface="Cambria Math" panose="02040503050406030204" pitchFamily="18" charset="0"/>
                          </a:rPr>
                          <m:t>ⅇ</m:t>
                        </m:r>
                        <m:r>
                          <a:rPr lang="en-US" sz="2200" i="1" dirty="0">
                            <a:solidFill>
                              <a:schemeClr val="tx1"/>
                            </a:solidFill>
                            <a:latin typeface="Cambria Math" panose="02040503050406030204" pitchFamily="18" charset="0"/>
                          </a:rPr>
                          <m:t>𝑥</m:t>
                        </m:r>
                      </m:sub>
                      <m:sup>
                        <m:r>
                          <a:rPr lang="en-US" sz="2200" i="0" dirty="0">
                            <a:solidFill>
                              <a:schemeClr val="tx1"/>
                            </a:solidFill>
                            <a:latin typeface="Cambria Math" panose="02040503050406030204" pitchFamily="18" charset="0"/>
                          </a:rPr>
                          <m:t>∗</m:t>
                        </m:r>
                      </m:sup>
                    </m:sSubSup>
                    <m:r>
                      <a:rPr lang="en-US" sz="2200" i="0" dirty="0">
                        <a:solidFill>
                          <a:schemeClr val="tx1"/>
                        </a:solidFill>
                        <a:latin typeface="Cambria Math" panose="02040503050406030204" pitchFamily="18" charset="0"/>
                      </a:rPr>
                      <m:t>=</m:t>
                    </m:r>
                    <m:sSup>
                      <m:sSupPr>
                        <m:ctrlPr>
                          <a:rPr lang="en-US" sz="2200" i="1" dirty="0">
                            <a:solidFill>
                              <a:schemeClr val="tx1"/>
                            </a:solidFill>
                            <a:latin typeface="Cambria Math" panose="02040503050406030204" pitchFamily="18" charset="0"/>
                          </a:rPr>
                        </m:ctrlPr>
                      </m:sSupPr>
                      <m:e>
                        <m:r>
                          <a:rPr lang="en-US" sz="2200" i="1" dirty="0">
                            <a:solidFill>
                              <a:schemeClr val="tx1"/>
                            </a:solidFill>
                            <a:latin typeface="Cambria Math" panose="02040503050406030204" pitchFamily="18" charset="0"/>
                          </a:rPr>
                          <m:t>𝐼</m:t>
                        </m:r>
                      </m:e>
                      <m:sup>
                        <m:r>
                          <a:rPr lang="en-US" sz="2200" i="0" dirty="0">
                            <a:solidFill>
                              <a:schemeClr val="tx1"/>
                            </a:solidFill>
                            <a:latin typeface="Cambria Math" panose="02040503050406030204" pitchFamily="18" charset="0"/>
                          </a:rPr>
                          <m:t>∗</m:t>
                        </m:r>
                      </m:sup>
                    </m:sSup>
                    <m:r>
                      <a:rPr lang="en-US" sz="2200" i="0" dirty="0">
                        <a:solidFill>
                          <a:schemeClr val="tx1"/>
                        </a:solidFill>
                        <a:latin typeface="Cambria Math" panose="02040503050406030204" pitchFamily="18" charset="0"/>
                      </a:rPr>
                      <m:t>−</m:t>
                    </m:r>
                  </m:oMath>
                </a14:m>
                <a:r>
                  <a:rPr lang="en-US" sz="2200" dirty="0">
                    <a:solidFill>
                      <a:schemeClr val="tx1"/>
                    </a:solidFill>
                  </a:rPr>
                  <a:t> </a:t>
                </a:r>
                <a14:m>
                  <m:oMath xmlns:m="http://schemas.openxmlformats.org/officeDocument/2006/math">
                    <m:sSup>
                      <m:sSupPr>
                        <m:ctrlPr>
                          <a:rPr lang="en-US" sz="2200" i="1" dirty="0" smtClean="0">
                            <a:solidFill>
                              <a:schemeClr val="tx1"/>
                            </a:solidFill>
                            <a:latin typeface="Cambria Math" panose="02040503050406030204" pitchFamily="18" charset="0"/>
                          </a:rPr>
                        </m:ctrlPr>
                      </m:sSupPr>
                      <m:e>
                        <m:r>
                          <a:rPr lang="en-US" sz="2200" b="0" i="1" dirty="0" smtClean="0">
                            <a:solidFill>
                              <a:schemeClr val="tx1"/>
                            </a:solidFill>
                            <a:latin typeface="Cambria Math" panose="02040503050406030204" pitchFamily="18" charset="0"/>
                          </a:rPr>
                          <m:t>𝑉</m:t>
                        </m:r>
                      </m:e>
                      <m:sup>
                        <m:r>
                          <a:rPr lang="en-US" sz="2200" i="0" dirty="0">
                            <a:solidFill>
                              <a:schemeClr val="tx1"/>
                            </a:solidFill>
                            <a:latin typeface="Cambria Math" panose="02040503050406030204" pitchFamily="18" charset="0"/>
                          </a:rPr>
                          <m:t>∗</m:t>
                        </m:r>
                      </m:sup>
                    </m:sSup>
                    <m:r>
                      <a:rPr lang="en-US" sz="2200" b="0" i="1" dirty="0" smtClean="0">
                        <a:solidFill>
                          <a:schemeClr val="tx1"/>
                        </a:solidFill>
                        <a:latin typeface="Cambria Math" panose="02040503050406030204" pitchFamily="18" charset="0"/>
                      </a:rPr>
                      <m:t>/</m:t>
                    </m:r>
                    <m:sSub>
                      <m:sSubPr>
                        <m:ctrlPr>
                          <a:rPr lang="en-US" sz="2200" b="0" i="1" dirty="0" smtClean="0">
                            <a:solidFill>
                              <a:schemeClr val="tx1"/>
                            </a:solidFill>
                            <a:latin typeface="Cambria Math" panose="02040503050406030204" pitchFamily="18" charset="0"/>
                          </a:rPr>
                        </m:ctrlPr>
                      </m:sSubPr>
                      <m:e>
                        <m:r>
                          <a:rPr lang="en-US" sz="2200" b="0" i="1" dirty="0" smtClean="0">
                            <a:solidFill>
                              <a:schemeClr val="tx1"/>
                            </a:solidFill>
                            <a:latin typeface="Cambria Math" panose="02040503050406030204" pitchFamily="18" charset="0"/>
                          </a:rPr>
                          <m:t>𝑅</m:t>
                        </m:r>
                      </m:e>
                      <m:sub>
                        <m:r>
                          <a:rPr lang="en-US" sz="2200" b="0" i="1" dirty="0" smtClean="0">
                            <a:solidFill>
                              <a:schemeClr val="tx1"/>
                            </a:solidFill>
                            <a:latin typeface="Cambria Math" panose="02040503050406030204" pitchFamily="18" charset="0"/>
                          </a:rPr>
                          <m:t>𝑁</m:t>
                        </m:r>
                      </m:sub>
                    </m:sSub>
                  </m:oMath>
                </a14:m>
                <a:r>
                  <a:rPr lang="en-US" sz="2200" dirty="0">
                    <a:solidFill>
                      <a:schemeClr val="tx1"/>
                    </a:solidFill>
                  </a:rPr>
                  <a:t> [1].</a:t>
                </a:r>
              </a:p>
              <a:p>
                <a:pPr marL="742950" lvl="1" indent="-285750">
                  <a:buFont typeface="Arial" panose="020B0604020202020204" pitchFamily="34" charset="0"/>
                  <a:buChar char="•"/>
                </a:pPr>
                <a14:m>
                  <m:oMath xmlns:m="http://schemas.openxmlformats.org/officeDocument/2006/math">
                    <m:sSup>
                      <m:sSupPr>
                        <m:ctrlPr>
                          <a:rPr lang="en-US" i="1" dirty="0" smtClean="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𝐼</m:t>
                        </m:r>
                      </m:e>
                      <m:sup>
                        <m:r>
                          <a:rPr lang="en-US" i="0" dirty="0">
                            <a:solidFill>
                              <a:schemeClr val="tx1"/>
                            </a:solidFill>
                            <a:latin typeface="Cambria Math" panose="02040503050406030204" pitchFamily="18" charset="0"/>
                          </a:rPr>
                          <m:t>∗</m:t>
                        </m:r>
                      </m:sup>
                    </m:sSup>
                  </m:oMath>
                </a14:m>
                <a:r>
                  <a:rPr lang="en-US" dirty="0">
                    <a:solidFill>
                      <a:schemeClr val="tx1"/>
                    </a:solidFill>
                  </a:rPr>
                  <a:t> and </a:t>
                </a:r>
                <a14:m>
                  <m:oMath xmlns:m="http://schemas.openxmlformats.org/officeDocument/2006/math">
                    <m:sSup>
                      <m:sSupPr>
                        <m:ctrlPr>
                          <a:rPr lang="en-US"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𝑉</m:t>
                        </m:r>
                      </m:e>
                      <m:sup>
                        <m:r>
                          <a:rPr lang="en-US" i="0" dirty="0">
                            <a:solidFill>
                              <a:schemeClr val="tx1"/>
                            </a:solidFill>
                            <a:latin typeface="Cambria Math" panose="02040503050406030204" pitchFamily="18" charset="0"/>
                          </a:rPr>
                          <m:t>∗</m:t>
                        </m:r>
                      </m:sup>
                    </m:sSup>
                  </m:oMath>
                </a14:m>
                <a:r>
                  <a:rPr lang="en-US" dirty="0">
                    <a:solidFill>
                      <a:schemeClr val="tx1"/>
                    </a:solidFill>
                  </a:rPr>
                  <a:t> chosen from 2-2.5 </a:t>
                </a:r>
                <a14:m>
                  <m:oMath xmlns:m="http://schemas.openxmlformats.org/officeDocument/2006/math">
                    <m:r>
                      <m:rPr>
                        <m:nor/>
                      </m:rPr>
                      <a:rPr lang="en-US" dirty="0"/>
                      <m:t>µ</m:t>
                    </m:r>
                    <m:r>
                      <m:rPr>
                        <m:nor/>
                      </m:rPr>
                      <a:rPr lang="en-US" dirty="0"/>
                      <m:t>A</m:t>
                    </m:r>
                  </m:oMath>
                </a14:m>
                <a:r>
                  <a:rPr lang="en-US" dirty="0">
                    <a:solidFill>
                      <a:schemeClr val="tx1"/>
                    </a:solidFill>
                  </a:rPr>
                  <a:t>, from the Andreev regime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14:m>
                  <m:oMath xmlns:m="http://schemas.openxmlformats.org/officeDocument/2006/math">
                    <m:sSubSup>
                      <m:sSubSupPr>
                        <m:ctrlPr>
                          <a:rPr lang="en-US" sz="2200" i="1" dirty="0" smtClean="0">
                            <a:solidFill>
                              <a:schemeClr val="tx1"/>
                            </a:solidFill>
                            <a:latin typeface="Cambria Math" panose="02040503050406030204" pitchFamily="18" charset="0"/>
                          </a:rPr>
                        </m:ctrlPr>
                      </m:sSubSupPr>
                      <m:e>
                        <m:r>
                          <a:rPr lang="en-US" sz="2200" i="1" dirty="0">
                            <a:solidFill>
                              <a:schemeClr val="tx1"/>
                            </a:solidFill>
                            <a:latin typeface="Cambria Math" panose="02040503050406030204" pitchFamily="18" charset="0"/>
                          </a:rPr>
                          <m:t>𝐼</m:t>
                        </m:r>
                      </m:e>
                      <m:sub>
                        <m:r>
                          <a:rPr lang="en-US" sz="2200" i="0" dirty="0">
                            <a:solidFill>
                              <a:schemeClr val="tx1"/>
                            </a:solidFill>
                            <a:latin typeface="Cambria Math" panose="02040503050406030204" pitchFamily="18" charset="0"/>
                          </a:rPr>
                          <m:t>ⅇ</m:t>
                        </m:r>
                        <m:r>
                          <a:rPr lang="en-US" sz="2200" i="1" dirty="0">
                            <a:solidFill>
                              <a:schemeClr val="tx1"/>
                            </a:solidFill>
                            <a:latin typeface="Cambria Math" panose="02040503050406030204" pitchFamily="18" charset="0"/>
                          </a:rPr>
                          <m:t>𝑥</m:t>
                        </m:r>
                      </m:sub>
                      <m:sup>
                        <m:r>
                          <a:rPr lang="en-US" sz="2200" i="0" dirty="0">
                            <a:solidFill>
                              <a:schemeClr val="tx1"/>
                            </a:solidFill>
                            <a:latin typeface="Cambria Math" panose="02040503050406030204" pitchFamily="18" charset="0"/>
                          </a:rPr>
                          <m:t>∗</m:t>
                        </m:r>
                      </m:sup>
                    </m:sSubSup>
                  </m:oMath>
                </a14:m>
                <a:r>
                  <a:rPr lang="en-US" sz="2200" dirty="0"/>
                  <a:t> = 2 </a:t>
                </a:r>
                <a14:m>
                  <m:oMath xmlns:m="http://schemas.openxmlformats.org/officeDocument/2006/math">
                    <m:r>
                      <m:rPr>
                        <m:nor/>
                      </m:rPr>
                      <a:rPr lang="en-US" sz="2200" dirty="0" smtClean="0"/>
                      <m:t>µ</m:t>
                    </m:r>
                    <m:r>
                      <m:rPr>
                        <m:nor/>
                      </m:rPr>
                      <a:rPr lang="en-US" sz="2200" dirty="0" smtClean="0"/>
                      <m:t>A</m:t>
                    </m:r>
                  </m:oMath>
                </a14:m>
                <a:endParaRPr lang="en-US" sz="2200" dirty="0">
                  <a:solidFill>
                    <a:schemeClr val="tx1"/>
                  </a:solidFill>
                </a:endParaRPr>
              </a:p>
              <a:p>
                <a:pPr marL="285750" indent="-285750">
                  <a:buFont typeface="Arial" panose="020B0604020202020204" pitchFamily="34" charset="0"/>
                  <a:buChar char="•"/>
                </a:pPr>
                <a14:m>
                  <m:oMath xmlns:m="http://schemas.openxmlformats.org/officeDocument/2006/math">
                    <m:sSubSup>
                      <m:sSubSupPr>
                        <m:ctrlPr>
                          <a:rPr lang="en-US" sz="2200" i="1" dirty="0" smtClean="0">
                            <a:solidFill>
                              <a:schemeClr val="tx1"/>
                            </a:solidFill>
                            <a:latin typeface="Cambria Math" panose="02040503050406030204" pitchFamily="18" charset="0"/>
                          </a:rPr>
                        </m:ctrlPr>
                      </m:sSubSupPr>
                      <m:e>
                        <m:r>
                          <a:rPr lang="en-US" sz="2200" i="1" dirty="0">
                            <a:solidFill>
                              <a:schemeClr val="tx1"/>
                            </a:solidFill>
                            <a:latin typeface="Cambria Math" panose="02040503050406030204" pitchFamily="18" charset="0"/>
                          </a:rPr>
                          <m:t>𝐼</m:t>
                        </m:r>
                      </m:e>
                      <m:sub>
                        <m:r>
                          <a:rPr lang="en-US" sz="2200" i="0" dirty="0">
                            <a:solidFill>
                              <a:schemeClr val="tx1"/>
                            </a:solidFill>
                            <a:latin typeface="Cambria Math" panose="02040503050406030204" pitchFamily="18" charset="0"/>
                          </a:rPr>
                          <m:t>ⅇ</m:t>
                        </m:r>
                        <m:r>
                          <a:rPr lang="en-US" sz="2200" i="1" dirty="0">
                            <a:solidFill>
                              <a:schemeClr val="tx1"/>
                            </a:solidFill>
                            <a:latin typeface="Cambria Math" panose="02040503050406030204" pitchFamily="18" charset="0"/>
                          </a:rPr>
                          <m:t>𝑥</m:t>
                        </m:r>
                      </m:sub>
                      <m:sup>
                        <m:r>
                          <a:rPr lang="en-US" sz="2200" i="0" dirty="0">
                            <a:solidFill>
                              <a:schemeClr val="tx1"/>
                            </a:solidFill>
                            <a:latin typeface="Cambria Math" panose="02040503050406030204" pitchFamily="18" charset="0"/>
                          </a:rPr>
                          <m:t>∗</m:t>
                        </m:r>
                      </m:sup>
                    </m:sSubSup>
                    <m:sSub>
                      <m:sSubPr>
                        <m:ctrlPr>
                          <a:rPr lang="en-US" sz="2200" i="1" dirty="0" smtClean="0">
                            <a:solidFill>
                              <a:schemeClr val="tx1"/>
                            </a:solidFill>
                            <a:latin typeface="Cambria Math" panose="02040503050406030204" pitchFamily="18" charset="0"/>
                          </a:rPr>
                        </m:ctrlPr>
                      </m:sSubPr>
                      <m:e>
                        <m:r>
                          <a:rPr lang="en-US" sz="2200" b="0" i="1" dirty="0" smtClean="0">
                            <a:solidFill>
                              <a:schemeClr val="tx1"/>
                            </a:solidFill>
                            <a:latin typeface="Cambria Math" panose="02040503050406030204" pitchFamily="18" charset="0"/>
                          </a:rPr>
                          <m:t>𝑅</m:t>
                        </m:r>
                      </m:e>
                      <m:sub>
                        <m:r>
                          <a:rPr lang="en-US" sz="2200" b="0" i="1" dirty="0" smtClean="0">
                            <a:solidFill>
                              <a:schemeClr val="tx1"/>
                            </a:solidFill>
                            <a:latin typeface="Cambria Math" panose="02040503050406030204" pitchFamily="18" charset="0"/>
                          </a:rPr>
                          <m:t>𝑁</m:t>
                        </m:r>
                      </m:sub>
                    </m:sSub>
                    <m:r>
                      <a:rPr lang="en-US" sz="2200" b="0" i="1" dirty="0" smtClean="0">
                        <a:solidFill>
                          <a:schemeClr val="tx1"/>
                        </a:solidFill>
                        <a:latin typeface="Cambria Math" panose="02040503050406030204" pitchFamily="18" charset="0"/>
                      </a:rPr>
                      <m:t>=5.7</m:t>
                    </m:r>
                  </m:oMath>
                </a14:m>
                <a:r>
                  <a:rPr lang="en-US" sz="2200" dirty="0">
                    <a:solidFill>
                      <a:schemeClr val="tx1"/>
                    </a:solidFill>
                  </a:rPr>
                  <a:t> mV</a:t>
                </a:r>
              </a:p>
              <a:p>
                <a:pPr marL="285750" indent="-285750">
                  <a:buFont typeface="Arial" panose="020B0604020202020204" pitchFamily="34" charset="0"/>
                  <a:buChar char="•"/>
                </a:pPr>
                <a14:m>
                  <m:oMath xmlns:m="http://schemas.openxmlformats.org/officeDocument/2006/math">
                    <m:sSubSup>
                      <m:sSubSupPr>
                        <m:ctrlPr>
                          <a:rPr lang="en-US" sz="2200" i="1" dirty="0" smtClean="0">
                            <a:solidFill>
                              <a:schemeClr val="tx1"/>
                            </a:solidFill>
                            <a:latin typeface="Cambria Math" panose="02040503050406030204" pitchFamily="18" charset="0"/>
                          </a:rPr>
                        </m:ctrlPr>
                      </m:sSubSupPr>
                      <m:e>
                        <m:r>
                          <a:rPr lang="en-US" sz="2200" i="1" dirty="0">
                            <a:solidFill>
                              <a:schemeClr val="tx1"/>
                            </a:solidFill>
                            <a:latin typeface="Cambria Math" panose="02040503050406030204" pitchFamily="18" charset="0"/>
                          </a:rPr>
                          <m:t>𝐼</m:t>
                        </m:r>
                      </m:e>
                      <m:sub>
                        <m:r>
                          <a:rPr lang="en-US" sz="2200" i="0" dirty="0">
                            <a:solidFill>
                              <a:schemeClr val="tx1"/>
                            </a:solidFill>
                            <a:latin typeface="Cambria Math" panose="02040503050406030204" pitchFamily="18" charset="0"/>
                          </a:rPr>
                          <m:t>ⅇ</m:t>
                        </m:r>
                        <m:r>
                          <a:rPr lang="en-US" sz="2200" i="1" dirty="0">
                            <a:solidFill>
                              <a:schemeClr val="tx1"/>
                            </a:solidFill>
                            <a:latin typeface="Cambria Math" panose="02040503050406030204" pitchFamily="18" charset="0"/>
                          </a:rPr>
                          <m:t>𝑥</m:t>
                        </m:r>
                      </m:sub>
                      <m:sup>
                        <m:r>
                          <a:rPr lang="en-US" sz="2200" i="0" dirty="0">
                            <a:solidFill>
                              <a:schemeClr val="tx1"/>
                            </a:solidFill>
                            <a:latin typeface="Cambria Math" panose="02040503050406030204" pitchFamily="18" charset="0"/>
                          </a:rPr>
                          <m:t>∗</m:t>
                        </m:r>
                      </m:sup>
                    </m:sSubSup>
                    <m:sSub>
                      <m:sSubPr>
                        <m:ctrlPr>
                          <a:rPr lang="en-US" sz="2200" i="1" dirty="0" smtClean="0">
                            <a:solidFill>
                              <a:schemeClr val="tx1"/>
                            </a:solidFill>
                            <a:latin typeface="Cambria Math" panose="02040503050406030204" pitchFamily="18" charset="0"/>
                          </a:rPr>
                        </m:ctrlPr>
                      </m:sSubPr>
                      <m:e>
                        <m:r>
                          <a:rPr lang="en-US" sz="2200" b="0" i="1" dirty="0" smtClean="0">
                            <a:solidFill>
                              <a:schemeClr val="tx1"/>
                            </a:solidFill>
                            <a:latin typeface="Cambria Math" panose="02040503050406030204" pitchFamily="18" charset="0"/>
                          </a:rPr>
                          <m:t>𝑅</m:t>
                        </m:r>
                      </m:e>
                      <m:sub>
                        <m:r>
                          <a:rPr lang="en-US" sz="2200" b="0" i="1" dirty="0" smtClean="0">
                            <a:solidFill>
                              <a:schemeClr val="tx1"/>
                            </a:solidFill>
                            <a:latin typeface="Cambria Math" panose="02040503050406030204" pitchFamily="18" charset="0"/>
                          </a:rPr>
                          <m:t>𝑁</m:t>
                        </m:r>
                      </m:sub>
                    </m:sSub>
                    <m:r>
                      <a:rPr lang="en-US" sz="2200" b="0" i="1" dirty="0" smtClean="0">
                        <a:solidFill>
                          <a:schemeClr val="tx1"/>
                        </a:solidFill>
                        <a:latin typeface="Cambria Math" panose="02040503050406030204" pitchFamily="18" charset="0"/>
                      </a:rPr>
                      <m:t>=</m:t>
                    </m:r>
                    <m:r>
                      <a:rPr lang="en-US" sz="2200" i="1" dirty="0">
                        <a:latin typeface="Cambria Math" panose="02040503050406030204" pitchFamily="18" charset="0"/>
                      </a:rPr>
                      <m:t>𝛼</m:t>
                    </m:r>
                    <m:r>
                      <a:rPr lang="en-US" sz="2200" b="0" i="1" dirty="0" smtClean="0">
                        <a:latin typeface="Cambria Math" panose="02040503050406030204" pitchFamily="18" charset="0"/>
                      </a:rPr>
                      <m:t>′</m:t>
                    </m:r>
                    <m:f>
                      <m:fPr>
                        <m:type m:val="lin"/>
                        <m:ctrlPr>
                          <a:rPr lang="en-US" sz="2200" i="1" dirty="0">
                            <a:latin typeface="Cambria Math" panose="02040503050406030204" pitchFamily="18" charset="0"/>
                          </a:rPr>
                        </m:ctrlPr>
                      </m:fPr>
                      <m:num>
                        <m:sSub>
                          <m:sSubPr>
                            <m:ctrlPr>
                              <a:rPr lang="en-US" sz="2200" i="1" dirty="0">
                                <a:solidFill>
                                  <a:srgbClr val="836967"/>
                                </a:solidFill>
                                <a:latin typeface="Cambria Math" panose="02040503050406030204" pitchFamily="18" charset="0"/>
                              </a:rPr>
                            </m:ctrlPr>
                          </m:sSubPr>
                          <m:e>
                            <m:r>
                              <m:rPr>
                                <m:sty m:val="p"/>
                              </m:rPr>
                              <a:rPr lang="en-US" sz="2200" i="0" dirty="0">
                                <a:latin typeface="Cambria Math" panose="02040503050406030204" pitchFamily="18" charset="0"/>
                              </a:rPr>
                              <m:t>Δ</m:t>
                            </m:r>
                          </m:e>
                          <m:sub>
                            <m:r>
                              <a:rPr lang="en-US" sz="2200" i="0" dirty="0">
                                <a:latin typeface="Cambria Math" panose="02040503050406030204" pitchFamily="18" charset="0"/>
                              </a:rPr>
                              <m:t>0</m:t>
                            </m:r>
                          </m:sub>
                        </m:sSub>
                      </m:num>
                      <m:den>
                        <m:r>
                          <a:rPr lang="en-US" sz="2200" i="0" dirty="0">
                            <a:latin typeface="Cambria Math" panose="02040503050406030204" pitchFamily="18" charset="0"/>
                          </a:rPr>
                          <m:t>ⅇ</m:t>
                        </m:r>
                      </m:den>
                    </m:f>
                  </m:oMath>
                </a14:m>
                <a:r>
                  <a:rPr lang="en-US" sz="2200" dirty="0">
                    <a:solidFill>
                      <a:schemeClr val="tx1"/>
                    </a:solidFill>
                  </a:rPr>
                  <a:t> </a:t>
                </a:r>
                <a:r>
                  <a:rPr lang="en-US" sz="2200" dirty="0">
                    <a:sym typeface="Wingdings" panose="05000000000000000000" pitchFamily="2" charset="2"/>
                  </a:rPr>
                  <a:t> </a:t>
                </a:r>
                <a14:m>
                  <m:oMath xmlns:m="http://schemas.openxmlformats.org/officeDocument/2006/math">
                    <m:sSubSup>
                      <m:sSubSupPr>
                        <m:ctrlPr>
                          <a:rPr lang="en-US" sz="2200" i="1" dirty="0" smtClean="0">
                            <a:solidFill>
                              <a:schemeClr val="tx1"/>
                            </a:solidFill>
                            <a:latin typeface="Cambria Math" panose="02040503050406030204" pitchFamily="18" charset="0"/>
                          </a:rPr>
                        </m:ctrlPr>
                      </m:sSubSupPr>
                      <m:e>
                        <m:r>
                          <a:rPr lang="en-US" sz="2200" i="1" dirty="0">
                            <a:solidFill>
                              <a:schemeClr val="tx1"/>
                            </a:solidFill>
                            <a:latin typeface="Cambria Math" panose="02040503050406030204" pitchFamily="18" charset="0"/>
                          </a:rPr>
                          <m:t>𝐼</m:t>
                        </m:r>
                      </m:e>
                      <m:sub>
                        <m:r>
                          <a:rPr lang="en-US" sz="2200" i="0" dirty="0">
                            <a:solidFill>
                              <a:schemeClr val="tx1"/>
                            </a:solidFill>
                            <a:latin typeface="Cambria Math" panose="02040503050406030204" pitchFamily="18" charset="0"/>
                          </a:rPr>
                          <m:t>ⅇ</m:t>
                        </m:r>
                        <m:r>
                          <a:rPr lang="en-US" sz="2200" i="1" dirty="0">
                            <a:solidFill>
                              <a:schemeClr val="tx1"/>
                            </a:solidFill>
                            <a:latin typeface="Cambria Math" panose="02040503050406030204" pitchFamily="18" charset="0"/>
                          </a:rPr>
                          <m:t>𝑥</m:t>
                        </m:r>
                      </m:sub>
                      <m:sup>
                        <m:r>
                          <a:rPr lang="en-US" sz="2200" i="0" dirty="0">
                            <a:solidFill>
                              <a:schemeClr val="tx1"/>
                            </a:solidFill>
                            <a:latin typeface="Cambria Math" panose="02040503050406030204" pitchFamily="18" charset="0"/>
                          </a:rPr>
                          <m:t>∗</m:t>
                        </m:r>
                      </m:sup>
                    </m:sSubSup>
                    <m:sSub>
                      <m:sSubPr>
                        <m:ctrlPr>
                          <a:rPr lang="en-US" sz="2200" i="1" dirty="0" smtClean="0">
                            <a:solidFill>
                              <a:schemeClr val="tx1"/>
                            </a:solidFill>
                            <a:latin typeface="Cambria Math" panose="02040503050406030204" pitchFamily="18" charset="0"/>
                          </a:rPr>
                        </m:ctrlPr>
                      </m:sSubPr>
                      <m:e>
                        <m:r>
                          <a:rPr lang="en-US" sz="2200" b="0" i="1" dirty="0" smtClean="0">
                            <a:solidFill>
                              <a:schemeClr val="tx1"/>
                            </a:solidFill>
                            <a:latin typeface="Cambria Math" panose="02040503050406030204" pitchFamily="18" charset="0"/>
                          </a:rPr>
                          <m:t>𝑅</m:t>
                        </m:r>
                      </m:e>
                      <m:sub>
                        <m:r>
                          <a:rPr lang="en-US" sz="2200" b="0" i="1" dirty="0" smtClean="0">
                            <a:solidFill>
                              <a:schemeClr val="tx1"/>
                            </a:solidFill>
                            <a:latin typeface="Cambria Math" panose="02040503050406030204" pitchFamily="18" charset="0"/>
                          </a:rPr>
                          <m:t>𝑁</m:t>
                        </m:r>
                      </m:sub>
                    </m:sSub>
                  </m:oMath>
                </a14:m>
                <a:r>
                  <a:rPr lang="en-US" sz="2200" dirty="0">
                    <a:solidFill>
                      <a:schemeClr val="tx1"/>
                    </a:solidFill>
                  </a:rPr>
                  <a:t> 517% of diffusive limit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solidFill>
                      <a:schemeClr val="tx1"/>
                    </a:solidFill>
                  </a:rPr>
                  <a:t>Full picture</a:t>
                </a:r>
              </a:p>
              <a:p>
                <a:pPr marL="742950" lvl="1" indent="-285750">
                  <a:buFont typeface="Arial" panose="020B0604020202020204" pitchFamily="34" charset="0"/>
                  <a:buChar char="•"/>
                </a:pPr>
                <a:r>
                  <a:rPr lang="en-US" dirty="0"/>
                  <a:t>Good quality S-</a:t>
                </a:r>
                <a:r>
                  <a:rPr lang="en-US" dirty="0" err="1"/>
                  <a:t>Sm</a:t>
                </a:r>
                <a:r>
                  <a:rPr lang="en-US" dirty="0"/>
                  <a:t> interface </a:t>
                </a:r>
                <a:endParaRPr lang="en-US" dirty="0">
                  <a:solidFill>
                    <a:schemeClr val="tx1"/>
                  </a:solidFill>
                </a:endParaRPr>
              </a:p>
            </p:txBody>
          </p:sp>
        </mc:Choice>
        <mc:Fallback xmlns="">
          <p:sp>
            <p:nvSpPr>
              <p:cNvPr id="10" name="TextBox 9">
                <a:extLst>
                  <a:ext uri="{FF2B5EF4-FFF2-40B4-BE49-F238E27FC236}">
                    <a16:creationId xmlns:a16="http://schemas.microsoft.com/office/drawing/2014/main" id="{40578CF7-5B24-AAA9-CB11-CAAD1D877352}"/>
                  </a:ext>
                </a:extLst>
              </p:cNvPr>
              <p:cNvSpPr txBox="1">
                <a:spLocks noRot="1" noChangeAspect="1" noMove="1" noResize="1" noEditPoints="1" noAdjustHandles="1" noChangeArrowheads="1" noChangeShapeType="1" noTextEdit="1"/>
              </p:cNvSpPr>
              <p:nvPr/>
            </p:nvSpPr>
            <p:spPr>
              <a:xfrm>
                <a:off x="1000685" y="1144073"/>
                <a:ext cx="5226775" cy="3631763"/>
              </a:xfrm>
              <a:prstGeom prst="rect">
                <a:avLst/>
              </a:prstGeom>
              <a:blipFill>
                <a:blip r:embed="rId6"/>
                <a:stretch>
                  <a:fillRect l="-1282" t="-1008" b="-33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34DD9BF-41B5-5BEB-F99C-3CF4C7BAE549}"/>
              </a:ext>
            </a:extLst>
          </p:cNvPr>
          <p:cNvSpPr txBox="1"/>
          <p:nvPr/>
        </p:nvSpPr>
        <p:spPr>
          <a:xfrm>
            <a:off x="11354974" y="5385875"/>
            <a:ext cx="837025" cy="369332"/>
          </a:xfrm>
          <a:prstGeom prst="rect">
            <a:avLst/>
          </a:prstGeom>
          <a:noFill/>
        </p:spPr>
        <p:txBody>
          <a:bodyPr wrap="square" rtlCol="0">
            <a:spAutoFit/>
          </a:bodyPr>
          <a:lstStyle/>
          <a:p>
            <a:r>
              <a:rPr lang="en-US" dirty="0"/>
              <a:t>10/17</a:t>
            </a:r>
          </a:p>
        </p:txBody>
      </p:sp>
      <p:sp>
        <p:nvSpPr>
          <p:cNvPr id="7" name="Google Shape;94;p15">
            <a:extLst>
              <a:ext uri="{FF2B5EF4-FFF2-40B4-BE49-F238E27FC236}">
                <a16:creationId xmlns:a16="http://schemas.microsoft.com/office/drawing/2014/main" id="{6E68A2E0-1A2A-F782-A02D-9A3E1828C3A0}"/>
              </a:ext>
            </a:extLst>
          </p:cNvPr>
          <p:cNvSpPr txBox="1"/>
          <p:nvPr/>
        </p:nvSpPr>
        <p:spPr>
          <a:xfrm>
            <a:off x="0" y="5587627"/>
            <a:ext cx="3434249" cy="2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1"/>
                </a:solidFill>
              </a:rPr>
              <a:t>[1] Formula adapted from Blonder </a:t>
            </a:r>
            <a:r>
              <a:rPr lang="en" sz="800" i="1" dirty="0">
                <a:solidFill>
                  <a:schemeClr val="dk1"/>
                </a:solidFill>
              </a:rPr>
              <a:t>et al. </a:t>
            </a:r>
            <a:endParaRPr lang="en" sz="800" dirty="0">
              <a:solidFill>
                <a:schemeClr val="dk1"/>
              </a:solidFill>
            </a:endParaRPr>
          </a:p>
        </p:txBody>
      </p:sp>
    </p:spTree>
    <p:extLst>
      <p:ext uri="{BB962C8B-B14F-4D97-AF65-F5344CB8AC3E}">
        <p14:creationId xmlns:p14="http://schemas.microsoft.com/office/powerpoint/2010/main" val="23061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7561-C0DF-A69C-0190-E234C8E52CF4}"/>
              </a:ext>
            </a:extLst>
          </p:cNvPr>
          <p:cNvSpPr>
            <a:spLocks noGrp="1"/>
          </p:cNvSpPr>
          <p:nvPr>
            <p:ph type="title"/>
          </p:nvPr>
        </p:nvSpPr>
        <p:spPr>
          <a:xfrm>
            <a:off x="208936" y="99654"/>
            <a:ext cx="10515600" cy="926961"/>
          </a:xfrm>
        </p:spPr>
        <p:txBody>
          <a:bodyPr/>
          <a:lstStyle/>
          <a:p>
            <a:r>
              <a:rPr lang="en-US" dirty="0"/>
              <a:t>Current bias with varying gate voltage</a:t>
            </a:r>
          </a:p>
        </p:txBody>
      </p:sp>
      <p:sp>
        <p:nvSpPr>
          <p:cNvPr id="3" name="Google Shape;59;p13">
            <a:extLst>
              <a:ext uri="{FF2B5EF4-FFF2-40B4-BE49-F238E27FC236}">
                <a16:creationId xmlns:a16="http://schemas.microsoft.com/office/drawing/2014/main" id="{754DFD04-B11B-08C4-86A6-1A82D1F50219}"/>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60;p13">
            <a:extLst>
              <a:ext uri="{FF2B5EF4-FFF2-40B4-BE49-F238E27FC236}">
                <a16:creationId xmlns:a16="http://schemas.microsoft.com/office/drawing/2014/main" id="{972192DB-598F-1664-7C03-1F5469ACE367}"/>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3">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8" name="TextBox 7">
            <a:extLst>
              <a:ext uri="{FF2B5EF4-FFF2-40B4-BE49-F238E27FC236}">
                <a16:creationId xmlns:a16="http://schemas.microsoft.com/office/drawing/2014/main" id="{BA97DAA9-FE36-4730-B368-5073DAA14D2A}"/>
              </a:ext>
            </a:extLst>
          </p:cNvPr>
          <p:cNvSpPr txBox="1"/>
          <p:nvPr/>
        </p:nvSpPr>
        <p:spPr>
          <a:xfrm>
            <a:off x="6350693" y="1970628"/>
            <a:ext cx="5558464" cy="2677656"/>
          </a:xfrm>
          <a:prstGeom prst="rect">
            <a:avLst/>
          </a:prstGeom>
          <a:noFill/>
        </p:spPr>
        <p:txBody>
          <a:bodyPr wrap="square" rtlCol="0">
            <a:spAutoFit/>
          </a:bodyPr>
          <a:lstStyle/>
          <a:p>
            <a:pPr marL="285750" indent="-285750">
              <a:buFont typeface="Arial" panose="020B0604020202020204" pitchFamily="34" charset="0"/>
              <a:buChar char="•"/>
            </a:pPr>
            <a:r>
              <a:rPr lang="en-US" sz="2200" dirty="0"/>
              <a:t>No control over the critical current</a:t>
            </a:r>
          </a:p>
          <a:p>
            <a:pPr marL="742950" lvl="1" indent="-285750">
              <a:buFont typeface="Arial" panose="020B0604020202020204" pitchFamily="34" charset="0"/>
              <a:buChar char="•"/>
            </a:pPr>
            <a:r>
              <a:rPr lang="en-US" dirty="0"/>
              <a:t>No qubit  frequency control</a:t>
            </a:r>
          </a:p>
          <a:p>
            <a:endParaRPr lang="en-US" sz="2200" dirty="0"/>
          </a:p>
          <a:p>
            <a:pPr marL="285750" indent="-285750">
              <a:buFont typeface="Arial" panose="020B0604020202020204" pitchFamily="34" charset="0"/>
              <a:buChar char="•"/>
            </a:pPr>
            <a:r>
              <a:rPr lang="en-US" sz="2200" dirty="0"/>
              <a:t>No closure of the superconducting regime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No evidence of tunability</a:t>
            </a:r>
          </a:p>
          <a:p>
            <a:pPr marL="742950" lvl="1" indent="-285750">
              <a:buFont typeface="Arial" panose="020B0604020202020204" pitchFamily="34" charset="0"/>
              <a:buChar char="•"/>
            </a:pPr>
            <a:r>
              <a:rPr lang="en-US" dirty="0"/>
              <a:t>RHEED </a:t>
            </a:r>
            <a:r>
              <a:rPr lang="en-US" dirty="0">
                <a:sym typeface="Wingdings" panose="05000000000000000000" pitchFamily="2" charset="2"/>
              </a:rPr>
              <a:t> </a:t>
            </a:r>
            <a:r>
              <a:rPr lang="en-US" dirty="0"/>
              <a:t>In rich top layer </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983B8B4-D11B-397C-9832-6604D1AAA351}"/>
              </a:ext>
            </a:extLst>
          </p:cNvPr>
          <p:cNvSpPr txBox="1"/>
          <p:nvPr/>
        </p:nvSpPr>
        <p:spPr>
          <a:xfrm>
            <a:off x="11354974" y="5385875"/>
            <a:ext cx="837025" cy="369332"/>
          </a:xfrm>
          <a:prstGeom prst="rect">
            <a:avLst/>
          </a:prstGeom>
          <a:noFill/>
        </p:spPr>
        <p:txBody>
          <a:bodyPr wrap="square" rtlCol="0">
            <a:spAutoFit/>
          </a:bodyPr>
          <a:lstStyle/>
          <a:p>
            <a:r>
              <a:rPr lang="en-US" dirty="0"/>
              <a:t>11/17</a:t>
            </a:r>
          </a:p>
        </p:txBody>
      </p:sp>
      <p:pic>
        <p:nvPicPr>
          <p:cNvPr id="9" name="Picture 8">
            <a:extLst>
              <a:ext uri="{FF2B5EF4-FFF2-40B4-BE49-F238E27FC236}">
                <a16:creationId xmlns:a16="http://schemas.microsoft.com/office/drawing/2014/main" id="{EC6E9594-7EC3-2D53-F8C3-68091FF1CCDE}"/>
              </a:ext>
            </a:extLst>
          </p:cNvPr>
          <p:cNvPicPr>
            <a:picLocks noChangeAspect="1"/>
          </p:cNvPicPr>
          <p:nvPr/>
        </p:nvPicPr>
        <p:blipFill>
          <a:blip r:embed="rId4"/>
          <a:stretch>
            <a:fillRect/>
          </a:stretch>
        </p:blipFill>
        <p:spPr>
          <a:xfrm>
            <a:off x="159661" y="915615"/>
            <a:ext cx="6076373" cy="4510682"/>
          </a:xfrm>
          <a:prstGeom prst="rect">
            <a:avLst/>
          </a:prstGeom>
        </p:spPr>
      </p:pic>
    </p:spTree>
    <p:extLst>
      <p:ext uri="{BB962C8B-B14F-4D97-AF65-F5344CB8AC3E}">
        <p14:creationId xmlns:p14="http://schemas.microsoft.com/office/powerpoint/2010/main" val="210952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195F3577-7A8D-7CFF-AC8D-B4CFE4430960}"/>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5C33A95F-32F8-E5C5-A742-29E60E9E3FE6}"/>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4" name="Content Placeholder 2">
            <a:extLst>
              <a:ext uri="{FF2B5EF4-FFF2-40B4-BE49-F238E27FC236}">
                <a16:creationId xmlns:a16="http://schemas.microsoft.com/office/drawing/2014/main" id="{14BF4FC0-9FCC-16CB-2AC1-EC56A862B372}"/>
              </a:ext>
            </a:extLst>
          </p:cNvPr>
          <p:cNvSpPr txBox="1">
            <a:spLocks/>
          </p:cNvSpPr>
          <p:nvPr/>
        </p:nvSpPr>
        <p:spPr>
          <a:xfrm>
            <a:off x="476072" y="1745153"/>
            <a:ext cx="3896241" cy="3199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High quality 2DEG</a:t>
            </a:r>
          </a:p>
          <a:p>
            <a:pPr lvl="1"/>
            <a:r>
              <a:rPr lang="en-US" sz="1800" dirty="0"/>
              <a:t>Ballistic Transport</a:t>
            </a:r>
          </a:p>
          <a:p>
            <a:pPr lvl="1"/>
            <a:endParaRPr lang="en-US" sz="2200" dirty="0"/>
          </a:p>
          <a:p>
            <a:r>
              <a:rPr lang="en-US" sz="2200" dirty="0"/>
              <a:t>Transparent S-</a:t>
            </a:r>
            <a:r>
              <a:rPr lang="en-US" sz="2200" dirty="0" err="1"/>
              <a:t>Sm</a:t>
            </a:r>
            <a:r>
              <a:rPr lang="en-US" sz="2200" dirty="0"/>
              <a:t> interface</a:t>
            </a:r>
          </a:p>
          <a:p>
            <a:endParaRPr lang="en-US" sz="2200" dirty="0"/>
          </a:p>
          <a:p>
            <a:r>
              <a:rPr lang="en-US" sz="2200" dirty="0"/>
              <a:t>No tunability </a:t>
            </a:r>
          </a:p>
        </p:txBody>
      </p:sp>
      <p:sp>
        <p:nvSpPr>
          <p:cNvPr id="5" name="Title 1">
            <a:extLst>
              <a:ext uri="{FF2B5EF4-FFF2-40B4-BE49-F238E27FC236}">
                <a16:creationId xmlns:a16="http://schemas.microsoft.com/office/drawing/2014/main" id="{2072DEF1-F912-79F7-08DD-CD45AA61788D}"/>
              </a:ext>
            </a:extLst>
          </p:cNvPr>
          <p:cNvSpPr txBox="1">
            <a:spLocks/>
          </p:cNvSpPr>
          <p:nvPr/>
        </p:nvSpPr>
        <p:spPr>
          <a:xfrm>
            <a:off x="272716" y="23277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a:t>
            </a:r>
            <a:r>
              <a:rPr lang="en-US" dirty="0" err="1"/>
              <a:t>InAs</a:t>
            </a:r>
            <a:r>
              <a:rPr lang="en-US" dirty="0"/>
              <a:t> takeaway </a:t>
            </a:r>
          </a:p>
        </p:txBody>
      </p:sp>
      <p:pic>
        <p:nvPicPr>
          <p:cNvPr id="6" name="Picture 5">
            <a:extLst>
              <a:ext uri="{FF2B5EF4-FFF2-40B4-BE49-F238E27FC236}">
                <a16:creationId xmlns:a16="http://schemas.microsoft.com/office/drawing/2014/main" id="{6E1243BF-EF94-8024-0569-F6A24FE88B3E}"/>
              </a:ext>
            </a:extLst>
          </p:cNvPr>
          <p:cNvPicPr>
            <a:picLocks noChangeAspect="1"/>
          </p:cNvPicPr>
          <p:nvPr/>
        </p:nvPicPr>
        <p:blipFill>
          <a:blip r:embed="rId3"/>
          <a:stretch>
            <a:fillRect/>
          </a:stretch>
        </p:blipFill>
        <p:spPr>
          <a:xfrm>
            <a:off x="4714001" y="0"/>
            <a:ext cx="4489229" cy="2985223"/>
          </a:xfrm>
          <a:prstGeom prst="rect">
            <a:avLst/>
          </a:prstGeom>
        </p:spPr>
      </p:pic>
      <p:pic>
        <p:nvPicPr>
          <p:cNvPr id="7" name="Picture 6">
            <a:extLst>
              <a:ext uri="{FF2B5EF4-FFF2-40B4-BE49-F238E27FC236}">
                <a16:creationId xmlns:a16="http://schemas.microsoft.com/office/drawing/2014/main" id="{2EA2934C-ADFD-B36E-7B2E-F479CF250EFD}"/>
              </a:ext>
            </a:extLst>
          </p:cNvPr>
          <p:cNvPicPr>
            <a:picLocks noChangeAspect="1"/>
          </p:cNvPicPr>
          <p:nvPr/>
        </p:nvPicPr>
        <p:blipFill>
          <a:blip r:embed="rId4"/>
          <a:stretch>
            <a:fillRect/>
          </a:stretch>
        </p:blipFill>
        <p:spPr>
          <a:xfrm>
            <a:off x="9034409" y="521471"/>
            <a:ext cx="2829109" cy="4423144"/>
          </a:xfrm>
          <a:prstGeom prst="rect">
            <a:avLst/>
          </a:prstGeom>
        </p:spPr>
      </p:pic>
      <p:pic>
        <p:nvPicPr>
          <p:cNvPr id="8" name="Picture 7">
            <a:extLst>
              <a:ext uri="{FF2B5EF4-FFF2-40B4-BE49-F238E27FC236}">
                <a16:creationId xmlns:a16="http://schemas.microsoft.com/office/drawing/2014/main" id="{F0DCC64E-6158-D983-FBED-9E8852806DB9}"/>
              </a:ext>
            </a:extLst>
          </p:cNvPr>
          <p:cNvPicPr>
            <a:picLocks noChangeAspect="1"/>
          </p:cNvPicPr>
          <p:nvPr/>
        </p:nvPicPr>
        <p:blipFill>
          <a:blip r:embed="rId5"/>
          <a:stretch>
            <a:fillRect/>
          </a:stretch>
        </p:blipFill>
        <p:spPr>
          <a:xfrm>
            <a:off x="4882820" y="2985223"/>
            <a:ext cx="4151589" cy="2782894"/>
          </a:xfrm>
          <a:prstGeom prst="rect">
            <a:avLst/>
          </a:prstGeom>
        </p:spPr>
      </p:pic>
      <p:sp>
        <p:nvSpPr>
          <p:cNvPr id="9" name="TextBox 8">
            <a:extLst>
              <a:ext uri="{FF2B5EF4-FFF2-40B4-BE49-F238E27FC236}">
                <a16:creationId xmlns:a16="http://schemas.microsoft.com/office/drawing/2014/main" id="{F5D3E441-DD08-9B90-48AF-4BA2D5B48FE0}"/>
              </a:ext>
            </a:extLst>
          </p:cNvPr>
          <p:cNvSpPr txBox="1"/>
          <p:nvPr/>
        </p:nvSpPr>
        <p:spPr>
          <a:xfrm>
            <a:off x="11354974" y="5385875"/>
            <a:ext cx="837025" cy="369332"/>
          </a:xfrm>
          <a:prstGeom prst="rect">
            <a:avLst/>
          </a:prstGeom>
          <a:noFill/>
        </p:spPr>
        <p:txBody>
          <a:bodyPr wrap="square" rtlCol="0">
            <a:spAutoFit/>
          </a:bodyPr>
          <a:lstStyle/>
          <a:p>
            <a:r>
              <a:rPr lang="en-US" dirty="0"/>
              <a:t>12/17</a:t>
            </a:r>
          </a:p>
        </p:txBody>
      </p:sp>
    </p:spTree>
    <p:extLst>
      <p:ext uri="{BB962C8B-B14F-4D97-AF65-F5344CB8AC3E}">
        <p14:creationId xmlns:p14="http://schemas.microsoft.com/office/powerpoint/2010/main" val="195102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5CEA83BC-FE0E-3A75-8919-4905D144D44E}"/>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BF145664-C139-42D7-2A41-FAB242E1BC94}"/>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4" name="Title 1">
            <a:extLst>
              <a:ext uri="{FF2B5EF4-FFF2-40B4-BE49-F238E27FC236}">
                <a16:creationId xmlns:a16="http://schemas.microsoft.com/office/drawing/2014/main" id="{F133804B-6BCB-D3F4-96A5-557CBF4489CC}"/>
              </a:ext>
            </a:extLst>
          </p:cNvPr>
          <p:cNvSpPr txBox="1">
            <a:spLocks/>
          </p:cNvSpPr>
          <p:nvPr/>
        </p:nvSpPr>
        <p:spPr>
          <a:xfrm>
            <a:off x="66424" y="85435"/>
            <a:ext cx="12046974" cy="765584"/>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Al/Si/Al Josephson junction with single crystalline barrier</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365E5EA3-B476-469B-D137-9600D89039E8}"/>
                  </a:ext>
                </a:extLst>
              </p:cNvPr>
              <p:cNvSpPr txBox="1">
                <a:spLocks/>
              </p:cNvSpPr>
              <p:nvPr/>
            </p:nvSpPr>
            <p:spPr>
              <a:xfrm>
                <a:off x="5499658" y="2967639"/>
                <a:ext cx="5492932" cy="2091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Fabrication begins with Si substrate</a:t>
                </a:r>
              </a:p>
              <a:p>
                <a:pPr lvl="1"/>
                <a:r>
                  <a:rPr lang="en-US" sz="1800" dirty="0"/>
                  <a:t>Si</a:t>
                </a:r>
                <a14:m>
                  <m:oMath xmlns:m="http://schemas.openxmlformats.org/officeDocument/2006/math">
                    <m:sSub>
                      <m:sSubPr>
                        <m:ctrlPr>
                          <a:rPr lang="en-US" sz="1800" i="1" smtClean="0">
                            <a:latin typeface="Cambria Math" panose="02040503050406030204" pitchFamily="18" charset="0"/>
                          </a:rPr>
                        </m:ctrlPr>
                      </m:sSubPr>
                      <m:e>
                        <m:r>
                          <m:rPr>
                            <m:nor/>
                          </m:rPr>
                          <a:rPr lang="en-US" sz="1800" b="0" i="0" smtClean="0">
                            <a:latin typeface="Cambria Math" panose="02040503050406030204" pitchFamily="18" charset="0"/>
                          </a:rPr>
                          <m:t>N</m:t>
                        </m:r>
                      </m:e>
                      <m:sub>
                        <m:r>
                          <m:rPr>
                            <m:nor/>
                          </m:rPr>
                          <a:rPr lang="en-US" sz="1800" b="0" i="0" smtClean="0">
                            <a:latin typeface="Cambria Math" panose="02040503050406030204" pitchFamily="18" charset="0"/>
                          </a:rPr>
                          <m:t>x</m:t>
                        </m:r>
                      </m:sub>
                    </m:sSub>
                  </m:oMath>
                </a14:m>
                <a:r>
                  <a:rPr lang="en-US" sz="1800" dirty="0"/>
                  <a:t> hard mask </a:t>
                </a:r>
                <a:r>
                  <a:rPr lang="en-US" sz="1800" dirty="0">
                    <a:sym typeface="Wingdings" panose="05000000000000000000" pitchFamily="2" charset="2"/>
                  </a:rPr>
                  <a:t> selective etching to create fin</a:t>
                </a:r>
              </a:p>
              <a:p>
                <a:pPr lvl="1"/>
                <a:r>
                  <a:rPr lang="en-US" sz="1800" dirty="0">
                    <a:sym typeface="Wingdings" panose="05000000000000000000" pitchFamily="2" charset="2"/>
                  </a:rPr>
                  <a:t>Further thinning to reduce thickness of fin to ~ 10 nm </a:t>
                </a:r>
              </a:p>
              <a:p>
                <a:pPr lvl="1"/>
                <a:r>
                  <a:rPr lang="en-US" sz="1800" dirty="0">
                    <a:sym typeface="Wingdings" panose="05000000000000000000" pitchFamily="2" charset="2"/>
                  </a:rPr>
                  <a:t>Angled MBE Al deposition</a:t>
                </a:r>
              </a:p>
            </p:txBody>
          </p:sp>
        </mc:Choice>
        <mc:Fallback xmlns="">
          <p:sp>
            <p:nvSpPr>
              <p:cNvPr id="19" name="Content Placeholder 2">
                <a:extLst>
                  <a:ext uri="{FF2B5EF4-FFF2-40B4-BE49-F238E27FC236}">
                    <a16:creationId xmlns:a16="http://schemas.microsoft.com/office/drawing/2014/main" id="{365E5EA3-B476-469B-D137-9600D89039E8}"/>
                  </a:ext>
                </a:extLst>
              </p:cNvPr>
              <p:cNvSpPr txBox="1">
                <a:spLocks noRot="1" noChangeAspect="1" noMove="1" noResize="1" noEditPoints="1" noAdjustHandles="1" noChangeArrowheads="1" noChangeShapeType="1" noTextEdit="1"/>
              </p:cNvSpPr>
              <p:nvPr/>
            </p:nvSpPr>
            <p:spPr>
              <a:xfrm>
                <a:off x="5499658" y="2967639"/>
                <a:ext cx="5492932" cy="2091957"/>
              </a:xfrm>
              <a:prstGeom prst="rect">
                <a:avLst/>
              </a:prstGeom>
              <a:blipFill>
                <a:blip r:embed="rId3"/>
                <a:stretch>
                  <a:fillRect l="-1221" t="-3499"/>
                </a:stretch>
              </a:blipFill>
            </p:spPr>
            <p:txBody>
              <a:bodyPr/>
              <a:lstStyle/>
              <a:p>
                <a:r>
                  <a:rPr lang="en-US">
                    <a:noFill/>
                  </a:rPr>
                  <a:t> </a:t>
                </a:r>
              </a:p>
            </p:txBody>
          </p:sp>
        </mc:Fallback>
      </mc:AlternateContent>
      <p:sp>
        <p:nvSpPr>
          <p:cNvPr id="22" name="Google Shape;94;p15">
            <a:extLst>
              <a:ext uri="{FF2B5EF4-FFF2-40B4-BE49-F238E27FC236}">
                <a16:creationId xmlns:a16="http://schemas.microsoft.com/office/drawing/2014/main" id="{9DC164DB-2BB7-DA61-03D2-9E4D73A38688}"/>
              </a:ext>
            </a:extLst>
          </p:cNvPr>
          <p:cNvSpPr txBox="1"/>
          <p:nvPr/>
        </p:nvSpPr>
        <p:spPr>
          <a:xfrm>
            <a:off x="-12176" y="5432649"/>
            <a:ext cx="3756697" cy="291683"/>
          </a:xfrm>
          <a:prstGeom prst="rect">
            <a:avLst/>
          </a:prstGeom>
          <a:noFill/>
          <a:ln>
            <a:noFill/>
          </a:ln>
        </p:spPr>
        <p:txBody>
          <a:bodyPr spcFirstLastPara="1" wrap="square" lIns="91425" tIns="91425" rIns="91425" bIns="91425" anchor="t" anchorCtr="0">
            <a:noAutofit/>
          </a:bodyPr>
          <a:lstStyle/>
          <a:p>
            <a:pPr lvl="0"/>
            <a:r>
              <a:rPr lang="en-US" sz="800" b="1" dirty="0">
                <a:latin typeface="Source Serif Pro ExtraLight" panose="020F0502020204030204" pitchFamily="18" charset="0"/>
                <a:ea typeface="Source Serif Pro ExtraLight" panose="020F0502020204030204" pitchFamily="18" charset="0"/>
              </a:rPr>
              <a:t>* </a:t>
            </a:r>
            <a:r>
              <a:rPr lang="en-US" sz="800" dirty="0">
                <a:ea typeface="Source Serif Pro ExtraLight" panose="020F0502020204030204" pitchFamily="18" charset="0"/>
              </a:rPr>
              <a:t>Fabrication by Teun van Schijndel. Image adopted from A. Goswami. </a:t>
            </a:r>
            <a:r>
              <a:rPr lang="en-US" sz="800" i="1" dirty="0">
                <a:ea typeface="Source Serif Pro ExtraLight" panose="020F0502020204030204" pitchFamily="18" charset="0"/>
              </a:rPr>
              <a:t>Applied Physics Letters</a:t>
            </a:r>
            <a:r>
              <a:rPr lang="en-US" sz="800" dirty="0">
                <a:ea typeface="Source Serif Pro ExtraLight" panose="020F0502020204030204" pitchFamily="18" charset="0"/>
              </a:rPr>
              <a:t> (2022).</a:t>
            </a:r>
            <a:endParaRPr sz="400" dirty="0">
              <a:solidFill>
                <a:schemeClr val="dk1"/>
              </a:solidFill>
            </a:endParaRPr>
          </a:p>
        </p:txBody>
      </p:sp>
      <p:sp>
        <p:nvSpPr>
          <p:cNvPr id="27" name="TextBox 26">
            <a:extLst>
              <a:ext uri="{FF2B5EF4-FFF2-40B4-BE49-F238E27FC236}">
                <a16:creationId xmlns:a16="http://schemas.microsoft.com/office/drawing/2014/main" id="{086122E8-C70B-A9D3-154A-FAC638728F1A}"/>
              </a:ext>
            </a:extLst>
          </p:cNvPr>
          <p:cNvSpPr txBox="1"/>
          <p:nvPr/>
        </p:nvSpPr>
        <p:spPr>
          <a:xfrm>
            <a:off x="11336452" y="5490694"/>
            <a:ext cx="837025" cy="369332"/>
          </a:xfrm>
          <a:prstGeom prst="rect">
            <a:avLst/>
          </a:prstGeom>
          <a:noFill/>
        </p:spPr>
        <p:txBody>
          <a:bodyPr wrap="square" rtlCol="0">
            <a:spAutoFit/>
          </a:bodyPr>
          <a:lstStyle/>
          <a:p>
            <a:r>
              <a:rPr lang="en-US" dirty="0"/>
              <a:t>13/17</a:t>
            </a:r>
          </a:p>
        </p:txBody>
      </p:sp>
      <p:sp>
        <p:nvSpPr>
          <p:cNvPr id="28" name="TextBox 27">
            <a:extLst>
              <a:ext uri="{FF2B5EF4-FFF2-40B4-BE49-F238E27FC236}">
                <a16:creationId xmlns:a16="http://schemas.microsoft.com/office/drawing/2014/main" id="{69952AAB-C2EB-62C3-CA65-62F863506CC4}"/>
              </a:ext>
            </a:extLst>
          </p:cNvPr>
          <p:cNvSpPr txBox="1"/>
          <p:nvPr/>
        </p:nvSpPr>
        <p:spPr>
          <a:xfrm>
            <a:off x="5510268" y="1409972"/>
            <a:ext cx="5482322"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Si fin on order of ~ 10 nm </a:t>
            </a:r>
            <a:r>
              <a:rPr lang="en-US" sz="2400" dirty="0">
                <a:sym typeface="Wingdings" panose="05000000000000000000" pitchFamily="2" charset="2"/>
              </a:rPr>
              <a:t> both capacitive and tunneling properties </a:t>
            </a:r>
            <a:endParaRPr lang="en-US" sz="2400" dirty="0"/>
          </a:p>
          <a:p>
            <a:pPr marL="285750" indent="-285750">
              <a:buFont typeface="Arial" panose="020B0604020202020204" pitchFamily="34" charset="0"/>
              <a:buChar char="•"/>
            </a:pPr>
            <a:endParaRPr lang="en-US" dirty="0"/>
          </a:p>
        </p:txBody>
      </p:sp>
      <p:sp>
        <p:nvSpPr>
          <p:cNvPr id="29" name="Rectangle 28">
            <a:extLst>
              <a:ext uri="{FF2B5EF4-FFF2-40B4-BE49-F238E27FC236}">
                <a16:creationId xmlns:a16="http://schemas.microsoft.com/office/drawing/2014/main" id="{3F6D739D-74F1-6DDD-C6F8-9AFB8533CF7F}"/>
              </a:ext>
            </a:extLst>
          </p:cNvPr>
          <p:cNvSpPr/>
          <p:nvPr/>
        </p:nvSpPr>
        <p:spPr>
          <a:xfrm>
            <a:off x="443410" y="4259165"/>
            <a:ext cx="4336026" cy="76558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56A393-0207-F796-E595-FDFF1A5477A9}"/>
              </a:ext>
            </a:extLst>
          </p:cNvPr>
          <p:cNvSpPr/>
          <p:nvPr/>
        </p:nvSpPr>
        <p:spPr>
          <a:xfrm>
            <a:off x="2266182" y="1724555"/>
            <a:ext cx="690482" cy="26100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C4C9633-C095-FC7A-A016-86295522A000}"/>
              </a:ext>
            </a:extLst>
          </p:cNvPr>
          <p:cNvSpPr/>
          <p:nvPr/>
        </p:nvSpPr>
        <p:spPr>
          <a:xfrm>
            <a:off x="2065620" y="1222498"/>
            <a:ext cx="1091606" cy="53199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5122E2-CCF7-5BAD-B34C-B687635CAAAD}"/>
              </a:ext>
            </a:extLst>
          </p:cNvPr>
          <p:cNvSpPr/>
          <p:nvPr/>
        </p:nvSpPr>
        <p:spPr>
          <a:xfrm>
            <a:off x="2065620" y="1117279"/>
            <a:ext cx="1089520" cy="1513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CAC6EE-B6C9-53B2-1479-5B97821E7CD5}"/>
              </a:ext>
            </a:extLst>
          </p:cNvPr>
          <p:cNvSpPr/>
          <p:nvPr/>
        </p:nvSpPr>
        <p:spPr>
          <a:xfrm rot="5400000">
            <a:off x="2073112" y="3032189"/>
            <a:ext cx="2110528" cy="34342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C84C6B-0077-CC31-B950-0DF86A1E3782}"/>
              </a:ext>
            </a:extLst>
          </p:cNvPr>
          <p:cNvSpPr/>
          <p:nvPr/>
        </p:nvSpPr>
        <p:spPr>
          <a:xfrm>
            <a:off x="2956663" y="4024991"/>
            <a:ext cx="720222" cy="2341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C0E104-356A-A34E-BC73-2CF7C1535439}"/>
              </a:ext>
            </a:extLst>
          </p:cNvPr>
          <p:cNvSpPr/>
          <p:nvPr/>
        </p:nvSpPr>
        <p:spPr>
          <a:xfrm>
            <a:off x="3490327" y="4180738"/>
            <a:ext cx="1289109" cy="784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7E70F13-6AEF-934A-BFED-380F24FA73E6}"/>
              </a:ext>
            </a:extLst>
          </p:cNvPr>
          <p:cNvSpPr/>
          <p:nvPr/>
        </p:nvSpPr>
        <p:spPr>
          <a:xfrm rot="5400000">
            <a:off x="1044011" y="3032187"/>
            <a:ext cx="2110528" cy="34342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525A7F7-8141-E516-4DC2-975DED53288E}"/>
              </a:ext>
            </a:extLst>
          </p:cNvPr>
          <p:cNvSpPr/>
          <p:nvPr/>
        </p:nvSpPr>
        <p:spPr>
          <a:xfrm>
            <a:off x="1545960" y="4024989"/>
            <a:ext cx="720222" cy="2341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96EF194-A9D3-D3D6-9622-AED0DD922EF3}"/>
              </a:ext>
            </a:extLst>
          </p:cNvPr>
          <p:cNvSpPr/>
          <p:nvPr/>
        </p:nvSpPr>
        <p:spPr>
          <a:xfrm>
            <a:off x="443409" y="4180737"/>
            <a:ext cx="1289109" cy="784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89FE9CC-B828-488E-9080-608A08D1CFDD}"/>
                  </a:ext>
                </a:extLst>
              </p:cNvPr>
              <p:cNvSpPr txBox="1"/>
              <p:nvPr/>
            </p:nvSpPr>
            <p:spPr>
              <a:xfrm>
                <a:off x="2313091" y="1355432"/>
                <a:ext cx="677232" cy="323165"/>
              </a:xfrm>
              <a:prstGeom prst="rect">
                <a:avLst/>
              </a:prstGeom>
              <a:noFill/>
            </p:spPr>
            <p:txBody>
              <a:bodyPr wrap="square" rtlCol="0">
                <a:spAutoFit/>
              </a:bodyPr>
              <a:lstStyle/>
              <a:p>
                <a:r>
                  <a:rPr lang="en-US" sz="1500" dirty="0"/>
                  <a:t>Si</a:t>
                </a:r>
                <a14:m>
                  <m:oMath xmlns:m="http://schemas.openxmlformats.org/officeDocument/2006/math">
                    <m:sSub>
                      <m:sSubPr>
                        <m:ctrlPr>
                          <a:rPr lang="en-US" sz="1500" i="1" smtClean="0">
                            <a:latin typeface="Cambria Math" panose="02040503050406030204" pitchFamily="18" charset="0"/>
                          </a:rPr>
                        </m:ctrlPr>
                      </m:sSubPr>
                      <m:e>
                        <m:r>
                          <m:rPr>
                            <m:nor/>
                          </m:rPr>
                          <a:rPr lang="en-US" sz="1500" b="0" i="0" smtClean="0">
                            <a:latin typeface="Cambria Math" panose="02040503050406030204" pitchFamily="18" charset="0"/>
                          </a:rPr>
                          <m:t>N</m:t>
                        </m:r>
                      </m:e>
                      <m:sub>
                        <m:r>
                          <m:rPr>
                            <m:nor/>
                          </m:rPr>
                          <a:rPr lang="en-US" sz="1500" b="0" i="0" smtClean="0">
                            <a:latin typeface="Cambria Math" panose="02040503050406030204" pitchFamily="18" charset="0"/>
                          </a:rPr>
                          <m:t>x</m:t>
                        </m:r>
                      </m:sub>
                    </m:sSub>
                  </m:oMath>
                </a14:m>
                <a:endParaRPr lang="en-US" sz="1500" dirty="0"/>
              </a:p>
            </p:txBody>
          </p:sp>
        </mc:Choice>
        <mc:Fallback xmlns="">
          <p:sp>
            <p:nvSpPr>
              <p:cNvPr id="40" name="TextBox 39">
                <a:extLst>
                  <a:ext uri="{FF2B5EF4-FFF2-40B4-BE49-F238E27FC236}">
                    <a16:creationId xmlns:a16="http://schemas.microsoft.com/office/drawing/2014/main" id="{089FE9CC-B828-488E-9080-608A08D1CFDD}"/>
                  </a:ext>
                </a:extLst>
              </p:cNvPr>
              <p:cNvSpPr txBox="1">
                <a:spLocks noRot="1" noChangeAspect="1" noMove="1" noResize="1" noEditPoints="1" noAdjustHandles="1" noChangeArrowheads="1" noChangeShapeType="1" noTextEdit="1"/>
              </p:cNvSpPr>
              <p:nvPr/>
            </p:nvSpPr>
            <p:spPr>
              <a:xfrm>
                <a:off x="2313091" y="1355432"/>
                <a:ext cx="677232" cy="323165"/>
              </a:xfrm>
              <a:prstGeom prst="rect">
                <a:avLst/>
              </a:prstGeom>
              <a:blipFill>
                <a:blip r:embed="rId4"/>
                <a:stretch>
                  <a:fillRect l="-3571" t="-1887" b="-22642"/>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88D0D4A0-455A-B571-07BF-CC65357DD145}"/>
              </a:ext>
            </a:extLst>
          </p:cNvPr>
          <p:cNvSpPr txBox="1"/>
          <p:nvPr/>
        </p:nvSpPr>
        <p:spPr>
          <a:xfrm>
            <a:off x="1930723" y="2901394"/>
            <a:ext cx="394250" cy="323165"/>
          </a:xfrm>
          <a:prstGeom prst="rect">
            <a:avLst/>
          </a:prstGeom>
          <a:noFill/>
        </p:spPr>
        <p:txBody>
          <a:bodyPr wrap="square" rtlCol="0">
            <a:spAutoFit/>
          </a:bodyPr>
          <a:lstStyle/>
          <a:p>
            <a:r>
              <a:rPr lang="en-US" sz="1500" dirty="0"/>
              <a:t>Al</a:t>
            </a:r>
          </a:p>
        </p:txBody>
      </p:sp>
      <p:sp>
        <p:nvSpPr>
          <p:cNvPr id="42" name="TextBox 41">
            <a:extLst>
              <a:ext uri="{FF2B5EF4-FFF2-40B4-BE49-F238E27FC236}">
                <a16:creationId xmlns:a16="http://schemas.microsoft.com/office/drawing/2014/main" id="{941E63A2-84BA-ABD4-4AA3-D4EE37E9504C}"/>
              </a:ext>
            </a:extLst>
          </p:cNvPr>
          <p:cNvSpPr txBox="1"/>
          <p:nvPr/>
        </p:nvSpPr>
        <p:spPr>
          <a:xfrm>
            <a:off x="2916070" y="2896495"/>
            <a:ext cx="345123" cy="323165"/>
          </a:xfrm>
          <a:prstGeom prst="rect">
            <a:avLst/>
          </a:prstGeom>
          <a:noFill/>
        </p:spPr>
        <p:txBody>
          <a:bodyPr wrap="square" rtlCol="0">
            <a:spAutoFit/>
          </a:bodyPr>
          <a:lstStyle/>
          <a:p>
            <a:r>
              <a:rPr lang="en-US" sz="1500" dirty="0"/>
              <a:t>Al</a:t>
            </a:r>
          </a:p>
        </p:txBody>
      </p:sp>
      <p:sp>
        <p:nvSpPr>
          <p:cNvPr id="43" name="TextBox 42">
            <a:extLst>
              <a:ext uri="{FF2B5EF4-FFF2-40B4-BE49-F238E27FC236}">
                <a16:creationId xmlns:a16="http://schemas.microsoft.com/office/drawing/2014/main" id="{C2218443-9E86-1FA0-34AB-E2676E740037}"/>
              </a:ext>
            </a:extLst>
          </p:cNvPr>
          <p:cNvSpPr txBox="1"/>
          <p:nvPr/>
        </p:nvSpPr>
        <p:spPr>
          <a:xfrm>
            <a:off x="1953498" y="4472629"/>
            <a:ext cx="1396418" cy="323165"/>
          </a:xfrm>
          <a:prstGeom prst="rect">
            <a:avLst/>
          </a:prstGeom>
          <a:noFill/>
        </p:spPr>
        <p:txBody>
          <a:bodyPr wrap="square" rtlCol="0">
            <a:spAutoFit/>
          </a:bodyPr>
          <a:lstStyle/>
          <a:p>
            <a:r>
              <a:rPr lang="en-US" sz="1500" dirty="0"/>
              <a:t>Si (substrate)</a:t>
            </a:r>
          </a:p>
        </p:txBody>
      </p:sp>
      <p:sp>
        <p:nvSpPr>
          <p:cNvPr id="44" name="TextBox 43">
            <a:extLst>
              <a:ext uri="{FF2B5EF4-FFF2-40B4-BE49-F238E27FC236}">
                <a16:creationId xmlns:a16="http://schemas.microsoft.com/office/drawing/2014/main" id="{7374DE29-4121-1FE8-2316-554D7A93FEAF}"/>
              </a:ext>
            </a:extLst>
          </p:cNvPr>
          <p:cNvSpPr txBox="1"/>
          <p:nvPr/>
        </p:nvSpPr>
        <p:spPr>
          <a:xfrm>
            <a:off x="1686079" y="1036338"/>
            <a:ext cx="580103" cy="276999"/>
          </a:xfrm>
          <a:prstGeom prst="rect">
            <a:avLst/>
          </a:prstGeom>
          <a:noFill/>
        </p:spPr>
        <p:txBody>
          <a:bodyPr wrap="square" rtlCol="0">
            <a:spAutoFit/>
          </a:bodyPr>
          <a:lstStyle/>
          <a:p>
            <a:r>
              <a:rPr lang="en-US" sz="1200" b="1" dirty="0">
                <a:latin typeface="STCaiyun" panose="020B0503020204020204" pitchFamily="2" charset="-122"/>
                <a:ea typeface="STCaiyun" panose="020B0503020204020204" pitchFamily="2" charset="-122"/>
              </a:rPr>
              <a:t>Õ</a:t>
            </a:r>
            <a:r>
              <a:rPr lang="en-US" sz="1200" b="1" dirty="0">
                <a:latin typeface="Source Serif Pro ExtraLight" panose="020F0502020204030204" pitchFamily="18" charset="0"/>
                <a:ea typeface="Source Serif Pro ExtraLight" panose="020F0502020204030204" pitchFamily="18" charset="0"/>
              </a:rPr>
              <a:t>*</a:t>
            </a:r>
            <a:endParaRPr lang="en-US" b="1" dirty="0"/>
          </a:p>
        </p:txBody>
      </p:sp>
    </p:spTree>
    <p:extLst>
      <p:ext uri="{BB962C8B-B14F-4D97-AF65-F5344CB8AC3E}">
        <p14:creationId xmlns:p14="http://schemas.microsoft.com/office/powerpoint/2010/main" val="8070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7600C915-140B-9421-E84A-628931090D1A}"/>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339EA940-6222-EC1F-FD39-3CBC19CB9908}"/>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pic>
        <p:nvPicPr>
          <p:cNvPr id="4" name="Picture 3" descr="A close-up of a computer screen&#10;&#10;Description automatically generated">
            <a:extLst>
              <a:ext uri="{FF2B5EF4-FFF2-40B4-BE49-F238E27FC236}">
                <a16:creationId xmlns:a16="http://schemas.microsoft.com/office/drawing/2014/main" id="{CEC4B8A6-0A4C-F899-DD04-6B018F161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81" y="1150375"/>
            <a:ext cx="5290145" cy="4246581"/>
          </a:xfrm>
          <a:prstGeom prst="rect">
            <a:avLst/>
          </a:prstGeom>
        </p:spPr>
      </p:pic>
      <p:sp>
        <p:nvSpPr>
          <p:cNvPr id="5" name="TextBox 4">
            <a:extLst>
              <a:ext uri="{FF2B5EF4-FFF2-40B4-BE49-F238E27FC236}">
                <a16:creationId xmlns:a16="http://schemas.microsoft.com/office/drawing/2014/main" id="{2EDAD253-F34A-F435-1864-922C2B518C58}"/>
              </a:ext>
            </a:extLst>
          </p:cNvPr>
          <p:cNvSpPr txBox="1"/>
          <p:nvPr/>
        </p:nvSpPr>
        <p:spPr>
          <a:xfrm>
            <a:off x="504832" y="1006704"/>
            <a:ext cx="255849"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571C5C4E-0E0B-0CB3-501B-E85B3184002C}"/>
              </a:ext>
            </a:extLst>
          </p:cNvPr>
          <p:cNvSpPr txBox="1"/>
          <p:nvPr/>
        </p:nvSpPr>
        <p:spPr>
          <a:xfrm>
            <a:off x="6087818" y="1071663"/>
            <a:ext cx="1526037" cy="323165"/>
          </a:xfrm>
          <a:prstGeom prst="rect">
            <a:avLst/>
          </a:prstGeom>
          <a:noFill/>
        </p:spPr>
        <p:txBody>
          <a:bodyPr wrap="square" rtlCol="0">
            <a:spAutoFit/>
          </a:bodyPr>
          <a:lstStyle/>
          <a:p>
            <a:r>
              <a:rPr lang="en-US" sz="1500" dirty="0"/>
              <a:t>Ti/Au contact </a:t>
            </a:r>
          </a:p>
        </p:txBody>
      </p:sp>
      <p:sp>
        <p:nvSpPr>
          <p:cNvPr id="7" name="TextBox 6">
            <a:extLst>
              <a:ext uri="{FF2B5EF4-FFF2-40B4-BE49-F238E27FC236}">
                <a16:creationId xmlns:a16="http://schemas.microsoft.com/office/drawing/2014/main" id="{279FE8CF-88CE-FAD1-9461-42FB34BC700B}"/>
              </a:ext>
            </a:extLst>
          </p:cNvPr>
          <p:cNvSpPr txBox="1"/>
          <p:nvPr/>
        </p:nvSpPr>
        <p:spPr>
          <a:xfrm>
            <a:off x="6243351" y="3127469"/>
            <a:ext cx="387726" cy="323165"/>
          </a:xfrm>
          <a:prstGeom prst="rect">
            <a:avLst/>
          </a:prstGeom>
          <a:noFill/>
        </p:spPr>
        <p:txBody>
          <a:bodyPr wrap="square" rtlCol="0">
            <a:spAutoFit/>
          </a:bodyPr>
          <a:lstStyle/>
          <a:p>
            <a:r>
              <a:rPr lang="en-US" sz="1500" dirty="0"/>
              <a:t>Al</a:t>
            </a:r>
          </a:p>
        </p:txBody>
      </p:sp>
      <p:sp>
        <p:nvSpPr>
          <p:cNvPr id="8" name="TextBox 7">
            <a:extLst>
              <a:ext uri="{FF2B5EF4-FFF2-40B4-BE49-F238E27FC236}">
                <a16:creationId xmlns:a16="http://schemas.microsoft.com/office/drawing/2014/main" id="{099AA054-2311-9FB0-309E-3B9EE568F776}"/>
              </a:ext>
            </a:extLst>
          </p:cNvPr>
          <p:cNvSpPr txBox="1"/>
          <p:nvPr/>
        </p:nvSpPr>
        <p:spPr>
          <a:xfrm>
            <a:off x="6244689" y="1962331"/>
            <a:ext cx="736162" cy="323165"/>
          </a:xfrm>
          <a:prstGeom prst="rect">
            <a:avLst/>
          </a:prstGeom>
          <a:noFill/>
        </p:spPr>
        <p:txBody>
          <a:bodyPr wrap="square" rtlCol="0">
            <a:spAutoFit/>
          </a:bodyPr>
          <a:lstStyle/>
          <a:p>
            <a:r>
              <a:rPr lang="en-US" sz="1500" dirty="0"/>
              <a:t>Si fin</a:t>
            </a:r>
          </a:p>
        </p:txBody>
      </p:sp>
      <p:sp>
        <p:nvSpPr>
          <p:cNvPr id="14" name="Google Shape;94;p15">
            <a:extLst>
              <a:ext uri="{FF2B5EF4-FFF2-40B4-BE49-F238E27FC236}">
                <a16:creationId xmlns:a16="http://schemas.microsoft.com/office/drawing/2014/main" id="{7D9FB105-4B96-DA58-C575-3E7DBA148680}"/>
              </a:ext>
            </a:extLst>
          </p:cNvPr>
          <p:cNvSpPr txBox="1"/>
          <p:nvPr/>
        </p:nvSpPr>
        <p:spPr>
          <a:xfrm>
            <a:off x="-12177" y="5520979"/>
            <a:ext cx="3756697" cy="2916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1"/>
                </a:solidFill>
              </a:rPr>
              <a:t>* Images courtesy of Teun van Schijndel. </a:t>
            </a:r>
            <a:endParaRPr sz="400" dirty="0">
              <a:solidFill>
                <a:schemeClr val="dk1"/>
              </a:solidFill>
            </a:endParaRPr>
          </a:p>
        </p:txBody>
      </p:sp>
      <p:sp>
        <p:nvSpPr>
          <p:cNvPr id="15" name="Title 1">
            <a:extLst>
              <a:ext uri="{FF2B5EF4-FFF2-40B4-BE49-F238E27FC236}">
                <a16:creationId xmlns:a16="http://schemas.microsoft.com/office/drawing/2014/main" id="{C22CE1C7-DB5B-28D9-CC74-4030D6519C1D}"/>
              </a:ext>
            </a:extLst>
          </p:cNvPr>
          <p:cNvSpPr txBox="1">
            <a:spLocks/>
          </p:cNvSpPr>
          <p:nvPr/>
        </p:nvSpPr>
        <p:spPr>
          <a:xfrm>
            <a:off x="267927" y="197978"/>
            <a:ext cx="11034481" cy="765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Experimental setup Al/Si/Al Josephson junction</a:t>
            </a:r>
          </a:p>
        </p:txBody>
      </p:sp>
      <p:cxnSp>
        <p:nvCxnSpPr>
          <p:cNvPr id="16" name="Straight Arrow Connector 15">
            <a:extLst>
              <a:ext uri="{FF2B5EF4-FFF2-40B4-BE49-F238E27FC236}">
                <a16:creationId xmlns:a16="http://schemas.microsoft.com/office/drawing/2014/main" id="{ED64F618-2B26-1F27-2DC3-C9042C187F49}"/>
              </a:ext>
            </a:extLst>
          </p:cNvPr>
          <p:cNvCxnSpPr>
            <a:cxnSpLocks/>
          </p:cNvCxnSpPr>
          <p:nvPr/>
        </p:nvCxnSpPr>
        <p:spPr>
          <a:xfrm flipH="1">
            <a:off x="5453991" y="1419179"/>
            <a:ext cx="1267654" cy="1055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5D5F4109-C294-64D4-9C83-2B12911780B0}"/>
              </a:ext>
            </a:extLst>
          </p:cNvPr>
          <p:cNvCxnSpPr>
            <a:cxnSpLocks/>
          </p:cNvCxnSpPr>
          <p:nvPr/>
        </p:nvCxnSpPr>
        <p:spPr>
          <a:xfrm flipH="1">
            <a:off x="4997712" y="2116619"/>
            <a:ext cx="1267654" cy="1055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A9CA7D4B-7104-24AA-A57F-8E2FDF9DA924}"/>
              </a:ext>
            </a:extLst>
          </p:cNvPr>
          <p:cNvCxnSpPr>
            <a:cxnSpLocks/>
            <a:stCxn id="7" idx="1"/>
          </p:cNvCxnSpPr>
          <p:nvPr/>
        </p:nvCxnSpPr>
        <p:spPr>
          <a:xfrm flipH="1">
            <a:off x="4783172" y="3289052"/>
            <a:ext cx="1460179" cy="19355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7390B46-7089-DC83-40F0-D7296C37DCA0}"/>
                  </a:ext>
                </a:extLst>
              </p:cNvPr>
              <p:cNvSpPr txBox="1"/>
              <p:nvPr/>
            </p:nvSpPr>
            <p:spPr>
              <a:xfrm>
                <a:off x="3405753" y="1747287"/>
                <a:ext cx="1038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m:t>
                          </m:r>
                        </m:sub>
                      </m:sSub>
                    </m:oMath>
                  </m:oMathPara>
                </a14:m>
                <a:endParaRPr lang="en-US" b="1" dirty="0"/>
              </a:p>
            </p:txBody>
          </p:sp>
        </mc:Choice>
        <mc:Fallback xmlns="">
          <p:sp>
            <p:nvSpPr>
              <p:cNvPr id="22" name="TextBox 21">
                <a:extLst>
                  <a:ext uri="{FF2B5EF4-FFF2-40B4-BE49-F238E27FC236}">
                    <a16:creationId xmlns:a16="http://schemas.microsoft.com/office/drawing/2014/main" id="{07390B46-7089-DC83-40F0-D7296C37DCA0}"/>
                  </a:ext>
                </a:extLst>
              </p:cNvPr>
              <p:cNvSpPr txBox="1">
                <a:spLocks noRot="1" noChangeAspect="1" noMove="1" noResize="1" noEditPoints="1" noAdjustHandles="1" noChangeArrowheads="1" noChangeShapeType="1" noTextEdit="1"/>
              </p:cNvSpPr>
              <p:nvPr/>
            </p:nvSpPr>
            <p:spPr>
              <a:xfrm>
                <a:off x="3405753" y="1747287"/>
                <a:ext cx="103822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E7631D0-E79F-03B2-B91C-6AD6D96D946E}"/>
                  </a:ext>
                </a:extLst>
              </p:cNvPr>
              <p:cNvSpPr txBox="1"/>
              <p:nvPr/>
            </p:nvSpPr>
            <p:spPr>
              <a:xfrm>
                <a:off x="3405752" y="2779129"/>
                <a:ext cx="1038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m:t>
                          </m:r>
                        </m:sub>
                      </m:sSub>
                    </m:oMath>
                  </m:oMathPara>
                </a14:m>
                <a:endParaRPr lang="en-US" b="1" dirty="0"/>
              </a:p>
            </p:txBody>
          </p:sp>
        </mc:Choice>
        <mc:Fallback xmlns="">
          <p:sp>
            <p:nvSpPr>
              <p:cNvPr id="23" name="TextBox 22">
                <a:extLst>
                  <a:ext uri="{FF2B5EF4-FFF2-40B4-BE49-F238E27FC236}">
                    <a16:creationId xmlns:a16="http://schemas.microsoft.com/office/drawing/2014/main" id="{7E7631D0-E79F-03B2-B91C-6AD6D96D946E}"/>
                  </a:ext>
                </a:extLst>
              </p:cNvPr>
              <p:cNvSpPr txBox="1">
                <a:spLocks noRot="1" noChangeAspect="1" noMove="1" noResize="1" noEditPoints="1" noAdjustHandles="1" noChangeArrowheads="1" noChangeShapeType="1" noTextEdit="1"/>
              </p:cNvSpPr>
              <p:nvPr/>
            </p:nvSpPr>
            <p:spPr>
              <a:xfrm>
                <a:off x="3405752" y="2779129"/>
                <a:ext cx="103822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3946FB4-DD00-C4FE-86E8-42434173D00E}"/>
                  </a:ext>
                </a:extLst>
              </p:cNvPr>
              <p:cNvSpPr txBox="1"/>
              <p:nvPr/>
            </p:nvSpPr>
            <p:spPr>
              <a:xfrm>
                <a:off x="4589751" y="1715411"/>
                <a:ext cx="1038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m:t>
                          </m:r>
                        </m:sub>
                      </m:sSub>
                    </m:oMath>
                  </m:oMathPara>
                </a14:m>
                <a:endParaRPr lang="en-US" b="1" dirty="0"/>
              </a:p>
            </p:txBody>
          </p:sp>
        </mc:Choice>
        <mc:Fallback xmlns="">
          <p:sp>
            <p:nvSpPr>
              <p:cNvPr id="24" name="TextBox 23">
                <a:extLst>
                  <a:ext uri="{FF2B5EF4-FFF2-40B4-BE49-F238E27FC236}">
                    <a16:creationId xmlns:a16="http://schemas.microsoft.com/office/drawing/2014/main" id="{F3946FB4-DD00-C4FE-86E8-42434173D00E}"/>
                  </a:ext>
                </a:extLst>
              </p:cNvPr>
              <p:cNvSpPr txBox="1">
                <a:spLocks noRot="1" noChangeAspect="1" noMove="1" noResize="1" noEditPoints="1" noAdjustHandles="1" noChangeArrowheads="1" noChangeShapeType="1" noTextEdit="1"/>
              </p:cNvSpPr>
              <p:nvPr/>
            </p:nvSpPr>
            <p:spPr>
              <a:xfrm>
                <a:off x="4589751" y="1715411"/>
                <a:ext cx="103822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6D475C-3794-1F55-F9BE-BE62E3164DD2}"/>
                  </a:ext>
                </a:extLst>
              </p:cNvPr>
              <p:cNvSpPr txBox="1"/>
              <p:nvPr/>
            </p:nvSpPr>
            <p:spPr>
              <a:xfrm>
                <a:off x="4589750" y="2779129"/>
                <a:ext cx="1038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m:t>
                          </m:r>
                        </m:sub>
                      </m:sSub>
                    </m:oMath>
                  </m:oMathPara>
                </a14:m>
                <a:endParaRPr lang="en-US" b="1" dirty="0"/>
              </a:p>
            </p:txBody>
          </p:sp>
        </mc:Choice>
        <mc:Fallback xmlns="">
          <p:sp>
            <p:nvSpPr>
              <p:cNvPr id="25" name="TextBox 24">
                <a:extLst>
                  <a:ext uri="{FF2B5EF4-FFF2-40B4-BE49-F238E27FC236}">
                    <a16:creationId xmlns:a16="http://schemas.microsoft.com/office/drawing/2014/main" id="{B56D475C-3794-1F55-F9BE-BE62E3164DD2}"/>
                  </a:ext>
                </a:extLst>
              </p:cNvPr>
              <p:cNvSpPr txBox="1">
                <a:spLocks noRot="1" noChangeAspect="1" noMove="1" noResize="1" noEditPoints="1" noAdjustHandles="1" noChangeArrowheads="1" noChangeShapeType="1" noTextEdit="1"/>
              </p:cNvSpPr>
              <p:nvPr/>
            </p:nvSpPr>
            <p:spPr>
              <a:xfrm>
                <a:off x="4589750" y="2779129"/>
                <a:ext cx="1038225" cy="369332"/>
              </a:xfrm>
              <a:prstGeom prst="rect">
                <a:avLst/>
              </a:prstGeom>
              <a:blipFill>
                <a:blip r:embed="rId7"/>
                <a:stretch>
                  <a:fillRect/>
                </a:stretch>
              </a:blipFill>
            </p:spPr>
            <p:txBody>
              <a:bodyPr/>
              <a:lstStyle/>
              <a:p>
                <a:r>
                  <a:rPr lang="en-US">
                    <a:noFill/>
                  </a:rPr>
                  <a:t> </a:t>
                </a:r>
              </a:p>
            </p:txBody>
          </p:sp>
        </mc:Fallback>
      </mc:AlternateContent>
      <p:sp>
        <p:nvSpPr>
          <p:cNvPr id="26" name="Content Placeholder 2">
            <a:extLst>
              <a:ext uri="{FF2B5EF4-FFF2-40B4-BE49-F238E27FC236}">
                <a16:creationId xmlns:a16="http://schemas.microsoft.com/office/drawing/2014/main" id="{3A5462B2-E005-5621-0DEE-1D138705005D}"/>
              </a:ext>
            </a:extLst>
          </p:cNvPr>
          <p:cNvSpPr txBox="1">
            <a:spLocks/>
          </p:cNvSpPr>
          <p:nvPr/>
        </p:nvSpPr>
        <p:spPr>
          <a:xfrm>
            <a:off x="7089048" y="1715411"/>
            <a:ext cx="4825174" cy="26176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Current bias measurements</a:t>
            </a:r>
          </a:p>
          <a:p>
            <a:pPr lvl="1"/>
            <a:r>
              <a:rPr lang="en-US" sz="1800" dirty="0"/>
              <a:t>Probe tunneling </a:t>
            </a:r>
          </a:p>
          <a:p>
            <a:pPr marL="457200" lvl="1" indent="0">
              <a:buNone/>
            </a:pPr>
            <a:endParaRPr lang="en-US" sz="2000" dirty="0"/>
          </a:p>
          <a:p>
            <a:r>
              <a:rPr lang="en-US" sz="2400" dirty="0"/>
              <a:t>Si fins approximately same thickness</a:t>
            </a:r>
          </a:p>
          <a:p>
            <a:endParaRPr lang="en-US" sz="2400" dirty="0"/>
          </a:p>
          <a:p>
            <a:r>
              <a:rPr lang="en-US" sz="2400" dirty="0"/>
              <a:t>Various junction areas</a:t>
            </a:r>
          </a:p>
          <a:p>
            <a:pPr marL="0" indent="0">
              <a:buFont typeface="Arial" panose="020B0604020202020204" pitchFamily="34" charset="0"/>
              <a:buNone/>
            </a:pPr>
            <a:endParaRPr lang="en-US" sz="2400" dirty="0"/>
          </a:p>
        </p:txBody>
      </p:sp>
      <p:sp>
        <p:nvSpPr>
          <p:cNvPr id="28" name="TextBox 27">
            <a:extLst>
              <a:ext uri="{FF2B5EF4-FFF2-40B4-BE49-F238E27FC236}">
                <a16:creationId xmlns:a16="http://schemas.microsoft.com/office/drawing/2014/main" id="{B419AFD6-70F8-E24B-39D9-91A32191FA03}"/>
              </a:ext>
            </a:extLst>
          </p:cNvPr>
          <p:cNvSpPr txBox="1"/>
          <p:nvPr/>
        </p:nvSpPr>
        <p:spPr>
          <a:xfrm>
            <a:off x="11341999" y="5560419"/>
            <a:ext cx="837025" cy="369332"/>
          </a:xfrm>
          <a:prstGeom prst="rect">
            <a:avLst/>
          </a:prstGeom>
          <a:noFill/>
        </p:spPr>
        <p:txBody>
          <a:bodyPr wrap="square" rtlCol="0">
            <a:spAutoFit/>
          </a:bodyPr>
          <a:lstStyle/>
          <a:p>
            <a:r>
              <a:rPr lang="en-US" dirty="0"/>
              <a:t>14/17</a:t>
            </a:r>
          </a:p>
        </p:txBody>
      </p:sp>
    </p:spTree>
    <p:extLst>
      <p:ext uri="{BB962C8B-B14F-4D97-AF65-F5344CB8AC3E}">
        <p14:creationId xmlns:p14="http://schemas.microsoft.com/office/powerpoint/2010/main" val="319011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D880B0C5-C0D4-C5F6-96FD-5877731BABC9}"/>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D8FDB524-93A9-160D-B61F-7162C0AC6B33}"/>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3">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4" name="Title 1">
            <a:extLst>
              <a:ext uri="{FF2B5EF4-FFF2-40B4-BE49-F238E27FC236}">
                <a16:creationId xmlns:a16="http://schemas.microsoft.com/office/drawing/2014/main" id="{D15BA309-EA7B-9D39-3E55-649FAB85F8D8}"/>
              </a:ext>
            </a:extLst>
          </p:cNvPr>
          <p:cNvSpPr txBox="1">
            <a:spLocks/>
          </p:cNvSpPr>
          <p:nvPr/>
        </p:nvSpPr>
        <p:spPr>
          <a:xfrm>
            <a:off x="258097" y="197977"/>
            <a:ext cx="9711813" cy="785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Current bias measurements at ~ 120 </a:t>
            </a:r>
            <a:r>
              <a:rPr lang="en-US" dirty="0" err="1"/>
              <a:t>mK</a:t>
            </a:r>
            <a:endParaRPr lang="en-US" dirty="0"/>
          </a:p>
        </p:txBody>
      </p:sp>
      <p:pic>
        <p:nvPicPr>
          <p:cNvPr id="8" name="Picture 7">
            <a:extLst>
              <a:ext uri="{FF2B5EF4-FFF2-40B4-BE49-F238E27FC236}">
                <a16:creationId xmlns:a16="http://schemas.microsoft.com/office/drawing/2014/main" id="{79B6E2D1-691A-FC5C-7FC0-F8FC2D6EA218}"/>
              </a:ext>
            </a:extLst>
          </p:cNvPr>
          <p:cNvPicPr>
            <a:picLocks noChangeAspect="1"/>
          </p:cNvPicPr>
          <p:nvPr/>
        </p:nvPicPr>
        <p:blipFill>
          <a:blip r:embed="rId4"/>
          <a:stretch>
            <a:fillRect/>
          </a:stretch>
        </p:blipFill>
        <p:spPr>
          <a:xfrm>
            <a:off x="5896271" y="983121"/>
            <a:ext cx="5909502" cy="3921535"/>
          </a:xfrm>
          <a:prstGeom prst="rect">
            <a:avLst/>
          </a:prstGeom>
        </p:spPr>
      </p:pic>
      <p:pic>
        <p:nvPicPr>
          <p:cNvPr id="10" name="Picture 9">
            <a:extLst>
              <a:ext uri="{FF2B5EF4-FFF2-40B4-BE49-F238E27FC236}">
                <a16:creationId xmlns:a16="http://schemas.microsoft.com/office/drawing/2014/main" id="{90311227-9A04-7E91-F07B-7B3BE7A6B81D}"/>
              </a:ext>
            </a:extLst>
          </p:cNvPr>
          <p:cNvPicPr>
            <a:picLocks noChangeAspect="1"/>
          </p:cNvPicPr>
          <p:nvPr/>
        </p:nvPicPr>
        <p:blipFill>
          <a:blip r:embed="rId5"/>
          <a:stretch>
            <a:fillRect/>
          </a:stretch>
        </p:blipFill>
        <p:spPr>
          <a:xfrm>
            <a:off x="-12176" y="983122"/>
            <a:ext cx="5908447" cy="3921535"/>
          </a:xfrm>
          <a:prstGeom prst="rect">
            <a:avLst/>
          </a:prstGeom>
        </p:spPr>
      </p:pic>
      <p:sp>
        <p:nvSpPr>
          <p:cNvPr id="13" name="Arrow: Up 12">
            <a:extLst>
              <a:ext uri="{FF2B5EF4-FFF2-40B4-BE49-F238E27FC236}">
                <a16:creationId xmlns:a16="http://schemas.microsoft.com/office/drawing/2014/main" id="{082A5B58-8095-0538-BF4D-A50E886A825E}"/>
              </a:ext>
            </a:extLst>
          </p:cNvPr>
          <p:cNvSpPr/>
          <p:nvPr/>
        </p:nvSpPr>
        <p:spPr>
          <a:xfrm rot="494855">
            <a:off x="3349066" y="2108406"/>
            <a:ext cx="153619" cy="128737"/>
          </a:xfrm>
          <a:prstGeom prst="up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F20A89E-7410-6787-B5C5-44E2EB5AB4B4}"/>
              </a:ext>
            </a:extLst>
          </p:cNvPr>
          <p:cNvSpPr/>
          <p:nvPr/>
        </p:nvSpPr>
        <p:spPr>
          <a:xfrm rot="494855">
            <a:off x="3207408" y="3372780"/>
            <a:ext cx="153619" cy="128737"/>
          </a:xfrm>
          <a:prstGeom prst="up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EEA01EB7-C45D-DA1C-A975-4AABE7F60F9E}"/>
              </a:ext>
            </a:extLst>
          </p:cNvPr>
          <p:cNvSpPr/>
          <p:nvPr/>
        </p:nvSpPr>
        <p:spPr>
          <a:xfrm rot="11468417">
            <a:off x="2653661" y="2030408"/>
            <a:ext cx="153619" cy="128737"/>
          </a:xfrm>
          <a:prstGeom prst="upArrow">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2E575159-1A44-892D-4B92-B8CC64F981EC}"/>
              </a:ext>
            </a:extLst>
          </p:cNvPr>
          <p:cNvSpPr/>
          <p:nvPr/>
        </p:nvSpPr>
        <p:spPr>
          <a:xfrm rot="11468417">
            <a:off x="2511506" y="3376055"/>
            <a:ext cx="153619" cy="128737"/>
          </a:xfrm>
          <a:prstGeom prst="upArrow">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4B35AA-DF24-6F28-FD32-99997578F0C2}"/>
              </a:ext>
            </a:extLst>
          </p:cNvPr>
          <p:cNvSpPr txBox="1"/>
          <p:nvPr/>
        </p:nvSpPr>
        <p:spPr>
          <a:xfrm>
            <a:off x="2340214" y="5009475"/>
            <a:ext cx="7112113" cy="430887"/>
          </a:xfrm>
          <a:prstGeom prst="rect">
            <a:avLst/>
          </a:prstGeom>
          <a:noFill/>
        </p:spPr>
        <p:txBody>
          <a:bodyPr wrap="square" rtlCol="0">
            <a:spAutoFit/>
          </a:bodyPr>
          <a:lstStyle/>
          <a:p>
            <a:r>
              <a:rPr lang="en-US" sz="2200" b="1" i="1" dirty="0"/>
              <a:t>Conclusion: No evidence of tunneling in our samples </a:t>
            </a:r>
          </a:p>
        </p:txBody>
      </p:sp>
      <p:sp>
        <p:nvSpPr>
          <p:cNvPr id="5" name="TextBox 4">
            <a:extLst>
              <a:ext uri="{FF2B5EF4-FFF2-40B4-BE49-F238E27FC236}">
                <a16:creationId xmlns:a16="http://schemas.microsoft.com/office/drawing/2014/main" id="{3E2146F4-DE5F-FBBC-F41A-DF1BB0E4E029}"/>
              </a:ext>
            </a:extLst>
          </p:cNvPr>
          <p:cNvSpPr txBox="1"/>
          <p:nvPr/>
        </p:nvSpPr>
        <p:spPr>
          <a:xfrm>
            <a:off x="11354974" y="5385875"/>
            <a:ext cx="837025" cy="369332"/>
          </a:xfrm>
          <a:prstGeom prst="rect">
            <a:avLst/>
          </a:prstGeom>
          <a:noFill/>
        </p:spPr>
        <p:txBody>
          <a:bodyPr wrap="square" rtlCol="0">
            <a:spAutoFit/>
          </a:bodyPr>
          <a:lstStyle/>
          <a:p>
            <a:r>
              <a:rPr lang="en-US" dirty="0"/>
              <a:t>15/17</a:t>
            </a:r>
          </a:p>
        </p:txBody>
      </p:sp>
    </p:spTree>
    <p:extLst>
      <p:ext uri="{BB962C8B-B14F-4D97-AF65-F5344CB8AC3E}">
        <p14:creationId xmlns:p14="http://schemas.microsoft.com/office/powerpoint/2010/main" val="1667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D3D1-2D0D-2C79-0875-4BA324A58D48}"/>
              </a:ext>
            </a:extLst>
          </p:cNvPr>
          <p:cNvSpPr txBox="1">
            <a:spLocks/>
          </p:cNvSpPr>
          <p:nvPr/>
        </p:nvSpPr>
        <p:spPr>
          <a:xfrm>
            <a:off x="258097" y="197977"/>
            <a:ext cx="9711813" cy="785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Outlook</a:t>
            </a:r>
          </a:p>
        </p:txBody>
      </p:sp>
      <p:sp>
        <p:nvSpPr>
          <p:cNvPr id="3" name="Google Shape;59;p13">
            <a:extLst>
              <a:ext uri="{FF2B5EF4-FFF2-40B4-BE49-F238E27FC236}">
                <a16:creationId xmlns:a16="http://schemas.microsoft.com/office/drawing/2014/main" id="{A13D3849-93A2-E630-281E-AA7C72A36C97}"/>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60;p13">
            <a:extLst>
              <a:ext uri="{FF2B5EF4-FFF2-40B4-BE49-F238E27FC236}">
                <a16:creationId xmlns:a16="http://schemas.microsoft.com/office/drawing/2014/main" id="{D61FC3C6-1957-2352-CEDA-36B3D0F40D1E}"/>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5" name="TextBox 4">
            <a:extLst>
              <a:ext uri="{FF2B5EF4-FFF2-40B4-BE49-F238E27FC236}">
                <a16:creationId xmlns:a16="http://schemas.microsoft.com/office/drawing/2014/main" id="{8F6336C8-4316-CA2B-FAA1-4BB4A51E693F}"/>
              </a:ext>
            </a:extLst>
          </p:cNvPr>
          <p:cNvSpPr txBox="1"/>
          <p:nvPr/>
        </p:nvSpPr>
        <p:spPr>
          <a:xfrm>
            <a:off x="258097" y="1188821"/>
            <a:ext cx="10022478"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t>Alternative sample preparation of Ta/</a:t>
            </a:r>
            <a:r>
              <a:rPr lang="en-US" sz="2200" dirty="0" err="1"/>
              <a:t>InAs</a:t>
            </a:r>
            <a:r>
              <a:rPr lang="en-US" sz="2200" dirty="0"/>
              <a:t> sample </a:t>
            </a:r>
          </a:p>
          <a:p>
            <a:pPr marL="742950" lvl="1" indent="-285750">
              <a:buFont typeface="Arial" panose="020B0604020202020204" pitchFamily="34" charset="0"/>
              <a:buChar char="•"/>
            </a:pPr>
            <a:r>
              <a:rPr lang="en-US" sz="2200" dirty="0"/>
              <a:t>As rich top layer </a:t>
            </a:r>
            <a:r>
              <a:rPr lang="en-US" sz="2200" dirty="0">
                <a:sym typeface="Wingdings" panose="05000000000000000000" pitchFamily="2" charset="2"/>
              </a:rPr>
              <a:t> tunability?</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More IV plots with Al/Si junctions with thinner Si barriers</a:t>
            </a:r>
          </a:p>
          <a:p>
            <a:pPr marL="742950" lvl="1" indent="-285750">
              <a:buFont typeface="Arial" panose="020B0604020202020204" pitchFamily="34" charset="0"/>
              <a:buChar char="•"/>
            </a:pPr>
            <a:r>
              <a:rPr lang="en-US" sz="2200" dirty="0"/>
              <a:t>Evidence of tunneling/capacitive properties </a:t>
            </a:r>
          </a:p>
          <a:p>
            <a:pPr lvl="1"/>
            <a:endParaRPr lang="en-US" sz="2200" dirty="0"/>
          </a:p>
        </p:txBody>
      </p:sp>
      <p:pic>
        <p:nvPicPr>
          <p:cNvPr id="6" name="Picture 5">
            <a:extLst>
              <a:ext uri="{FF2B5EF4-FFF2-40B4-BE49-F238E27FC236}">
                <a16:creationId xmlns:a16="http://schemas.microsoft.com/office/drawing/2014/main" id="{9A0E587E-624F-2BC8-2353-48D5C9939A84}"/>
              </a:ext>
            </a:extLst>
          </p:cNvPr>
          <p:cNvPicPr>
            <a:picLocks noChangeAspect="1"/>
          </p:cNvPicPr>
          <p:nvPr/>
        </p:nvPicPr>
        <p:blipFill>
          <a:blip r:embed="rId3"/>
          <a:stretch>
            <a:fillRect/>
          </a:stretch>
        </p:blipFill>
        <p:spPr>
          <a:xfrm>
            <a:off x="8352094" y="765953"/>
            <a:ext cx="2829109" cy="4423144"/>
          </a:xfrm>
          <a:prstGeom prst="rect">
            <a:avLst/>
          </a:prstGeom>
        </p:spPr>
      </p:pic>
      <p:sp>
        <p:nvSpPr>
          <p:cNvPr id="20" name="Rectangle 19">
            <a:extLst>
              <a:ext uri="{FF2B5EF4-FFF2-40B4-BE49-F238E27FC236}">
                <a16:creationId xmlns:a16="http://schemas.microsoft.com/office/drawing/2014/main" id="{0D2094DE-8DED-5248-C4A6-D6668AB0C979}"/>
              </a:ext>
            </a:extLst>
          </p:cNvPr>
          <p:cNvSpPr/>
          <p:nvPr/>
        </p:nvSpPr>
        <p:spPr>
          <a:xfrm>
            <a:off x="5109719" y="4959396"/>
            <a:ext cx="2998839" cy="50144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7E35C63-2E2D-FA96-8957-559123547290}"/>
              </a:ext>
            </a:extLst>
          </p:cNvPr>
          <p:cNvSpPr/>
          <p:nvPr/>
        </p:nvSpPr>
        <p:spPr>
          <a:xfrm>
            <a:off x="6398827" y="3178879"/>
            <a:ext cx="420622" cy="188211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B11AC2-5367-F781-C7C7-89F5440AB42E}"/>
              </a:ext>
            </a:extLst>
          </p:cNvPr>
          <p:cNvSpPr/>
          <p:nvPr/>
        </p:nvSpPr>
        <p:spPr>
          <a:xfrm>
            <a:off x="6252718" y="3032272"/>
            <a:ext cx="712839" cy="2932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984133-C693-F488-0DC8-711937435F9D}"/>
              </a:ext>
            </a:extLst>
          </p:cNvPr>
          <p:cNvSpPr/>
          <p:nvPr/>
        </p:nvSpPr>
        <p:spPr>
          <a:xfrm>
            <a:off x="6252717" y="2947019"/>
            <a:ext cx="712839" cy="10713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8ADF7A-91E1-CD00-03F1-8B7650A3A07A}"/>
              </a:ext>
            </a:extLst>
          </p:cNvPr>
          <p:cNvSpPr/>
          <p:nvPr/>
        </p:nvSpPr>
        <p:spPr>
          <a:xfrm>
            <a:off x="5109718" y="4934316"/>
            <a:ext cx="1289109" cy="4571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39FD41-2B03-32D3-FAD1-0C3FF977F2D9}"/>
              </a:ext>
            </a:extLst>
          </p:cNvPr>
          <p:cNvSpPr/>
          <p:nvPr/>
        </p:nvSpPr>
        <p:spPr>
          <a:xfrm rot="5400000">
            <a:off x="5663415" y="4244625"/>
            <a:ext cx="1289109" cy="18171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6FAE45-ED47-8E28-1F5B-F9870ECE93AE}"/>
              </a:ext>
            </a:extLst>
          </p:cNvPr>
          <p:cNvSpPr/>
          <p:nvPr/>
        </p:nvSpPr>
        <p:spPr>
          <a:xfrm rot="5400000">
            <a:off x="6265752" y="4244625"/>
            <a:ext cx="1289109" cy="18171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2012FB-4F6E-7294-33CD-C31FE93605BE}"/>
              </a:ext>
            </a:extLst>
          </p:cNvPr>
          <p:cNvSpPr/>
          <p:nvPr/>
        </p:nvSpPr>
        <p:spPr>
          <a:xfrm>
            <a:off x="5955653" y="4849063"/>
            <a:ext cx="443173" cy="123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3AD658-0E08-1BB1-AA80-FC76448170C9}"/>
              </a:ext>
            </a:extLst>
          </p:cNvPr>
          <p:cNvSpPr/>
          <p:nvPr/>
        </p:nvSpPr>
        <p:spPr>
          <a:xfrm>
            <a:off x="6819449" y="4934316"/>
            <a:ext cx="1289109" cy="4571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FE59C5-A6A6-6DF1-22CD-35C65AB68D2D}"/>
              </a:ext>
            </a:extLst>
          </p:cNvPr>
          <p:cNvSpPr/>
          <p:nvPr/>
        </p:nvSpPr>
        <p:spPr>
          <a:xfrm>
            <a:off x="6825320" y="4856413"/>
            <a:ext cx="443173" cy="123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79BCBE3-766C-8F0D-D263-2F226BE159D9}"/>
              </a:ext>
            </a:extLst>
          </p:cNvPr>
          <p:cNvSpPr txBox="1"/>
          <p:nvPr/>
        </p:nvSpPr>
        <p:spPr>
          <a:xfrm>
            <a:off x="5995611" y="5065288"/>
            <a:ext cx="1396418" cy="323165"/>
          </a:xfrm>
          <a:prstGeom prst="rect">
            <a:avLst/>
          </a:prstGeom>
          <a:noFill/>
        </p:spPr>
        <p:txBody>
          <a:bodyPr wrap="square" rtlCol="0">
            <a:spAutoFit/>
          </a:bodyPr>
          <a:lstStyle/>
          <a:p>
            <a:r>
              <a:rPr lang="en-US" sz="1500" dirty="0"/>
              <a:t>Si (substrate)</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8216F5F-4173-7D9A-FED6-DB2D414F475E}"/>
                  </a:ext>
                </a:extLst>
              </p:cNvPr>
              <p:cNvSpPr txBox="1"/>
              <p:nvPr/>
            </p:nvSpPr>
            <p:spPr>
              <a:xfrm>
                <a:off x="6288326" y="3015150"/>
                <a:ext cx="677232" cy="323165"/>
              </a:xfrm>
              <a:prstGeom prst="rect">
                <a:avLst/>
              </a:prstGeom>
              <a:noFill/>
            </p:spPr>
            <p:txBody>
              <a:bodyPr wrap="square" rtlCol="0">
                <a:spAutoFit/>
              </a:bodyPr>
              <a:lstStyle/>
              <a:p>
                <a:r>
                  <a:rPr lang="en-US" sz="1500" dirty="0"/>
                  <a:t>Si</a:t>
                </a:r>
                <a14:m>
                  <m:oMath xmlns:m="http://schemas.openxmlformats.org/officeDocument/2006/math">
                    <m:sSub>
                      <m:sSubPr>
                        <m:ctrlPr>
                          <a:rPr lang="en-US" sz="1500" i="1" smtClean="0">
                            <a:latin typeface="Cambria Math" panose="02040503050406030204" pitchFamily="18" charset="0"/>
                          </a:rPr>
                        </m:ctrlPr>
                      </m:sSubPr>
                      <m:e>
                        <m:r>
                          <m:rPr>
                            <m:nor/>
                          </m:rPr>
                          <a:rPr lang="en-US" sz="1500" b="0" i="0" smtClean="0">
                            <a:latin typeface="Cambria Math" panose="02040503050406030204" pitchFamily="18" charset="0"/>
                          </a:rPr>
                          <m:t>N</m:t>
                        </m:r>
                      </m:e>
                      <m:sub>
                        <m:r>
                          <m:rPr>
                            <m:nor/>
                          </m:rPr>
                          <a:rPr lang="en-US" sz="1500" b="0" i="0" smtClean="0">
                            <a:latin typeface="Cambria Math" panose="02040503050406030204" pitchFamily="18" charset="0"/>
                          </a:rPr>
                          <m:t>x</m:t>
                        </m:r>
                      </m:sub>
                    </m:sSub>
                  </m:oMath>
                </a14:m>
                <a:endParaRPr lang="en-US" sz="1500" dirty="0"/>
              </a:p>
            </p:txBody>
          </p:sp>
        </mc:Choice>
        <mc:Fallback xmlns="">
          <p:sp>
            <p:nvSpPr>
              <p:cNvPr id="31" name="TextBox 30">
                <a:extLst>
                  <a:ext uri="{FF2B5EF4-FFF2-40B4-BE49-F238E27FC236}">
                    <a16:creationId xmlns:a16="http://schemas.microsoft.com/office/drawing/2014/main" id="{E8216F5F-4173-7D9A-FED6-DB2D414F475E}"/>
                  </a:ext>
                </a:extLst>
              </p:cNvPr>
              <p:cNvSpPr txBox="1">
                <a:spLocks noRot="1" noChangeAspect="1" noMove="1" noResize="1" noEditPoints="1" noAdjustHandles="1" noChangeArrowheads="1" noChangeShapeType="1" noTextEdit="1"/>
              </p:cNvSpPr>
              <p:nvPr/>
            </p:nvSpPr>
            <p:spPr>
              <a:xfrm>
                <a:off x="6288326" y="3015150"/>
                <a:ext cx="677232" cy="323165"/>
              </a:xfrm>
              <a:prstGeom prst="rect">
                <a:avLst/>
              </a:prstGeom>
              <a:blipFill>
                <a:blip r:embed="rId4"/>
                <a:stretch>
                  <a:fillRect l="-3604" t="-3774" b="-20755"/>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43481663-E917-CDF4-9F63-C41F1DB8FFDD}"/>
              </a:ext>
            </a:extLst>
          </p:cNvPr>
          <p:cNvSpPr txBox="1"/>
          <p:nvPr/>
        </p:nvSpPr>
        <p:spPr>
          <a:xfrm>
            <a:off x="6131498" y="4119937"/>
            <a:ext cx="394250" cy="323165"/>
          </a:xfrm>
          <a:prstGeom prst="rect">
            <a:avLst/>
          </a:prstGeom>
          <a:noFill/>
        </p:spPr>
        <p:txBody>
          <a:bodyPr wrap="square" rtlCol="0">
            <a:spAutoFit/>
          </a:bodyPr>
          <a:lstStyle/>
          <a:p>
            <a:r>
              <a:rPr lang="en-US" sz="1500" dirty="0"/>
              <a:t>Al</a:t>
            </a:r>
          </a:p>
        </p:txBody>
      </p:sp>
      <p:sp>
        <p:nvSpPr>
          <p:cNvPr id="33" name="TextBox 32">
            <a:extLst>
              <a:ext uri="{FF2B5EF4-FFF2-40B4-BE49-F238E27FC236}">
                <a16:creationId xmlns:a16="http://schemas.microsoft.com/office/drawing/2014/main" id="{6C9424A0-B88F-10A6-DD47-1392D61A9827}"/>
              </a:ext>
            </a:extLst>
          </p:cNvPr>
          <p:cNvSpPr txBox="1"/>
          <p:nvPr/>
        </p:nvSpPr>
        <p:spPr>
          <a:xfrm>
            <a:off x="6746569" y="4128090"/>
            <a:ext cx="345123" cy="323165"/>
          </a:xfrm>
          <a:prstGeom prst="rect">
            <a:avLst/>
          </a:prstGeom>
          <a:noFill/>
        </p:spPr>
        <p:txBody>
          <a:bodyPr wrap="square" rtlCol="0">
            <a:spAutoFit/>
          </a:bodyPr>
          <a:lstStyle/>
          <a:p>
            <a:r>
              <a:rPr lang="en-US" sz="1500" dirty="0"/>
              <a:t>Al</a:t>
            </a:r>
          </a:p>
        </p:txBody>
      </p:sp>
      <p:sp>
        <p:nvSpPr>
          <p:cNvPr id="35" name="TextBox 34">
            <a:extLst>
              <a:ext uri="{FF2B5EF4-FFF2-40B4-BE49-F238E27FC236}">
                <a16:creationId xmlns:a16="http://schemas.microsoft.com/office/drawing/2014/main" id="{DE0DA8FB-D45F-032F-711D-AB43B5F76DBA}"/>
              </a:ext>
            </a:extLst>
          </p:cNvPr>
          <p:cNvSpPr txBox="1"/>
          <p:nvPr/>
        </p:nvSpPr>
        <p:spPr>
          <a:xfrm>
            <a:off x="11354974" y="5385875"/>
            <a:ext cx="837025" cy="369332"/>
          </a:xfrm>
          <a:prstGeom prst="rect">
            <a:avLst/>
          </a:prstGeom>
          <a:noFill/>
        </p:spPr>
        <p:txBody>
          <a:bodyPr wrap="square" rtlCol="0">
            <a:spAutoFit/>
          </a:bodyPr>
          <a:lstStyle/>
          <a:p>
            <a:r>
              <a:rPr lang="en-US" dirty="0"/>
              <a:t>16/17</a:t>
            </a:r>
          </a:p>
        </p:txBody>
      </p:sp>
    </p:spTree>
    <p:extLst>
      <p:ext uri="{BB962C8B-B14F-4D97-AF65-F5344CB8AC3E}">
        <p14:creationId xmlns:p14="http://schemas.microsoft.com/office/powerpoint/2010/main" val="374150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0B90BF6E-DA8E-AA6B-F40F-14CEF83AB575}"/>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54C71BC0-4C33-392B-2CAE-B546AE9078E4}"/>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2">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4" name="Title 1">
            <a:extLst>
              <a:ext uri="{FF2B5EF4-FFF2-40B4-BE49-F238E27FC236}">
                <a16:creationId xmlns:a16="http://schemas.microsoft.com/office/drawing/2014/main" id="{7ED7C838-6F3F-E2F0-6D67-F8B592C1DD6F}"/>
              </a:ext>
            </a:extLst>
          </p:cNvPr>
          <p:cNvSpPr txBox="1">
            <a:spLocks/>
          </p:cNvSpPr>
          <p:nvPr/>
        </p:nvSpPr>
        <p:spPr>
          <a:xfrm>
            <a:off x="258097" y="197977"/>
            <a:ext cx="9711813" cy="785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Acknowledgements </a:t>
            </a:r>
          </a:p>
        </p:txBody>
      </p:sp>
      <p:sp>
        <p:nvSpPr>
          <p:cNvPr id="5" name="TextBox 4">
            <a:extLst>
              <a:ext uri="{FF2B5EF4-FFF2-40B4-BE49-F238E27FC236}">
                <a16:creationId xmlns:a16="http://schemas.microsoft.com/office/drawing/2014/main" id="{9A851038-950E-970E-B8D8-0C0BF4170005}"/>
              </a:ext>
            </a:extLst>
          </p:cNvPr>
          <p:cNvSpPr txBox="1"/>
          <p:nvPr/>
        </p:nvSpPr>
        <p:spPr>
          <a:xfrm>
            <a:off x="517824" y="1502615"/>
            <a:ext cx="5477704" cy="3200876"/>
          </a:xfrm>
          <a:prstGeom prst="rect">
            <a:avLst/>
          </a:prstGeom>
          <a:noFill/>
        </p:spPr>
        <p:txBody>
          <a:bodyPr wrap="square" rtlCol="0">
            <a:spAutoFit/>
          </a:bodyPr>
          <a:lstStyle/>
          <a:p>
            <a:pPr marL="285750" indent="-285750">
              <a:buFont typeface="Arial" panose="020B0604020202020204" pitchFamily="34" charset="0"/>
              <a:buChar char="•"/>
            </a:pPr>
            <a:r>
              <a:rPr lang="en-US" sz="2200" dirty="0"/>
              <a:t>Special thanks to </a:t>
            </a:r>
          </a:p>
          <a:p>
            <a:pPr marL="742950" lvl="1" indent="-285750">
              <a:buFont typeface="Arial" panose="020B0604020202020204" pitchFamily="34" charset="0"/>
              <a:buChar char="•"/>
            </a:pPr>
            <a:r>
              <a:rPr lang="en-US" sz="2200" dirty="0"/>
              <a:t>Professor Chris </a:t>
            </a:r>
            <a:r>
              <a:rPr lang="en-US" sz="2200" dirty="0" err="1"/>
              <a:t>Palmstr</a:t>
            </a:r>
            <a:r>
              <a:rPr lang="en-US" sz="2200" dirty="0" err="1">
                <a:ea typeface="Source Serif Pro ExtraLight" panose="02040203050405020204" pitchFamily="18" charset="0"/>
              </a:rPr>
              <a:t>ø</a:t>
            </a:r>
            <a:r>
              <a:rPr lang="en-US" sz="2200" dirty="0" err="1"/>
              <a:t>m</a:t>
            </a:r>
            <a:r>
              <a:rPr lang="en-US" sz="2200" dirty="0"/>
              <a:t> </a:t>
            </a:r>
          </a:p>
          <a:p>
            <a:pPr marL="742950" lvl="1" indent="-285750">
              <a:buFont typeface="Arial" panose="020B0604020202020204" pitchFamily="34" charset="0"/>
              <a:buChar char="•"/>
            </a:pPr>
            <a:r>
              <a:rPr lang="en-US" sz="2200" dirty="0"/>
              <a:t>Teun van Schijndel </a:t>
            </a:r>
          </a:p>
          <a:p>
            <a:pPr marL="742950" lvl="1" indent="-285750">
              <a:buFont typeface="Arial" panose="020B0604020202020204" pitchFamily="34" charset="0"/>
              <a:buChar char="•"/>
            </a:pPr>
            <a:r>
              <a:rPr lang="en-US" sz="2200" dirty="0"/>
              <a:t>Professor Sathya Guruswamy</a:t>
            </a:r>
          </a:p>
          <a:p>
            <a:pPr marL="742950" lvl="1" indent="-285750">
              <a:buFont typeface="Arial" panose="020B0604020202020204" pitchFamily="34" charset="0"/>
              <a:buChar char="•"/>
            </a:pPr>
            <a:r>
              <a:rPr lang="en-US" sz="2200" dirty="0" err="1"/>
              <a:t>Palmstr</a:t>
            </a:r>
            <a:r>
              <a:rPr lang="en-US" sz="2200" dirty="0" err="1">
                <a:ea typeface="Source Serif Pro ExtraLight" panose="02040203050405020204" pitchFamily="18" charset="0"/>
              </a:rPr>
              <a:t>ø</a:t>
            </a:r>
            <a:r>
              <a:rPr lang="en-US" sz="2200" dirty="0" err="1"/>
              <a:t>m</a:t>
            </a:r>
            <a:r>
              <a:rPr lang="en-US" sz="2200" dirty="0"/>
              <a:t> Lab</a:t>
            </a:r>
          </a:p>
          <a:p>
            <a:pPr marL="742950"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Work supported by  NSF REU grant </a:t>
            </a:r>
            <a:r>
              <a:rPr lang="en-US" sz="2200" b="0" i="0" dirty="0">
                <a:solidFill>
                  <a:srgbClr val="222222"/>
                </a:solidFill>
                <a:effectLst/>
                <a:highlight>
                  <a:srgbClr val="FFFFFF"/>
                </a:highlight>
              </a:rPr>
              <a:t>PHY-2349677</a:t>
            </a:r>
            <a:endParaRPr lang="en-US" sz="2200" dirty="0"/>
          </a:p>
          <a:p>
            <a:pPr marL="742950" lvl="1" indent="-285750">
              <a:buFont typeface="Arial" panose="020B0604020202020204" pitchFamily="34" charset="0"/>
              <a:buChar char="•"/>
            </a:pPr>
            <a:endParaRPr lang="en-US" sz="2200" dirty="0"/>
          </a:p>
        </p:txBody>
      </p:sp>
      <p:pic>
        <p:nvPicPr>
          <p:cNvPr id="6" name="Picture 5">
            <a:extLst>
              <a:ext uri="{FF2B5EF4-FFF2-40B4-BE49-F238E27FC236}">
                <a16:creationId xmlns:a16="http://schemas.microsoft.com/office/drawing/2014/main" id="{0BF684C1-D8F4-6F2F-C68A-62EC8A55BD7E}"/>
              </a:ext>
            </a:extLst>
          </p:cNvPr>
          <p:cNvPicPr>
            <a:picLocks noChangeAspect="1"/>
          </p:cNvPicPr>
          <p:nvPr/>
        </p:nvPicPr>
        <p:blipFill>
          <a:blip r:embed="rId3"/>
          <a:stretch>
            <a:fillRect/>
          </a:stretch>
        </p:blipFill>
        <p:spPr>
          <a:xfrm>
            <a:off x="5893642" y="983122"/>
            <a:ext cx="3184558" cy="1516456"/>
          </a:xfrm>
          <a:prstGeom prst="rect">
            <a:avLst/>
          </a:prstGeom>
        </p:spPr>
      </p:pic>
      <p:pic>
        <p:nvPicPr>
          <p:cNvPr id="7" name="Picture 6">
            <a:extLst>
              <a:ext uri="{FF2B5EF4-FFF2-40B4-BE49-F238E27FC236}">
                <a16:creationId xmlns:a16="http://schemas.microsoft.com/office/drawing/2014/main" id="{BB483FAE-1B35-0F43-CAF6-7CA313102B99}"/>
              </a:ext>
            </a:extLst>
          </p:cNvPr>
          <p:cNvPicPr>
            <a:picLocks noChangeAspect="1"/>
          </p:cNvPicPr>
          <p:nvPr/>
        </p:nvPicPr>
        <p:blipFill>
          <a:blip r:embed="rId4"/>
          <a:stretch>
            <a:fillRect/>
          </a:stretch>
        </p:blipFill>
        <p:spPr>
          <a:xfrm>
            <a:off x="9310236" y="1064817"/>
            <a:ext cx="2475545" cy="1727829"/>
          </a:xfrm>
          <a:prstGeom prst="rect">
            <a:avLst/>
          </a:prstGeom>
        </p:spPr>
      </p:pic>
      <p:pic>
        <p:nvPicPr>
          <p:cNvPr id="8" name="Picture 7">
            <a:extLst>
              <a:ext uri="{FF2B5EF4-FFF2-40B4-BE49-F238E27FC236}">
                <a16:creationId xmlns:a16="http://schemas.microsoft.com/office/drawing/2014/main" id="{CC8F0C5B-8D9B-D2E0-256E-AA86C105D869}"/>
              </a:ext>
            </a:extLst>
          </p:cNvPr>
          <p:cNvPicPr>
            <a:picLocks noChangeAspect="1"/>
          </p:cNvPicPr>
          <p:nvPr/>
        </p:nvPicPr>
        <p:blipFill>
          <a:blip r:embed="rId5"/>
          <a:stretch>
            <a:fillRect/>
          </a:stretch>
        </p:blipFill>
        <p:spPr>
          <a:xfrm>
            <a:off x="9511748" y="3179116"/>
            <a:ext cx="1745089" cy="2208874"/>
          </a:xfrm>
          <a:prstGeom prst="rect">
            <a:avLst/>
          </a:prstGeom>
        </p:spPr>
      </p:pic>
      <p:pic>
        <p:nvPicPr>
          <p:cNvPr id="1026" name="Picture 2" descr="NSF Logo | NSF - National Science Foundation">
            <a:extLst>
              <a:ext uri="{FF2B5EF4-FFF2-40B4-BE49-F238E27FC236}">
                <a16:creationId xmlns:a16="http://schemas.microsoft.com/office/drawing/2014/main" id="{0A84E9C5-55CE-D5A4-355D-6793D27A55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546" y="2905173"/>
            <a:ext cx="2357121" cy="23691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4C6ECC-B26F-632E-B6A1-D37D7C8CB7C6}"/>
              </a:ext>
            </a:extLst>
          </p:cNvPr>
          <p:cNvSpPr txBox="1"/>
          <p:nvPr/>
        </p:nvSpPr>
        <p:spPr>
          <a:xfrm>
            <a:off x="11354974" y="5385875"/>
            <a:ext cx="837025" cy="369332"/>
          </a:xfrm>
          <a:prstGeom prst="rect">
            <a:avLst/>
          </a:prstGeom>
          <a:noFill/>
        </p:spPr>
        <p:txBody>
          <a:bodyPr wrap="square" rtlCol="0">
            <a:spAutoFit/>
          </a:bodyPr>
          <a:lstStyle/>
          <a:p>
            <a:r>
              <a:rPr lang="en-US" dirty="0"/>
              <a:t>17/17</a:t>
            </a:r>
          </a:p>
        </p:txBody>
      </p:sp>
    </p:spTree>
    <p:extLst>
      <p:ext uri="{BB962C8B-B14F-4D97-AF65-F5344CB8AC3E}">
        <p14:creationId xmlns:p14="http://schemas.microsoft.com/office/powerpoint/2010/main" val="332617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B7F4-8EFB-22E5-ED8B-873B87B3B37F}"/>
              </a:ext>
            </a:extLst>
          </p:cNvPr>
          <p:cNvSpPr>
            <a:spLocks noGrp="1"/>
          </p:cNvSpPr>
          <p:nvPr>
            <p:ph type="title"/>
          </p:nvPr>
        </p:nvSpPr>
        <p:spPr>
          <a:xfrm>
            <a:off x="272716" y="232777"/>
            <a:ext cx="10515600" cy="1325563"/>
          </a:xfrm>
        </p:spPr>
        <p:txBody>
          <a:bodyPr/>
          <a:lstStyle/>
          <a:p>
            <a:r>
              <a:rPr lang="en-US" dirty="0"/>
              <a:t>Potential applications to quantum computing </a:t>
            </a:r>
          </a:p>
        </p:txBody>
      </p:sp>
      <p:sp>
        <p:nvSpPr>
          <p:cNvPr id="6" name="Google Shape;94;p15">
            <a:extLst>
              <a:ext uri="{FF2B5EF4-FFF2-40B4-BE49-F238E27FC236}">
                <a16:creationId xmlns:a16="http://schemas.microsoft.com/office/drawing/2014/main" id="{07B002B7-B5D1-C929-5E79-A810358B55C4}"/>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2/17</a:t>
            </a:r>
            <a:endParaRPr sz="1600" dirty="0">
              <a:solidFill>
                <a:schemeClr val="dk1"/>
              </a:solidFill>
            </a:endParaRPr>
          </a:p>
        </p:txBody>
      </p:sp>
      <p:sp>
        <p:nvSpPr>
          <p:cNvPr id="3" name="Content Placeholder 2">
            <a:extLst>
              <a:ext uri="{FF2B5EF4-FFF2-40B4-BE49-F238E27FC236}">
                <a16:creationId xmlns:a16="http://schemas.microsoft.com/office/drawing/2014/main" id="{47A18621-57AD-1ED6-B9B0-DE7CD8068D3A}"/>
              </a:ext>
            </a:extLst>
          </p:cNvPr>
          <p:cNvSpPr>
            <a:spLocks noGrp="1"/>
          </p:cNvSpPr>
          <p:nvPr>
            <p:ph idx="1"/>
          </p:nvPr>
        </p:nvSpPr>
        <p:spPr>
          <a:xfrm>
            <a:off x="817760" y="1802812"/>
            <a:ext cx="9132356" cy="3593973"/>
          </a:xfrm>
        </p:spPr>
        <p:txBody>
          <a:bodyPr>
            <a:normAutofit/>
          </a:bodyPr>
          <a:lstStyle/>
          <a:p>
            <a:r>
              <a:rPr lang="en-US" sz="2200" dirty="0"/>
              <a:t>Systems we study in the </a:t>
            </a:r>
            <a:r>
              <a:rPr lang="en-US" sz="2200" dirty="0" err="1"/>
              <a:t>Palmstr</a:t>
            </a:r>
            <a:r>
              <a:rPr lang="en-US" sz="1650" dirty="0" err="1">
                <a:uFill>
                  <a:noFill/>
                </a:uFill>
                <a:hlinkClick r:id="rId3">
                  <a:extLst>
                    <a:ext uri="{A12FA001-AC4F-418D-AE19-62706E023703}">
                      <ahyp:hlinkClr xmlns:ahyp="http://schemas.microsoft.com/office/drawing/2018/hyperlinkcolor" val="tx"/>
                    </a:ext>
                  </a:extLst>
                </a:hlinkClick>
              </a:rPr>
              <a:t>Ø</a:t>
            </a:r>
            <a:r>
              <a:rPr lang="en-US" sz="2200" dirty="0" err="1"/>
              <a:t>m</a:t>
            </a:r>
            <a:r>
              <a:rPr lang="en-US" sz="2200" dirty="0"/>
              <a:t> lab have qubit applications</a:t>
            </a:r>
          </a:p>
          <a:p>
            <a:pPr marL="457200" lvl="1" indent="0">
              <a:buNone/>
            </a:pPr>
            <a:endParaRPr lang="en-US" dirty="0"/>
          </a:p>
          <a:p>
            <a:pPr marL="457200" lvl="1" indent="0">
              <a:buNone/>
            </a:pPr>
            <a:endParaRPr lang="en-US" dirty="0"/>
          </a:p>
          <a:p>
            <a:r>
              <a:rPr lang="en-US" sz="2200" dirty="0"/>
              <a:t>Quantum computing has the power to revolutionize computing </a:t>
            </a:r>
          </a:p>
          <a:p>
            <a:pPr lvl="1"/>
            <a:r>
              <a:rPr lang="en-US" sz="1800" dirty="0"/>
              <a:t>Faster computation times</a:t>
            </a:r>
          </a:p>
          <a:p>
            <a:pPr lvl="1"/>
            <a:endParaRPr lang="en-US" sz="1800" dirty="0"/>
          </a:p>
          <a:p>
            <a:pPr lvl="1"/>
            <a:endParaRPr lang="en-US" sz="1800" dirty="0"/>
          </a:p>
          <a:p>
            <a:r>
              <a:rPr lang="en-US" sz="2200" dirty="0"/>
              <a:t>Ta/</a:t>
            </a:r>
            <a:r>
              <a:rPr lang="en-US" sz="2200" dirty="0" err="1"/>
              <a:t>InAs</a:t>
            </a:r>
            <a:r>
              <a:rPr lang="en-US" sz="2200" dirty="0"/>
              <a:t> and Al/Si/Al junctions </a:t>
            </a:r>
          </a:p>
        </p:txBody>
      </p:sp>
      <p:sp>
        <p:nvSpPr>
          <p:cNvPr id="7" name="Google Shape;59;p13">
            <a:extLst>
              <a:ext uri="{FF2B5EF4-FFF2-40B4-BE49-F238E27FC236}">
                <a16:creationId xmlns:a16="http://schemas.microsoft.com/office/drawing/2014/main" id="{91EC8754-0814-F337-9A38-10088163E5F8}"/>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p13">
            <a:extLst>
              <a:ext uri="{FF2B5EF4-FFF2-40B4-BE49-F238E27FC236}">
                <a16:creationId xmlns:a16="http://schemas.microsoft.com/office/drawing/2014/main" id="{8F706C62-17AD-0160-63E7-B301253A1AE4}"/>
              </a:ext>
            </a:extLst>
          </p:cNvPr>
          <p:cNvSpPr txBox="1"/>
          <p:nvPr/>
        </p:nvSpPr>
        <p:spPr>
          <a:xfrm>
            <a:off x="-12176" y="6046839"/>
            <a:ext cx="12044515" cy="997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3">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Tree>
    <p:extLst>
      <p:ext uri="{BB962C8B-B14F-4D97-AF65-F5344CB8AC3E}">
        <p14:creationId xmlns:p14="http://schemas.microsoft.com/office/powerpoint/2010/main" val="347293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24AFFE84-B7DE-E8D3-E9FE-31E0C5025167}"/>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FFB0834D-E177-E9CE-6D54-4A087937010E}"/>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3">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4" name="Title 1">
            <a:extLst>
              <a:ext uri="{FF2B5EF4-FFF2-40B4-BE49-F238E27FC236}">
                <a16:creationId xmlns:a16="http://schemas.microsoft.com/office/drawing/2014/main" id="{E05E524E-0B02-1C48-1E93-BED7B0444BBE}"/>
              </a:ext>
            </a:extLst>
          </p:cNvPr>
          <p:cNvSpPr txBox="1">
            <a:spLocks/>
          </p:cNvSpPr>
          <p:nvPr/>
        </p:nvSpPr>
        <p:spPr>
          <a:xfrm>
            <a:off x="258097" y="197977"/>
            <a:ext cx="9711813" cy="785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Superconducting LC circuits</a:t>
            </a:r>
          </a:p>
        </p:txBody>
      </p:sp>
      <p:sp>
        <p:nvSpPr>
          <p:cNvPr id="5" name="Content Placeholder 2">
            <a:extLst>
              <a:ext uri="{FF2B5EF4-FFF2-40B4-BE49-F238E27FC236}">
                <a16:creationId xmlns:a16="http://schemas.microsoft.com/office/drawing/2014/main" id="{D17A2272-FC96-E7FD-AF92-CCAB9ECE8094}"/>
              </a:ext>
            </a:extLst>
          </p:cNvPr>
          <p:cNvSpPr txBox="1">
            <a:spLocks/>
          </p:cNvSpPr>
          <p:nvPr/>
        </p:nvSpPr>
        <p:spPr>
          <a:xfrm>
            <a:off x="553065" y="1234213"/>
            <a:ext cx="4962832" cy="402414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Superconducting qubits (top right) are promising as they provide essential nonlinearity (JJ)</a:t>
            </a:r>
          </a:p>
          <a:p>
            <a:pPr lvl="1"/>
            <a:r>
              <a:rPr lang="en-US" dirty="0"/>
              <a:t> </a:t>
            </a:r>
            <a:r>
              <a:rPr lang="en-US" sz="1800" dirty="0"/>
              <a:t>Allows for the creation of a distinct computational subspace. </a:t>
            </a:r>
          </a:p>
          <a:p>
            <a:pPr marL="457200" lvl="1" indent="0">
              <a:buNone/>
            </a:pPr>
            <a:endParaRPr lang="en-US" dirty="0"/>
          </a:p>
          <a:p>
            <a:r>
              <a:rPr lang="en-US" sz="2000" dirty="0"/>
              <a:t>Ordinary superconducting LC circuits (top left) pose problems </a:t>
            </a:r>
          </a:p>
          <a:p>
            <a:pPr lvl="1"/>
            <a:r>
              <a:rPr lang="en-US" sz="1800" dirty="0"/>
              <a:t>Equal spacing of energy levels</a:t>
            </a:r>
          </a:p>
          <a:p>
            <a:pPr lvl="1"/>
            <a:endParaRPr lang="en-US" sz="1800" dirty="0"/>
          </a:p>
          <a:p>
            <a:r>
              <a:rPr lang="en-US" sz="2200" dirty="0"/>
              <a:t>Ta/</a:t>
            </a:r>
            <a:r>
              <a:rPr lang="en-US" sz="2200" dirty="0" err="1"/>
              <a:t>InAs</a:t>
            </a:r>
            <a:r>
              <a:rPr lang="en-US" sz="2200" dirty="0"/>
              <a:t> and Al/Si/Al</a:t>
            </a:r>
          </a:p>
          <a:p>
            <a:pPr lvl="1"/>
            <a:r>
              <a:rPr lang="en-US" sz="1800" dirty="0"/>
              <a:t>Single crystalline barrier </a:t>
            </a:r>
          </a:p>
          <a:p>
            <a:pPr marL="457200" lvl="1" indent="0">
              <a:buFont typeface="Arial" panose="020B0604020202020204" pitchFamily="34" charset="0"/>
              <a:buNone/>
            </a:pPr>
            <a:endParaRPr lang="en-US" sz="1800" dirty="0"/>
          </a:p>
        </p:txBody>
      </p:sp>
      <p:pic>
        <p:nvPicPr>
          <p:cNvPr id="6" name="Picture 5">
            <a:extLst>
              <a:ext uri="{FF2B5EF4-FFF2-40B4-BE49-F238E27FC236}">
                <a16:creationId xmlns:a16="http://schemas.microsoft.com/office/drawing/2014/main" id="{9DA85CCB-EED7-B7A6-3113-89B62FDDADD2}"/>
              </a:ext>
            </a:extLst>
          </p:cNvPr>
          <p:cNvPicPr>
            <a:picLocks noChangeAspect="1"/>
          </p:cNvPicPr>
          <p:nvPr/>
        </p:nvPicPr>
        <p:blipFill>
          <a:blip r:embed="rId4"/>
          <a:stretch>
            <a:fillRect/>
          </a:stretch>
        </p:blipFill>
        <p:spPr>
          <a:xfrm>
            <a:off x="5515897" y="1558300"/>
            <a:ext cx="5356407" cy="3977638"/>
          </a:xfrm>
          <a:prstGeom prst="rect">
            <a:avLst/>
          </a:prstGeom>
        </p:spPr>
      </p:pic>
      <p:sp>
        <p:nvSpPr>
          <p:cNvPr id="7" name="TextBox 6">
            <a:extLst>
              <a:ext uri="{FF2B5EF4-FFF2-40B4-BE49-F238E27FC236}">
                <a16:creationId xmlns:a16="http://schemas.microsoft.com/office/drawing/2014/main" id="{D3BA0C50-D67B-ABE4-A0E8-E8237F9B7A76}"/>
              </a:ext>
            </a:extLst>
          </p:cNvPr>
          <p:cNvSpPr txBox="1"/>
          <p:nvPr/>
        </p:nvSpPr>
        <p:spPr>
          <a:xfrm>
            <a:off x="5656860" y="1342722"/>
            <a:ext cx="580103" cy="276999"/>
          </a:xfrm>
          <a:prstGeom prst="rect">
            <a:avLst/>
          </a:prstGeom>
          <a:noFill/>
        </p:spPr>
        <p:txBody>
          <a:bodyPr wrap="square" rtlCol="0">
            <a:spAutoFit/>
          </a:bodyPr>
          <a:lstStyle/>
          <a:p>
            <a:r>
              <a:rPr lang="en-US" sz="1200" dirty="0"/>
              <a:t>[1]</a:t>
            </a:r>
          </a:p>
        </p:txBody>
      </p:sp>
      <p:sp>
        <p:nvSpPr>
          <p:cNvPr id="8" name="Google Shape;94;p15">
            <a:extLst>
              <a:ext uri="{FF2B5EF4-FFF2-40B4-BE49-F238E27FC236}">
                <a16:creationId xmlns:a16="http://schemas.microsoft.com/office/drawing/2014/main" id="{1ADBFCBF-3D39-AA3E-83BB-35F2E588CF26}"/>
              </a:ext>
            </a:extLst>
          </p:cNvPr>
          <p:cNvSpPr txBox="1"/>
          <p:nvPr/>
        </p:nvSpPr>
        <p:spPr>
          <a:xfrm>
            <a:off x="-12176" y="5582449"/>
            <a:ext cx="3434249" cy="2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1"/>
                </a:solidFill>
              </a:rPr>
              <a:t>[1]. </a:t>
            </a:r>
            <a:r>
              <a:rPr lang="en" sz="800" dirty="0">
                <a:solidFill>
                  <a:srgbClr val="1A1A1A"/>
                </a:solidFill>
                <a:highlight>
                  <a:srgbClr val="FFFFFF"/>
                </a:highlight>
              </a:rPr>
              <a:t>P. Krantz. </a:t>
            </a:r>
            <a:r>
              <a:rPr lang="en" sz="800" i="1" dirty="0">
                <a:solidFill>
                  <a:srgbClr val="1A1A1A"/>
                </a:solidFill>
                <a:highlight>
                  <a:srgbClr val="FFFFFF"/>
                </a:highlight>
              </a:rPr>
              <a:t>Appl. Phys. Rev.</a:t>
            </a:r>
            <a:r>
              <a:rPr lang="en" sz="800" dirty="0">
                <a:solidFill>
                  <a:srgbClr val="1A1A1A"/>
                </a:solidFill>
                <a:highlight>
                  <a:srgbClr val="FFFFFF"/>
                </a:highlight>
              </a:rPr>
              <a:t> (2019)</a:t>
            </a:r>
            <a:endParaRPr sz="400" dirty="0">
              <a:solidFill>
                <a:schemeClr val="dk1"/>
              </a:solidFill>
            </a:endParaRPr>
          </a:p>
        </p:txBody>
      </p:sp>
      <p:sp>
        <p:nvSpPr>
          <p:cNvPr id="12" name="Rectangle 11">
            <a:extLst>
              <a:ext uri="{FF2B5EF4-FFF2-40B4-BE49-F238E27FC236}">
                <a16:creationId xmlns:a16="http://schemas.microsoft.com/office/drawing/2014/main" id="{FF75C7DF-5E2B-901C-4011-D4521CDF608A}"/>
              </a:ext>
            </a:extLst>
          </p:cNvPr>
          <p:cNvSpPr/>
          <p:nvPr/>
        </p:nvSpPr>
        <p:spPr>
          <a:xfrm>
            <a:off x="10281782" y="1054677"/>
            <a:ext cx="888528" cy="144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A338AD-9D83-B6C7-128A-2FA7E8BFC653}"/>
              </a:ext>
            </a:extLst>
          </p:cNvPr>
          <p:cNvSpPr/>
          <p:nvPr/>
        </p:nvSpPr>
        <p:spPr>
          <a:xfrm>
            <a:off x="10281782" y="379419"/>
            <a:ext cx="888528" cy="67525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1B5901-DD15-DBBB-677A-89128F310952}"/>
              </a:ext>
            </a:extLst>
          </p:cNvPr>
          <p:cNvSpPr/>
          <p:nvPr/>
        </p:nvSpPr>
        <p:spPr>
          <a:xfrm>
            <a:off x="10281782" y="1185159"/>
            <a:ext cx="888528" cy="67525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E85C96FD-DD47-E875-9733-D73D8BE08700}"/>
              </a:ext>
            </a:extLst>
          </p:cNvPr>
          <p:cNvSpPr txBox="1">
            <a:spLocks/>
          </p:cNvSpPr>
          <p:nvPr/>
        </p:nvSpPr>
        <p:spPr>
          <a:xfrm>
            <a:off x="10723378" y="504266"/>
            <a:ext cx="1308961" cy="13888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dirty="0"/>
              <a:t>SC</a:t>
            </a:r>
          </a:p>
          <a:p>
            <a:pPr marL="457200" lvl="1" indent="0">
              <a:buFont typeface="Arial" panose="020B0604020202020204" pitchFamily="34" charset="0"/>
              <a:buNone/>
            </a:pPr>
            <a:endParaRPr lang="en-US" sz="1800" dirty="0"/>
          </a:p>
          <a:p>
            <a:pPr marL="457200" lvl="1" indent="0">
              <a:buFont typeface="Arial" panose="020B0604020202020204" pitchFamily="34" charset="0"/>
              <a:buNone/>
            </a:pPr>
            <a:r>
              <a:rPr lang="en-US" sz="1800" dirty="0"/>
              <a:t>Barrier</a:t>
            </a:r>
          </a:p>
          <a:p>
            <a:pPr marL="457200" lvl="1" indent="0">
              <a:buFont typeface="Arial" panose="020B0604020202020204" pitchFamily="34" charset="0"/>
              <a:buNone/>
            </a:pPr>
            <a:endParaRPr lang="en-US" sz="1800" dirty="0"/>
          </a:p>
          <a:p>
            <a:pPr marL="457200" lvl="1" indent="0">
              <a:buFont typeface="Arial" panose="020B0604020202020204" pitchFamily="34" charset="0"/>
              <a:buNone/>
            </a:pPr>
            <a:r>
              <a:rPr lang="en-US" sz="1800" dirty="0"/>
              <a:t>SC</a:t>
            </a:r>
          </a:p>
        </p:txBody>
      </p:sp>
      <p:sp>
        <p:nvSpPr>
          <p:cNvPr id="9" name="TextBox 8">
            <a:extLst>
              <a:ext uri="{FF2B5EF4-FFF2-40B4-BE49-F238E27FC236}">
                <a16:creationId xmlns:a16="http://schemas.microsoft.com/office/drawing/2014/main" id="{8BD8DCB6-D14C-6054-2D03-3BABBE705D53}"/>
              </a:ext>
            </a:extLst>
          </p:cNvPr>
          <p:cNvSpPr txBox="1"/>
          <p:nvPr/>
        </p:nvSpPr>
        <p:spPr>
          <a:xfrm>
            <a:off x="11354975" y="5385875"/>
            <a:ext cx="677364" cy="378372"/>
          </a:xfrm>
          <a:prstGeom prst="rect">
            <a:avLst/>
          </a:prstGeom>
          <a:noFill/>
        </p:spPr>
        <p:txBody>
          <a:bodyPr wrap="square" rtlCol="0">
            <a:spAutoFit/>
          </a:bodyPr>
          <a:lstStyle/>
          <a:p>
            <a:r>
              <a:rPr lang="en-US" dirty="0"/>
              <a:t>3/17</a:t>
            </a:r>
          </a:p>
        </p:txBody>
      </p:sp>
    </p:spTree>
    <p:extLst>
      <p:ext uri="{BB962C8B-B14F-4D97-AF65-F5344CB8AC3E}">
        <p14:creationId xmlns:p14="http://schemas.microsoft.com/office/powerpoint/2010/main" val="427428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D0DF-EA40-AEEF-9C08-A625B1EA3C5D}"/>
              </a:ext>
            </a:extLst>
          </p:cNvPr>
          <p:cNvSpPr>
            <a:spLocks noGrp="1"/>
          </p:cNvSpPr>
          <p:nvPr>
            <p:ph type="title"/>
          </p:nvPr>
        </p:nvSpPr>
        <p:spPr>
          <a:xfrm>
            <a:off x="129381" y="234176"/>
            <a:ext cx="11730109" cy="765584"/>
          </a:xfrm>
        </p:spPr>
        <p:txBody>
          <a:bodyPr>
            <a:normAutofit/>
          </a:bodyPr>
          <a:lstStyle/>
          <a:p>
            <a:r>
              <a:rPr lang="en-US" dirty="0"/>
              <a:t>Ta/</a:t>
            </a:r>
            <a:r>
              <a:rPr lang="en-US" dirty="0" err="1"/>
              <a:t>InAs</a:t>
            </a:r>
            <a:r>
              <a:rPr lang="en-US" dirty="0"/>
              <a:t> Josephson junction with crystalline barrier</a:t>
            </a:r>
          </a:p>
        </p:txBody>
      </p:sp>
      <p:pic>
        <p:nvPicPr>
          <p:cNvPr id="4" name="Picture 3">
            <a:extLst>
              <a:ext uri="{FF2B5EF4-FFF2-40B4-BE49-F238E27FC236}">
                <a16:creationId xmlns:a16="http://schemas.microsoft.com/office/drawing/2014/main" id="{8FE3B84B-9762-D14F-0A68-EB27E238843F}"/>
              </a:ext>
            </a:extLst>
          </p:cNvPr>
          <p:cNvPicPr>
            <a:picLocks noChangeAspect="1"/>
          </p:cNvPicPr>
          <p:nvPr/>
        </p:nvPicPr>
        <p:blipFill>
          <a:blip r:embed="rId3"/>
          <a:stretch>
            <a:fillRect/>
          </a:stretch>
        </p:blipFill>
        <p:spPr>
          <a:xfrm>
            <a:off x="2401230" y="1276046"/>
            <a:ext cx="2829109" cy="4423144"/>
          </a:xfrm>
          <a:prstGeom prst="rect">
            <a:avLst/>
          </a:prstGeom>
        </p:spPr>
      </p:pic>
      <p:sp>
        <p:nvSpPr>
          <p:cNvPr id="7" name="TextBox 6">
            <a:extLst>
              <a:ext uri="{FF2B5EF4-FFF2-40B4-BE49-F238E27FC236}">
                <a16:creationId xmlns:a16="http://schemas.microsoft.com/office/drawing/2014/main" id="{6017E14F-FC6E-7D63-2243-03C223D49F72}"/>
              </a:ext>
            </a:extLst>
          </p:cNvPr>
          <p:cNvSpPr txBox="1"/>
          <p:nvPr/>
        </p:nvSpPr>
        <p:spPr>
          <a:xfrm>
            <a:off x="3232859" y="906714"/>
            <a:ext cx="1165853" cy="369332"/>
          </a:xfrm>
          <a:prstGeom prst="rect">
            <a:avLst/>
          </a:prstGeom>
          <a:noFill/>
        </p:spPr>
        <p:txBody>
          <a:bodyPr wrap="square" rtlCol="0">
            <a:spAutoFit/>
          </a:bodyPr>
          <a:lstStyle/>
          <a:p>
            <a:r>
              <a:rPr lang="en-US" dirty="0"/>
              <a:t>~ 300 nm </a:t>
            </a:r>
          </a:p>
        </p:txBody>
      </p:sp>
      <p:cxnSp>
        <p:nvCxnSpPr>
          <p:cNvPr id="9" name="Straight Arrow Connector 8">
            <a:extLst>
              <a:ext uri="{FF2B5EF4-FFF2-40B4-BE49-F238E27FC236}">
                <a16:creationId xmlns:a16="http://schemas.microsoft.com/office/drawing/2014/main" id="{AE8A0BB6-F5D6-7C3D-79E0-CDA6FC7C26EA}"/>
              </a:ext>
            </a:extLst>
          </p:cNvPr>
          <p:cNvCxnSpPr/>
          <p:nvPr/>
        </p:nvCxnSpPr>
        <p:spPr>
          <a:xfrm>
            <a:off x="3638804" y="1276046"/>
            <a:ext cx="353962"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50A7922F-8E5A-9DC3-404D-A5092F187176}"/>
              </a:ext>
            </a:extLst>
          </p:cNvPr>
          <p:cNvSpPr txBox="1"/>
          <p:nvPr/>
        </p:nvSpPr>
        <p:spPr>
          <a:xfrm>
            <a:off x="1995286" y="1276045"/>
            <a:ext cx="580103" cy="369332"/>
          </a:xfrm>
          <a:prstGeom prst="rect">
            <a:avLst/>
          </a:prstGeom>
          <a:noFill/>
        </p:spPr>
        <p:txBody>
          <a:bodyPr wrap="square" rtlCol="0">
            <a:spAutoFit/>
          </a:bodyPr>
          <a:lstStyle/>
          <a:p>
            <a:r>
              <a:rPr lang="en-US" sz="1200" b="1" dirty="0">
                <a:latin typeface="STCaiyun" panose="020B0503020204020204" pitchFamily="2" charset="-122"/>
                <a:ea typeface="STCaiyun" panose="020B0503020204020204" pitchFamily="2" charset="-122"/>
              </a:rPr>
              <a:t>õ</a:t>
            </a:r>
            <a:r>
              <a:rPr lang="en-US" b="1" dirty="0">
                <a:latin typeface="Source Serif Pro ExtraLight" panose="020F0502020204030204" pitchFamily="18" charset="0"/>
                <a:ea typeface="Source Serif Pro ExtraLight" panose="020F0502020204030204" pitchFamily="18" charset="0"/>
              </a:rPr>
              <a:t>*</a:t>
            </a:r>
            <a:endParaRPr lang="en-US" b="1" dirty="0"/>
          </a:p>
        </p:txBody>
      </p:sp>
      <p:sp>
        <p:nvSpPr>
          <p:cNvPr id="16" name="TextBox 15">
            <a:extLst>
              <a:ext uri="{FF2B5EF4-FFF2-40B4-BE49-F238E27FC236}">
                <a16:creationId xmlns:a16="http://schemas.microsoft.com/office/drawing/2014/main" id="{B5190654-5799-E36F-17F0-0BB7893EB51D}"/>
              </a:ext>
            </a:extLst>
          </p:cNvPr>
          <p:cNvSpPr txBox="1"/>
          <p:nvPr/>
        </p:nvSpPr>
        <p:spPr>
          <a:xfrm>
            <a:off x="-12176" y="5317943"/>
            <a:ext cx="2349934" cy="461665"/>
          </a:xfrm>
          <a:prstGeom prst="rect">
            <a:avLst/>
          </a:prstGeom>
          <a:noFill/>
        </p:spPr>
        <p:txBody>
          <a:bodyPr wrap="square" rtlCol="0">
            <a:spAutoFit/>
          </a:bodyPr>
          <a:lstStyle/>
          <a:p>
            <a:r>
              <a:rPr lang="en-US" sz="800" b="1" dirty="0">
                <a:latin typeface="STCaiyun" panose="020B0503020204020204" pitchFamily="2" charset="-122"/>
                <a:ea typeface="STCaiyun" panose="020B0503020204020204" pitchFamily="2" charset="-122"/>
              </a:rPr>
              <a:t>õ</a:t>
            </a:r>
            <a:r>
              <a:rPr lang="en-US" sz="800" b="1" dirty="0">
                <a:latin typeface="Source Serif Pro ExtraLight" panose="020F0502020204030204" pitchFamily="18" charset="0"/>
                <a:ea typeface="Source Serif Pro ExtraLight" panose="020F0502020204030204" pitchFamily="18" charset="0"/>
              </a:rPr>
              <a:t>* </a:t>
            </a:r>
            <a:r>
              <a:rPr lang="en-US" sz="800" dirty="0">
                <a:latin typeface="Aptos (Body)"/>
                <a:ea typeface="Source Serif Pro ExtraLight" panose="020F0502020204030204" pitchFamily="18" charset="0"/>
              </a:rPr>
              <a:t>Image courtesy of Teun van Schijndel. Quantum well grown by Jason Dong, and tantalum grown by Teun van Schijndel</a:t>
            </a:r>
            <a:r>
              <a:rPr lang="en-US" sz="800" b="1" dirty="0">
                <a:latin typeface="Source Serif Pro ExtraLight" panose="020F0502020204030204" pitchFamily="18" charset="0"/>
                <a:ea typeface="Source Serif Pro ExtraLight" panose="020F0502020204030204" pitchFamily="18" charset="0"/>
              </a:rPr>
              <a:t>  </a:t>
            </a:r>
            <a:endParaRPr lang="en-US" sz="800" b="1" dirty="0"/>
          </a:p>
        </p:txBody>
      </p:sp>
      <p:sp>
        <p:nvSpPr>
          <p:cNvPr id="3" name="Google Shape;94;p15">
            <a:extLst>
              <a:ext uri="{FF2B5EF4-FFF2-40B4-BE49-F238E27FC236}">
                <a16:creationId xmlns:a16="http://schemas.microsoft.com/office/drawing/2014/main" id="{273A89A3-5B18-36E1-BC7C-6FF9EC6F50FB}"/>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4/17</a:t>
            </a:r>
            <a:endParaRPr sz="1600" dirty="0">
              <a:solidFill>
                <a:schemeClr val="dk1"/>
              </a:solidFill>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EB3B7226-39B2-8D00-774B-1604957F0B24}"/>
                  </a:ext>
                </a:extLst>
              </p:cNvPr>
              <p:cNvSpPr>
                <a:spLocks noGrp="1"/>
              </p:cNvSpPr>
              <p:nvPr>
                <p:ph idx="1"/>
              </p:nvPr>
            </p:nvSpPr>
            <p:spPr>
              <a:xfrm>
                <a:off x="5816904" y="1348063"/>
                <a:ext cx="5492932" cy="4351127"/>
              </a:xfrm>
            </p:spPr>
            <p:txBody>
              <a:bodyPr>
                <a:normAutofit/>
              </a:bodyPr>
              <a:lstStyle/>
              <a:p>
                <a:r>
                  <a:rPr lang="en-US" sz="2200" dirty="0"/>
                  <a:t>Unique superconductor-semiconductor system</a:t>
                </a:r>
              </a:p>
              <a:p>
                <a:pPr lvl="1"/>
                <a:r>
                  <a:rPr lang="en-US" sz="1800" dirty="0"/>
                  <a:t>Tunability in semiconductor region with gate voltage,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𝑔</m:t>
                        </m:r>
                      </m:sub>
                    </m:sSub>
                  </m:oMath>
                </a14:m>
                <a:endParaRPr lang="en-US" sz="1800" dirty="0"/>
              </a:p>
              <a:p>
                <a:endParaRPr lang="en-US" sz="2400" dirty="0"/>
              </a:p>
              <a:p>
                <a:r>
                  <a:rPr lang="en-US" sz="2200" dirty="0"/>
                  <a:t>Layers are grown epitaxially on top of a substrate via molecular beam epitaxy (MBE)</a:t>
                </a:r>
              </a:p>
              <a:p>
                <a:endParaRPr lang="en-US" sz="2200" dirty="0"/>
              </a:p>
              <a:p>
                <a:r>
                  <a:rPr lang="en-US" sz="2200" dirty="0"/>
                  <a:t>Quantum well structure </a:t>
                </a:r>
              </a:p>
              <a:p>
                <a:pPr lvl="1"/>
                <a:r>
                  <a:rPr lang="en-US" sz="1800" dirty="0"/>
                  <a:t>Ballistic/Diffusive transport </a:t>
                </a:r>
              </a:p>
            </p:txBody>
          </p:sp>
        </mc:Choice>
        <mc:Fallback xmlns="">
          <p:sp>
            <p:nvSpPr>
              <p:cNvPr id="11" name="Content Placeholder 2">
                <a:extLst>
                  <a:ext uri="{FF2B5EF4-FFF2-40B4-BE49-F238E27FC236}">
                    <a16:creationId xmlns:a16="http://schemas.microsoft.com/office/drawing/2014/main" id="{EB3B7226-39B2-8D00-774B-1604957F0B24}"/>
                  </a:ext>
                </a:extLst>
              </p:cNvPr>
              <p:cNvSpPr>
                <a:spLocks noGrp="1" noRot="1" noChangeAspect="1" noMove="1" noResize="1" noEditPoints="1" noAdjustHandles="1" noChangeArrowheads="1" noChangeShapeType="1" noTextEdit="1"/>
              </p:cNvSpPr>
              <p:nvPr>
                <p:ph idx="1"/>
              </p:nvPr>
            </p:nvSpPr>
            <p:spPr>
              <a:xfrm>
                <a:off x="5816904" y="1348063"/>
                <a:ext cx="5492932" cy="4351127"/>
              </a:xfrm>
              <a:blipFill>
                <a:blip r:embed="rId4"/>
                <a:stretch>
                  <a:fillRect l="-1221" t="-1681"/>
                </a:stretch>
              </a:blipFill>
            </p:spPr>
            <p:txBody>
              <a:bodyPr/>
              <a:lstStyle/>
              <a:p>
                <a:r>
                  <a:rPr lang="en-US">
                    <a:noFill/>
                  </a:rPr>
                  <a:t> </a:t>
                </a:r>
              </a:p>
            </p:txBody>
          </p:sp>
        </mc:Fallback>
      </mc:AlternateContent>
      <p:sp>
        <p:nvSpPr>
          <p:cNvPr id="8" name="Google Shape;59;p13">
            <a:extLst>
              <a:ext uri="{FF2B5EF4-FFF2-40B4-BE49-F238E27FC236}">
                <a16:creationId xmlns:a16="http://schemas.microsoft.com/office/drawing/2014/main" id="{D2D9C721-F594-9E36-D8E3-9F3AAF50DFCA}"/>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p13">
            <a:extLst>
              <a:ext uri="{FF2B5EF4-FFF2-40B4-BE49-F238E27FC236}">
                <a16:creationId xmlns:a16="http://schemas.microsoft.com/office/drawing/2014/main" id="{D4B0E006-E324-CEB0-8AAF-5CBBA170FAAC}"/>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5">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Tree>
    <p:extLst>
      <p:ext uri="{BB962C8B-B14F-4D97-AF65-F5344CB8AC3E}">
        <p14:creationId xmlns:p14="http://schemas.microsoft.com/office/powerpoint/2010/main" val="274306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49F4531A-A41C-B504-29D3-C59D29426470}"/>
              </a:ext>
            </a:extLst>
          </p:cNvPr>
          <p:cNvSpPr>
            <a:spLocks noGrp="1"/>
          </p:cNvSpPr>
          <p:nvPr>
            <p:ph type="title"/>
          </p:nvPr>
        </p:nvSpPr>
        <p:spPr>
          <a:xfrm>
            <a:off x="267927" y="197978"/>
            <a:ext cx="11183337" cy="765584"/>
          </a:xfrm>
        </p:spPr>
        <p:txBody>
          <a:bodyPr>
            <a:normAutofit/>
          </a:bodyPr>
          <a:lstStyle/>
          <a:p>
            <a:r>
              <a:rPr lang="en-US" dirty="0"/>
              <a:t>Experimental setup Ta/</a:t>
            </a:r>
            <a:r>
              <a:rPr lang="en-US" dirty="0" err="1"/>
              <a:t>InAs</a:t>
            </a:r>
            <a:r>
              <a:rPr lang="en-US" dirty="0"/>
              <a:t> Josephson junction</a:t>
            </a:r>
          </a:p>
        </p:txBody>
      </p:sp>
      <p:sp>
        <p:nvSpPr>
          <p:cNvPr id="39" name="Content Placeholder 2">
            <a:extLst>
              <a:ext uri="{FF2B5EF4-FFF2-40B4-BE49-F238E27FC236}">
                <a16:creationId xmlns:a16="http://schemas.microsoft.com/office/drawing/2014/main" id="{FFD720B9-9663-44D2-F0E4-93F511A0B6A3}"/>
              </a:ext>
            </a:extLst>
          </p:cNvPr>
          <p:cNvSpPr>
            <a:spLocks noGrp="1"/>
          </p:cNvSpPr>
          <p:nvPr>
            <p:ph idx="1"/>
          </p:nvPr>
        </p:nvSpPr>
        <p:spPr>
          <a:xfrm>
            <a:off x="7017814" y="1336821"/>
            <a:ext cx="4825174" cy="3696614"/>
          </a:xfrm>
        </p:spPr>
        <p:txBody>
          <a:bodyPr>
            <a:normAutofit/>
          </a:bodyPr>
          <a:lstStyle/>
          <a:p>
            <a:r>
              <a:rPr lang="en-US" sz="2400" dirty="0"/>
              <a:t>Current bias measurements</a:t>
            </a:r>
          </a:p>
          <a:p>
            <a:pPr marL="0" indent="0">
              <a:buNone/>
            </a:pPr>
            <a:endParaRPr lang="en-US" sz="2400" dirty="0"/>
          </a:p>
          <a:p>
            <a:r>
              <a:rPr lang="en-US" sz="2400" dirty="0"/>
              <a:t>Voltage bias measurements</a:t>
            </a:r>
          </a:p>
          <a:p>
            <a:pPr marL="0" indent="0">
              <a:buNone/>
            </a:pPr>
            <a:endParaRPr lang="en-US" sz="2400" dirty="0"/>
          </a:p>
          <a:p>
            <a:r>
              <a:rPr lang="en-US" sz="2400" dirty="0"/>
              <a:t>Current bias measurements with gate voltage </a:t>
            </a:r>
          </a:p>
        </p:txBody>
      </p:sp>
      <p:sp>
        <p:nvSpPr>
          <p:cNvPr id="2" name="Google Shape;94;p15">
            <a:extLst>
              <a:ext uri="{FF2B5EF4-FFF2-40B4-BE49-F238E27FC236}">
                <a16:creationId xmlns:a16="http://schemas.microsoft.com/office/drawing/2014/main" id="{A0761F0A-AF7E-648F-01D6-DE80A1B67AAC}"/>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5/17</a:t>
            </a:r>
            <a:endParaRPr sz="1600" dirty="0">
              <a:solidFill>
                <a:schemeClr val="dk1"/>
              </a:solidFill>
            </a:endParaRPr>
          </a:p>
        </p:txBody>
      </p:sp>
      <p:pic>
        <p:nvPicPr>
          <p:cNvPr id="4" name="Picture 3" descr="A close-up of several circles&#10;&#10;Description automatically generated">
            <a:extLst>
              <a:ext uri="{FF2B5EF4-FFF2-40B4-BE49-F238E27FC236}">
                <a16:creationId xmlns:a16="http://schemas.microsoft.com/office/drawing/2014/main" id="{0D4E9485-9369-979D-023D-CD32E4BB1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1219273"/>
            <a:ext cx="5718629" cy="4288972"/>
          </a:xfrm>
          <a:prstGeom prst="rect">
            <a:avLst/>
          </a:prstGeom>
        </p:spPr>
      </p:pic>
      <p:sp>
        <p:nvSpPr>
          <p:cNvPr id="3" name="Google Shape;59;p13">
            <a:extLst>
              <a:ext uri="{FF2B5EF4-FFF2-40B4-BE49-F238E27FC236}">
                <a16:creationId xmlns:a16="http://schemas.microsoft.com/office/drawing/2014/main" id="{E25628D1-82DA-42C2-3CB8-58A2CBDAA984}"/>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60;p13">
            <a:extLst>
              <a:ext uri="{FF2B5EF4-FFF2-40B4-BE49-F238E27FC236}">
                <a16:creationId xmlns:a16="http://schemas.microsoft.com/office/drawing/2014/main" id="{B211C7DB-A544-6387-941C-1BA410606A03}"/>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4">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cxnSp>
        <p:nvCxnSpPr>
          <p:cNvPr id="7" name="Straight Arrow Connector 6">
            <a:extLst>
              <a:ext uri="{FF2B5EF4-FFF2-40B4-BE49-F238E27FC236}">
                <a16:creationId xmlns:a16="http://schemas.microsoft.com/office/drawing/2014/main" id="{628E9F6B-5501-A13A-43C2-899D242CA4BF}"/>
              </a:ext>
            </a:extLst>
          </p:cNvPr>
          <p:cNvCxnSpPr>
            <a:cxnSpLocks/>
          </p:cNvCxnSpPr>
          <p:nvPr/>
        </p:nvCxnSpPr>
        <p:spPr>
          <a:xfrm flipH="1" flipV="1">
            <a:off x="5581291" y="4537494"/>
            <a:ext cx="1190984" cy="5440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15240456-3F16-D5D6-E7B2-F6F746FB032A}"/>
              </a:ext>
            </a:extLst>
          </p:cNvPr>
          <p:cNvSpPr txBox="1"/>
          <p:nvPr/>
        </p:nvSpPr>
        <p:spPr>
          <a:xfrm>
            <a:off x="6815138" y="4991100"/>
            <a:ext cx="1038225" cy="323165"/>
          </a:xfrm>
          <a:prstGeom prst="rect">
            <a:avLst/>
          </a:prstGeom>
          <a:noFill/>
        </p:spPr>
        <p:txBody>
          <a:bodyPr wrap="square" rtlCol="0">
            <a:spAutoFit/>
          </a:bodyPr>
          <a:lstStyle/>
          <a:p>
            <a:r>
              <a:rPr lang="en-US" sz="1500" dirty="0"/>
              <a:t>Au wires </a:t>
            </a:r>
          </a:p>
        </p:txBody>
      </p:sp>
      <p:cxnSp>
        <p:nvCxnSpPr>
          <p:cNvPr id="10" name="Straight Arrow Connector 9">
            <a:extLst>
              <a:ext uri="{FF2B5EF4-FFF2-40B4-BE49-F238E27FC236}">
                <a16:creationId xmlns:a16="http://schemas.microsoft.com/office/drawing/2014/main" id="{D8930687-FB29-70D3-17B8-0725283F6BB7}"/>
              </a:ext>
            </a:extLst>
          </p:cNvPr>
          <p:cNvCxnSpPr>
            <a:cxnSpLocks/>
          </p:cNvCxnSpPr>
          <p:nvPr/>
        </p:nvCxnSpPr>
        <p:spPr>
          <a:xfrm flipH="1" flipV="1">
            <a:off x="4190336" y="4988120"/>
            <a:ext cx="457165" cy="63773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974F1E06-1B7F-64BB-078A-22945D2391E1}"/>
              </a:ext>
            </a:extLst>
          </p:cNvPr>
          <p:cNvSpPr txBox="1"/>
          <p:nvPr/>
        </p:nvSpPr>
        <p:spPr>
          <a:xfrm>
            <a:off x="4647500" y="5510527"/>
            <a:ext cx="1448499" cy="323165"/>
          </a:xfrm>
          <a:prstGeom prst="rect">
            <a:avLst/>
          </a:prstGeom>
          <a:noFill/>
        </p:spPr>
        <p:txBody>
          <a:bodyPr wrap="square" rtlCol="0">
            <a:spAutoFit/>
          </a:bodyPr>
          <a:lstStyle/>
          <a:p>
            <a:r>
              <a:rPr lang="en-US" sz="1500" dirty="0"/>
              <a:t>Ti/Au contact </a:t>
            </a:r>
          </a:p>
        </p:txBody>
      </p:sp>
      <p:cxnSp>
        <p:nvCxnSpPr>
          <p:cNvPr id="13" name="Straight Arrow Connector 12">
            <a:extLst>
              <a:ext uri="{FF2B5EF4-FFF2-40B4-BE49-F238E27FC236}">
                <a16:creationId xmlns:a16="http://schemas.microsoft.com/office/drawing/2014/main" id="{CC74A5B0-80D4-BE0A-F1DB-236EB3794BD8}"/>
              </a:ext>
            </a:extLst>
          </p:cNvPr>
          <p:cNvCxnSpPr>
            <a:cxnSpLocks/>
          </p:cNvCxnSpPr>
          <p:nvPr/>
        </p:nvCxnSpPr>
        <p:spPr>
          <a:xfrm flipH="1" flipV="1">
            <a:off x="4843265" y="3352725"/>
            <a:ext cx="1803755" cy="68110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2EF30780-8AC2-AC87-6CD5-CE134CF2B64D}"/>
              </a:ext>
            </a:extLst>
          </p:cNvPr>
          <p:cNvSpPr txBox="1"/>
          <p:nvPr/>
        </p:nvSpPr>
        <p:spPr>
          <a:xfrm>
            <a:off x="6498701" y="4012561"/>
            <a:ext cx="1038225" cy="323165"/>
          </a:xfrm>
          <a:prstGeom prst="rect">
            <a:avLst/>
          </a:prstGeom>
          <a:noFill/>
        </p:spPr>
        <p:txBody>
          <a:bodyPr wrap="square" rtlCol="0">
            <a:spAutoFit/>
          </a:bodyPr>
          <a:lstStyle/>
          <a:p>
            <a:r>
              <a:rPr lang="en-US" sz="1500" dirty="0"/>
              <a:t>Ta lead</a:t>
            </a:r>
          </a:p>
        </p:txBody>
      </p:sp>
      <p:sp>
        <p:nvSpPr>
          <p:cNvPr id="19" name="TextBox 18">
            <a:extLst>
              <a:ext uri="{FF2B5EF4-FFF2-40B4-BE49-F238E27FC236}">
                <a16:creationId xmlns:a16="http://schemas.microsoft.com/office/drawing/2014/main" id="{FBE4615D-80EE-9D1E-2B2B-7228B90115BE}"/>
              </a:ext>
            </a:extLst>
          </p:cNvPr>
          <p:cNvSpPr txBox="1"/>
          <p:nvPr/>
        </p:nvSpPr>
        <p:spPr>
          <a:xfrm>
            <a:off x="2854992" y="3363759"/>
            <a:ext cx="1414803" cy="323165"/>
          </a:xfrm>
          <a:prstGeom prst="rect">
            <a:avLst/>
          </a:prstGeom>
          <a:noFill/>
        </p:spPr>
        <p:txBody>
          <a:bodyPr wrap="square" rtlCol="0">
            <a:spAutoFit/>
          </a:bodyPr>
          <a:lstStyle/>
          <a:p>
            <a:r>
              <a:rPr lang="en-US" sz="1500" dirty="0">
                <a:solidFill>
                  <a:schemeClr val="bg1"/>
                </a:solidFill>
              </a:rPr>
              <a:t>Quantum Well</a:t>
            </a:r>
          </a:p>
        </p:txBody>
      </p:sp>
      <p:sp>
        <p:nvSpPr>
          <p:cNvPr id="6" name="TextBox 5">
            <a:extLst>
              <a:ext uri="{FF2B5EF4-FFF2-40B4-BE49-F238E27FC236}">
                <a16:creationId xmlns:a16="http://schemas.microsoft.com/office/drawing/2014/main" id="{A10F1859-E508-447A-4D8F-189800E7A38B}"/>
              </a:ext>
            </a:extLst>
          </p:cNvPr>
          <p:cNvSpPr txBox="1"/>
          <p:nvPr/>
        </p:nvSpPr>
        <p:spPr>
          <a:xfrm>
            <a:off x="312894" y="1139991"/>
            <a:ext cx="580103" cy="369332"/>
          </a:xfrm>
          <a:prstGeom prst="rect">
            <a:avLst/>
          </a:prstGeom>
          <a:noFill/>
        </p:spPr>
        <p:txBody>
          <a:bodyPr wrap="square" rtlCol="0">
            <a:spAutoFit/>
          </a:bodyPr>
          <a:lstStyle/>
          <a:p>
            <a:r>
              <a:rPr lang="en-US" sz="1200" b="1" dirty="0">
                <a:latin typeface="STCaiyun" panose="020B0503020204020204" pitchFamily="2" charset="-122"/>
                <a:ea typeface="STCaiyun" panose="020B0503020204020204" pitchFamily="2" charset="-122"/>
              </a:rPr>
              <a:t>õ</a:t>
            </a:r>
            <a:r>
              <a:rPr lang="en-US" b="1" dirty="0">
                <a:latin typeface="Source Serif Pro ExtraLight" panose="020F0502020204030204" pitchFamily="18" charset="0"/>
                <a:ea typeface="Source Serif Pro ExtraLight" panose="020F0502020204030204" pitchFamily="18" charset="0"/>
              </a:rPr>
              <a:t>*</a:t>
            </a:r>
            <a:endParaRPr lang="en-US" b="1" dirty="0"/>
          </a:p>
        </p:txBody>
      </p:sp>
      <p:sp>
        <p:nvSpPr>
          <p:cNvPr id="8" name="TextBox 7">
            <a:extLst>
              <a:ext uri="{FF2B5EF4-FFF2-40B4-BE49-F238E27FC236}">
                <a16:creationId xmlns:a16="http://schemas.microsoft.com/office/drawing/2014/main" id="{0B80126B-1EB5-79F6-8C59-25B3A5D99650}"/>
              </a:ext>
            </a:extLst>
          </p:cNvPr>
          <p:cNvSpPr txBox="1"/>
          <p:nvPr/>
        </p:nvSpPr>
        <p:spPr>
          <a:xfrm>
            <a:off x="-74106" y="5625850"/>
            <a:ext cx="2349934" cy="215444"/>
          </a:xfrm>
          <a:prstGeom prst="rect">
            <a:avLst/>
          </a:prstGeom>
          <a:noFill/>
        </p:spPr>
        <p:txBody>
          <a:bodyPr wrap="square" rtlCol="0">
            <a:spAutoFit/>
          </a:bodyPr>
          <a:lstStyle/>
          <a:p>
            <a:r>
              <a:rPr lang="en-US" sz="800" b="1" dirty="0">
                <a:latin typeface="STCaiyun" panose="020B0503020204020204" pitchFamily="2" charset="-122"/>
                <a:ea typeface="STCaiyun" panose="020B0503020204020204" pitchFamily="2" charset="-122"/>
              </a:rPr>
              <a:t>õ</a:t>
            </a:r>
            <a:r>
              <a:rPr lang="en-US" sz="800" b="1" dirty="0">
                <a:latin typeface="Source Serif Pro ExtraLight" panose="020F0502020204030204" pitchFamily="18" charset="0"/>
                <a:ea typeface="Source Serif Pro ExtraLight" panose="020F0502020204030204" pitchFamily="18" charset="0"/>
              </a:rPr>
              <a:t>* </a:t>
            </a:r>
            <a:r>
              <a:rPr lang="en-US" sz="800" dirty="0">
                <a:latin typeface="Aptos (Body)"/>
                <a:ea typeface="Source Serif Pro ExtraLight" panose="020F0502020204030204" pitchFamily="18" charset="0"/>
              </a:rPr>
              <a:t>Image courtesy of Teun van Schijndel. </a:t>
            </a:r>
            <a:endParaRPr lang="en-US" sz="800"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317FFAA-664C-0668-DE6D-849A79AEC443}"/>
                  </a:ext>
                </a:extLst>
              </p:cNvPr>
              <p:cNvSpPr txBox="1"/>
              <p:nvPr/>
            </p:nvSpPr>
            <p:spPr>
              <a:xfrm>
                <a:off x="581748" y="2419337"/>
                <a:ext cx="10382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m:t>
                          </m:r>
                        </m:sub>
                      </m:sSub>
                    </m:oMath>
                  </m:oMathPara>
                </a14:m>
                <a:endParaRPr lang="en-US" sz="2400" b="1" dirty="0"/>
              </a:p>
            </p:txBody>
          </p:sp>
        </mc:Choice>
        <mc:Fallback xmlns="">
          <p:sp>
            <p:nvSpPr>
              <p:cNvPr id="11" name="TextBox 10">
                <a:extLst>
                  <a:ext uri="{FF2B5EF4-FFF2-40B4-BE49-F238E27FC236}">
                    <a16:creationId xmlns:a16="http://schemas.microsoft.com/office/drawing/2014/main" id="{5317FFAA-664C-0668-DE6D-849A79AEC443}"/>
                  </a:ext>
                </a:extLst>
              </p:cNvPr>
              <p:cNvSpPr txBox="1">
                <a:spLocks noRot="1" noChangeAspect="1" noMove="1" noResize="1" noEditPoints="1" noAdjustHandles="1" noChangeArrowheads="1" noChangeShapeType="1" noTextEdit="1"/>
              </p:cNvSpPr>
              <p:nvPr/>
            </p:nvSpPr>
            <p:spPr>
              <a:xfrm>
                <a:off x="581748" y="2419337"/>
                <a:ext cx="103822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7BAE6F-9660-55BA-1368-C8EE6A57C880}"/>
                  </a:ext>
                </a:extLst>
              </p:cNvPr>
              <p:cNvSpPr txBox="1"/>
              <p:nvPr/>
            </p:nvSpPr>
            <p:spPr>
              <a:xfrm>
                <a:off x="2405631" y="2425565"/>
                <a:ext cx="1038225" cy="4966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𝒈</m:t>
                          </m:r>
                        </m:sub>
                      </m:sSub>
                    </m:oMath>
                  </m:oMathPara>
                </a14:m>
                <a:endParaRPr lang="en-US" sz="2400" b="1" dirty="0"/>
              </a:p>
            </p:txBody>
          </p:sp>
        </mc:Choice>
        <mc:Fallback xmlns="">
          <p:sp>
            <p:nvSpPr>
              <p:cNvPr id="14" name="TextBox 13">
                <a:extLst>
                  <a:ext uri="{FF2B5EF4-FFF2-40B4-BE49-F238E27FC236}">
                    <a16:creationId xmlns:a16="http://schemas.microsoft.com/office/drawing/2014/main" id="{807BAE6F-9660-55BA-1368-C8EE6A57C880}"/>
                  </a:ext>
                </a:extLst>
              </p:cNvPr>
              <p:cNvSpPr txBox="1">
                <a:spLocks noRot="1" noChangeAspect="1" noMove="1" noResize="1" noEditPoints="1" noAdjustHandles="1" noChangeArrowheads="1" noChangeShapeType="1" noTextEdit="1"/>
              </p:cNvSpPr>
              <p:nvPr/>
            </p:nvSpPr>
            <p:spPr>
              <a:xfrm>
                <a:off x="2405631" y="2425565"/>
                <a:ext cx="1038225" cy="496611"/>
              </a:xfrm>
              <a:prstGeom prst="rect">
                <a:avLst/>
              </a:prstGeom>
              <a:blipFill>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8B2F56A-4C00-D11B-DDCA-BC4788A0659E}"/>
                  </a:ext>
                </a:extLst>
              </p:cNvPr>
              <p:cNvSpPr txBox="1"/>
              <p:nvPr/>
            </p:nvSpPr>
            <p:spPr>
              <a:xfrm>
                <a:off x="4229514" y="2440473"/>
                <a:ext cx="10382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m:t>
                          </m:r>
                        </m:sub>
                      </m:sSub>
                    </m:oMath>
                  </m:oMathPara>
                </a14:m>
                <a:endParaRPr lang="en-US" sz="2400" b="1" dirty="0"/>
              </a:p>
            </p:txBody>
          </p:sp>
        </mc:Choice>
        <mc:Fallback xmlns="">
          <p:sp>
            <p:nvSpPr>
              <p:cNvPr id="16" name="TextBox 15">
                <a:extLst>
                  <a:ext uri="{FF2B5EF4-FFF2-40B4-BE49-F238E27FC236}">
                    <a16:creationId xmlns:a16="http://schemas.microsoft.com/office/drawing/2014/main" id="{C8B2F56A-4C00-D11B-DDCA-BC4788A0659E}"/>
                  </a:ext>
                </a:extLst>
              </p:cNvPr>
              <p:cNvSpPr txBox="1">
                <a:spLocks noRot="1" noChangeAspect="1" noMove="1" noResize="1" noEditPoints="1" noAdjustHandles="1" noChangeArrowheads="1" noChangeShapeType="1" noTextEdit="1"/>
              </p:cNvSpPr>
              <p:nvPr/>
            </p:nvSpPr>
            <p:spPr>
              <a:xfrm>
                <a:off x="4229514" y="2440473"/>
                <a:ext cx="1038225"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E77D65-409E-78F4-7034-0D4C2B1A8E09}"/>
                  </a:ext>
                </a:extLst>
              </p:cNvPr>
              <p:cNvSpPr txBox="1"/>
              <p:nvPr/>
            </p:nvSpPr>
            <p:spPr>
              <a:xfrm>
                <a:off x="1466650" y="4828131"/>
                <a:ext cx="10382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m:t>
                          </m:r>
                        </m:sub>
                      </m:sSub>
                    </m:oMath>
                  </m:oMathPara>
                </a14:m>
                <a:endParaRPr lang="en-US" sz="2400" b="1" dirty="0"/>
              </a:p>
            </p:txBody>
          </p:sp>
        </mc:Choice>
        <mc:Fallback xmlns="">
          <p:sp>
            <p:nvSpPr>
              <p:cNvPr id="17" name="TextBox 16">
                <a:extLst>
                  <a:ext uri="{FF2B5EF4-FFF2-40B4-BE49-F238E27FC236}">
                    <a16:creationId xmlns:a16="http://schemas.microsoft.com/office/drawing/2014/main" id="{14E77D65-409E-78F4-7034-0D4C2B1A8E09}"/>
                  </a:ext>
                </a:extLst>
              </p:cNvPr>
              <p:cNvSpPr txBox="1">
                <a:spLocks noRot="1" noChangeAspect="1" noMove="1" noResize="1" noEditPoints="1" noAdjustHandles="1" noChangeArrowheads="1" noChangeShapeType="1" noTextEdit="1"/>
              </p:cNvSpPr>
              <p:nvPr/>
            </p:nvSpPr>
            <p:spPr>
              <a:xfrm>
                <a:off x="1466650" y="4828131"/>
                <a:ext cx="1038225" cy="461665"/>
              </a:xfrm>
              <a:prstGeom prst="rect">
                <a:avLst/>
              </a:prstGeom>
              <a:blipFill>
                <a:blip r:embed="rId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444EA7-FA33-8E76-A31C-689656671842}"/>
                  </a:ext>
                </a:extLst>
              </p:cNvPr>
              <p:cNvSpPr txBox="1"/>
              <p:nvPr/>
            </p:nvSpPr>
            <p:spPr>
              <a:xfrm>
                <a:off x="3254129" y="4842229"/>
                <a:ext cx="10382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m:t>
                          </m:r>
                        </m:sub>
                      </m:sSub>
                    </m:oMath>
                  </m:oMathPara>
                </a14:m>
                <a:endParaRPr lang="en-US" sz="2400" b="1" dirty="0"/>
              </a:p>
            </p:txBody>
          </p:sp>
        </mc:Choice>
        <mc:Fallback xmlns="">
          <p:sp>
            <p:nvSpPr>
              <p:cNvPr id="18" name="TextBox 17">
                <a:extLst>
                  <a:ext uri="{FF2B5EF4-FFF2-40B4-BE49-F238E27FC236}">
                    <a16:creationId xmlns:a16="http://schemas.microsoft.com/office/drawing/2014/main" id="{F4444EA7-FA33-8E76-A31C-689656671842}"/>
                  </a:ext>
                </a:extLst>
              </p:cNvPr>
              <p:cNvSpPr txBox="1">
                <a:spLocks noRot="1" noChangeAspect="1" noMove="1" noResize="1" noEditPoints="1" noAdjustHandles="1" noChangeArrowheads="1" noChangeShapeType="1" noTextEdit="1"/>
              </p:cNvSpPr>
              <p:nvPr/>
            </p:nvSpPr>
            <p:spPr>
              <a:xfrm>
                <a:off x="3254129" y="4842229"/>
                <a:ext cx="1038225" cy="4616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349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A586A7-05BF-B448-00EB-6490EE9EE8A0}"/>
              </a:ext>
            </a:extLst>
          </p:cNvPr>
          <p:cNvSpPr>
            <a:spLocks noGrp="1"/>
          </p:cNvSpPr>
          <p:nvPr>
            <p:ph type="title"/>
          </p:nvPr>
        </p:nvSpPr>
        <p:spPr>
          <a:xfrm>
            <a:off x="239081" y="165055"/>
            <a:ext cx="11381730" cy="715436"/>
          </a:xfrm>
        </p:spPr>
        <p:txBody>
          <a:bodyPr>
            <a:normAutofit/>
          </a:bodyPr>
          <a:lstStyle/>
          <a:p>
            <a:r>
              <a:rPr lang="en-US" dirty="0"/>
              <a:t>Voltage measurements taken at ~ 70 </a:t>
            </a:r>
            <a:r>
              <a:rPr lang="en-US" dirty="0" err="1"/>
              <a:t>mK</a:t>
            </a:r>
            <a:r>
              <a:rPr lang="en-US" dirty="0"/>
              <a:t> </a:t>
            </a:r>
          </a:p>
        </p:txBody>
      </p:sp>
      <p:pic>
        <p:nvPicPr>
          <p:cNvPr id="5" name="Picture 4">
            <a:extLst>
              <a:ext uri="{FF2B5EF4-FFF2-40B4-BE49-F238E27FC236}">
                <a16:creationId xmlns:a16="http://schemas.microsoft.com/office/drawing/2014/main" id="{B58FFE5A-D82F-509E-34E4-49659498982E}"/>
              </a:ext>
            </a:extLst>
          </p:cNvPr>
          <p:cNvPicPr>
            <a:picLocks noChangeAspect="1"/>
          </p:cNvPicPr>
          <p:nvPr/>
        </p:nvPicPr>
        <p:blipFill>
          <a:blip r:embed="rId3"/>
          <a:stretch>
            <a:fillRect/>
          </a:stretch>
        </p:blipFill>
        <p:spPr>
          <a:xfrm>
            <a:off x="429647" y="829780"/>
            <a:ext cx="6156685" cy="412695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7BABFD-F5AE-1291-F366-3D5EEE397355}"/>
                  </a:ext>
                </a:extLst>
              </p:cNvPr>
              <p:cNvSpPr txBox="1"/>
              <p:nvPr/>
            </p:nvSpPr>
            <p:spPr>
              <a:xfrm>
                <a:off x="4320671" y="3283140"/>
                <a:ext cx="1349136" cy="369332"/>
              </a:xfrm>
              <a:prstGeom prst="rect">
                <a:avLst/>
              </a:prstGeom>
              <a:noFill/>
            </p:spPr>
            <p:txBody>
              <a:bodyPr wrap="square"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sz="1800" b="0" i="0" smtClean="0">
                            <a:latin typeface="Cambria Math" panose="02040503050406030204" pitchFamily="18" charset="0"/>
                          </a:rPr>
                          <m:t>c</m:t>
                        </m:r>
                      </m:sub>
                    </m:sSub>
                    <m:r>
                      <a:rPr lang="en-US" sz="1800" b="0" i="0" smtClean="0">
                        <a:latin typeface="Cambria Math" panose="02040503050406030204" pitchFamily="18" charset="0"/>
                      </a:rPr>
                      <m:t> ~ 1.5 </m:t>
                    </m:r>
                    <m:r>
                      <m:rPr>
                        <m:nor/>
                      </m:rPr>
                      <a:rPr lang="en-US" sz="1800" dirty="0"/>
                      <m:t>µ</m:t>
                    </m:r>
                    <m:r>
                      <m:rPr>
                        <m:nor/>
                      </m:rPr>
                      <a:rPr lang="en-US" sz="1800" dirty="0"/>
                      <m:t>A</m:t>
                    </m:r>
                  </m:oMath>
                </a14:m>
                <a:r>
                  <a:rPr lang="en-US" dirty="0"/>
                  <a:t> </a:t>
                </a:r>
              </a:p>
            </p:txBody>
          </p:sp>
        </mc:Choice>
        <mc:Fallback xmlns="">
          <p:sp>
            <p:nvSpPr>
              <p:cNvPr id="6" name="TextBox 5">
                <a:extLst>
                  <a:ext uri="{FF2B5EF4-FFF2-40B4-BE49-F238E27FC236}">
                    <a16:creationId xmlns:a16="http://schemas.microsoft.com/office/drawing/2014/main" id="{017BABFD-F5AE-1291-F366-3D5EEE397355}"/>
                  </a:ext>
                </a:extLst>
              </p:cNvPr>
              <p:cNvSpPr txBox="1">
                <a:spLocks noRot="1" noChangeAspect="1" noMove="1" noResize="1" noEditPoints="1" noAdjustHandles="1" noChangeArrowheads="1" noChangeShapeType="1" noTextEdit="1"/>
              </p:cNvSpPr>
              <p:nvPr/>
            </p:nvSpPr>
            <p:spPr>
              <a:xfrm>
                <a:off x="4320671" y="3283140"/>
                <a:ext cx="1349136" cy="369332"/>
              </a:xfrm>
              <a:prstGeom prst="rect">
                <a:avLst/>
              </a:prstGeom>
              <a:blipFill>
                <a:blip r:embed="rId4"/>
                <a:stretch>
                  <a:fillRect b="-10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8C03CF1-80A4-B721-9663-AAF0A2B2856B}"/>
              </a:ext>
            </a:extLst>
          </p:cNvPr>
          <p:cNvCxnSpPr>
            <a:cxnSpLocks/>
          </p:cNvCxnSpPr>
          <p:nvPr/>
        </p:nvCxnSpPr>
        <p:spPr>
          <a:xfrm flipH="1" flipV="1">
            <a:off x="4492486" y="2992621"/>
            <a:ext cx="229285" cy="2905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260F04-3EBF-0C40-578D-47CEE79429F7}"/>
                  </a:ext>
                </a:extLst>
              </p:cNvPr>
              <p:cNvSpPr txBox="1"/>
              <p:nvPr/>
            </p:nvSpPr>
            <p:spPr>
              <a:xfrm>
                <a:off x="6537040" y="1114430"/>
                <a:ext cx="4465778" cy="212365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𝐼</m:t>
                        </m:r>
                      </m:e>
                      <m:sub>
                        <m:r>
                          <m:rPr>
                            <m:sty m:val="p"/>
                          </m:rPr>
                          <a:rPr lang="en-US" sz="2200" b="0" i="0" smtClean="0">
                            <a:latin typeface="Cambria Math" panose="02040503050406030204" pitchFamily="18" charset="0"/>
                          </a:rPr>
                          <m:t>c</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𝑁</m:t>
                        </m:r>
                      </m:sub>
                    </m:sSub>
                    <m:r>
                      <a:rPr lang="en-US" sz="2200" b="0" i="1" smtClean="0">
                        <a:latin typeface="Cambria Math" panose="02040503050406030204" pitchFamily="18" charset="0"/>
                      </a:rPr>
                      <m:t>=</m:t>
                    </m:r>
                    <m:r>
                      <a:rPr lang="en-US" sz="2200" b="0" i="0" smtClean="0">
                        <a:latin typeface="Cambria Math" panose="02040503050406030204" pitchFamily="18" charset="0"/>
                      </a:rPr>
                      <m:t> </m:t>
                    </m:r>
                  </m:oMath>
                </a14:m>
                <a:r>
                  <a:rPr lang="en-US" sz="2200" dirty="0"/>
                  <a:t>4.4 mV </a:t>
                </a:r>
              </a:p>
              <a:p>
                <a:pPr marL="285750" indent="-285750">
                  <a:buFont typeface="Arial" panose="020B0604020202020204" pitchFamily="34" charset="0"/>
                  <a:buChar char="•"/>
                </a:pPr>
                <a:r>
                  <a:rPr lang="en-US" sz="2200" dirty="0"/>
                  <a:t>Related to gap by </a:t>
                </a:r>
                <a14:m>
                  <m:oMath xmlns:m="http://schemas.openxmlformats.org/officeDocument/2006/math">
                    <m:sSub>
                      <m:sSubPr>
                        <m:ctrlPr>
                          <a:rPr lang="en-US" sz="2200" i="1" dirty="0" smtClean="0">
                            <a:solidFill>
                              <a:srgbClr val="836967"/>
                            </a:solidFill>
                            <a:latin typeface="Cambria Math" panose="02040503050406030204" pitchFamily="18" charset="0"/>
                          </a:rPr>
                        </m:ctrlPr>
                      </m:sSubPr>
                      <m:e>
                        <m:r>
                          <a:rPr lang="en-US" sz="2200" i="1" dirty="0">
                            <a:latin typeface="Cambria Math" panose="02040503050406030204" pitchFamily="18" charset="0"/>
                          </a:rPr>
                          <m:t>𝐼</m:t>
                        </m:r>
                      </m:e>
                      <m:sub>
                        <m:r>
                          <a:rPr lang="en-US" sz="2200" i="1" dirty="0">
                            <a:latin typeface="Cambria Math" panose="02040503050406030204" pitchFamily="18" charset="0"/>
                          </a:rPr>
                          <m:t>𝑐</m:t>
                        </m:r>
                      </m:sub>
                    </m:sSub>
                    <m:sSub>
                      <m:sSubPr>
                        <m:ctrlPr>
                          <a:rPr lang="en-US" sz="2200" i="1" dirty="0">
                            <a:solidFill>
                              <a:srgbClr val="836967"/>
                            </a:solidFill>
                            <a:latin typeface="Cambria Math" panose="02040503050406030204" pitchFamily="18" charset="0"/>
                          </a:rPr>
                        </m:ctrlPr>
                      </m:sSubPr>
                      <m:e>
                        <m:r>
                          <a:rPr lang="en-US" sz="2200" i="1" dirty="0">
                            <a:latin typeface="Cambria Math" panose="02040503050406030204" pitchFamily="18" charset="0"/>
                          </a:rPr>
                          <m:t>𝑅</m:t>
                        </m:r>
                      </m:e>
                      <m:sub>
                        <m:r>
                          <a:rPr lang="en-US" sz="2200" b="0" i="1" dirty="0" smtClean="0">
                            <a:latin typeface="Cambria Math" panose="02040503050406030204" pitchFamily="18" charset="0"/>
                          </a:rPr>
                          <m:t>𝑁</m:t>
                        </m:r>
                      </m:sub>
                    </m:sSub>
                    <m:r>
                      <a:rPr lang="en-US" sz="2200" i="0" dirty="0">
                        <a:latin typeface="Cambria Math" panose="02040503050406030204" pitchFamily="18" charset="0"/>
                      </a:rPr>
                      <m:t>=</m:t>
                    </m:r>
                    <m:r>
                      <a:rPr lang="en-US" sz="2200" i="1" dirty="0">
                        <a:latin typeface="Cambria Math" panose="02040503050406030204" pitchFamily="18" charset="0"/>
                      </a:rPr>
                      <m:t>𝛼</m:t>
                    </m:r>
                    <m:f>
                      <m:fPr>
                        <m:type m:val="lin"/>
                        <m:ctrlPr>
                          <a:rPr lang="en-US" sz="2200" i="1" dirty="0">
                            <a:latin typeface="Cambria Math" panose="02040503050406030204" pitchFamily="18" charset="0"/>
                          </a:rPr>
                        </m:ctrlPr>
                      </m:fPr>
                      <m:num>
                        <m:sSub>
                          <m:sSubPr>
                            <m:ctrlPr>
                              <a:rPr lang="en-US" sz="2200" i="1" dirty="0">
                                <a:solidFill>
                                  <a:srgbClr val="836967"/>
                                </a:solidFill>
                                <a:latin typeface="Cambria Math" panose="02040503050406030204" pitchFamily="18" charset="0"/>
                              </a:rPr>
                            </m:ctrlPr>
                          </m:sSubPr>
                          <m:e>
                            <m:r>
                              <m:rPr>
                                <m:sty m:val="p"/>
                              </m:rPr>
                              <a:rPr lang="en-US" sz="2200" i="0" dirty="0">
                                <a:latin typeface="Cambria Math" panose="02040503050406030204" pitchFamily="18" charset="0"/>
                              </a:rPr>
                              <m:t>Δ</m:t>
                            </m:r>
                          </m:e>
                          <m:sub>
                            <m:r>
                              <a:rPr lang="en-US" sz="2200" i="0" dirty="0">
                                <a:latin typeface="Cambria Math" panose="02040503050406030204" pitchFamily="18" charset="0"/>
                              </a:rPr>
                              <m:t>0</m:t>
                            </m:r>
                          </m:sub>
                        </m:sSub>
                      </m:num>
                      <m:den>
                        <m:r>
                          <a:rPr lang="en-US" sz="2200" i="0" dirty="0">
                            <a:latin typeface="Cambria Math" panose="02040503050406030204" pitchFamily="18" charset="0"/>
                          </a:rPr>
                          <m:t>ⅇ</m:t>
                        </m:r>
                      </m:den>
                    </m:f>
                  </m:oMath>
                </a14:m>
                <a:r>
                  <a:rPr lang="en-US" sz="2200" dirty="0"/>
                  <a:t> [1].</a:t>
                </a:r>
              </a:p>
              <a:p>
                <a:pPr marL="285750" indent="-285750">
                  <a:buFont typeface="Arial" panose="020B0604020202020204" pitchFamily="34" charset="0"/>
                  <a:buChar char="•"/>
                </a:pPr>
                <a:r>
                  <a:rPr lang="en-US" sz="2200" dirty="0"/>
                  <a:t>We find that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𝐼</m:t>
                        </m:r>
                      </m:e>
                      <m:sub>
                        <m:r>
                          <m:rPr>
                            <m:sty m:val="p"/>
                          </m:rPr>
                          <a:rPr lang="en-US" sz="2200" b="0" i="0" smtClean="0">
                            <a:latin typeface="Cambria Math" panose="02040503050406030204" pitchFamily="18" charset="0"/>
                          </a:rPr>
                          <m:t>c</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𝑁</m:t>
                        </m:r>
                      </m:sub>
                    </m:sSub>
                  </m:oMath>
                </a14:m>
                <a:r>
                  <a:rPr lang="en-US" sz="2200" dirty="0"/>
                  <a:t> is 317% of the diffusive limit </a:t>
                </a:r>
                <a:r>
                  <a:rPr lang="en-US" sz="2200" dirty="0">
                    <a:sym typeface="Wingdings" panose="05000000000000000000" pitchFamily="2" charset="2"/>
                  </a:rPr>
                  <a:t> ballistic transport likely </a:t>
                </a:r>
              </a:p>
            </p:txBody>
          </p:sp>
        </mc:Choice>
        <mc:Fallback xmlns="">
          <p:sp>
            <p:nvSpPr>
              <p:cNvPr id="10" name="TextBox 9">
                <a:extLst>
                  <a:ext uri="{FF2B5EF4-FFF2-40B4-BE49-F238E27FC236}">
                    <a16:creationId xmlns:a16="http://schemas.microsoft.com/office/drawing/2014/main" id="{D2260F04-3EBF-0C40-578D-47CEE79429F7}"/>
                  </a:ext>
                </a:extLst>
              </p:cNvPr>
              <p:cNvSpPr txBox="1">
                <a:spLocks noRot="1" noChangeAspect="1" noMove="1" noResize="1" noEditPoints="1" noAdjustHandles="1" noChangeArrowheads="1" noChangeShapeType="1" noTextEdit="1"/>
              </p:cNvSpPr>
              <p:nvPr/>
            </p:nvSpPr>
            <p:spPr>
              <a:xfrm>
                <a:off x="6537040" y="1114430"/>
                <a:ext cx="4465778" cy="2123658"/>
              </a:xfrm>
              <a:prstGeom prst="rect">
                <a:avLst/>
              </a:prstGeom>
              <a:blipFill>
                <a:blip r:embed="rId5"/>
                <a:stretch>
                  <a:fillRect l="-1501" t="-8908" r="-11460" b="-4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9CBF252-4C03-2CAE-1D1D-3C08170E780B}"/>
                  </a:ext>
                </a:extLst>
              </p:cNvPr>
              <p:cNvSpPr txBox="1"/>
              <p:nvPr/>
            </p:nvSpPr>
            <p:spPr>
              <a:xfrm>
                <a:off x="6537040" y="3487228"/>
                <a:ext cx="4465778" cy="212365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𝐼</m:t>
                        </m:r>
                      </m:e>
                      <m:sub>
                        <m:r>
                          <m:rPr>
                            <m:sty m:val="p"/>
                          </m:rPr>
                          <a:rPr lang="en-US" sz="2200">
                            <a:latin typeface="Cambria Math" panose="02040503050406030204" pitchFamily="18" charset="0"/>
                          </a:rPr>
                          <m:t>ex</m:t>
                        </m:r>
                      </m:sub>
                    </m:sSub>
                    <m:r>
                      <a:rPr lang="en-US" sz="2200" b="0" i="1" smtClean="0">
                        <a:latin typeface="Cambria Math" panose="02040503050406030204" pitchFamily="18" charset="0"/>
                      </a:rPr>
                      <m:t>=</m:t>
                    </m:r>
                    <m:r>
                      <a:rPr lang="en-US" sz="2200" b="0" i="1" smtClean="0">
                        <a:latin typeface="Cambria Math" panose="02040503050406030204" pitchFamily="18" charset="0"/>
                      </a:rPr>
                      <m:t>𝐼</m:t>
                    </m:r>
                    <m:r>
                      <a:rPr lang="en-US" sz="2200" b="0" i="1" smtClean="0">
                        <a:latin typeface="Cambria Math" panose="02040503050406030204" pitchFamily="18" charset="0"/>
                      </a:rPr>
                      <m:t>−</m:t>
                    </m:r>
                    <m:r>
                      <a:rPr lang="en-US" sz="2200" b="0" i="1" smtClean="0">
                        <a:latin typeface="Cambria Math" panose="02040503050406030204" pitchFamily="18" charset="0"/>
                      </a:rPr>
                      <m:t>𝑉</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𝑁</m:t>
                        </m:r>
                      </m:sub>
                    </m:sSub>
                  </m:oMath>
                </a14:m>
                <a:r>
                  <a:rPr lang="en-US" sz="2200" dirty="0"/>
                  <a:t> [2].</a:t>
                </a:r>
                <a:r>
                  <a:rPr lang="en-US" sz="2200" dirty="0">
                    <a:sym typeface="Wingdings" panose="05000000000000000000" pitchFamily="2" charset="2"/>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m:rPr>
                            <m:sty m:val="p"/>
                          </m:rPr>
                          <a:rPr lang="en-US" sz="2200">
                            <a:latin typeface="Cambria Math" panose="02040503050406030204" pitchFamily="18" charset="0"/>
                          </a:rPr>
                          <m:t>ex</m:t>
                        </m:r>
                      </m:sub>
                    </m:sSub>
                  </m:oMath>
                </a14:m>
                <a:r>
                  <a:rPr lang="en-US" sz="2200" dirty="0">
                    <a:sym typeface="Wingdings" panose="05000000000000000000" pitchFamily="2" charset="2"/>
                  </a:rPr>
                  <a:t> </a:t>
                </a:r>
                <a:r>
                  <a:rPr lang="en-US" sz="2200" dirty="0"/>
                  <a:t> ~ 8 </a:t>
                </a:r>
                <a:r>
                  <a:rPr lang="en-US" sz="2200" dirty="0" err="1"/>
                  <a:t>nA</a:t>
                </a:r>
                <a:endParaRPr lang="en-US" sz="2200" dirty="0"/>
              </a:p>
              <a:p>
                <a:pPr marL="285750" indent="-285750">
                  <a:buFont typeface="Arial" panose="020B0604020202020204" pitchFamily="34" charset="0"/>
                  <a:buChar char="•"/>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𝐼</m:t>
                        </m:r>
                      </m:e>
                      <m:sub>
                        <m:r>
                          <m:rPr>
                            <m:sty m:val="p"/>
                          </m:rPr>
                          <a:rPr lang="en-US" sz="2200" b="0" i="0" smtClean="0">
                            <a:latin typeface="Cambria Math" panose="02040503050406030204" pitchFamily="18" charset="0"/>
                          </a:rPr>
                          <m:t>ex</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𝑁</m:t>
                        </m:r>
                      </m:sub>
                    </m:sSub>
                    <m:r>
                      <a:rPr lang="en-US" sz="2200" b="0" i="0" smtClean="0">
                        <a:latin typeface="Cambria Math" panose="02040503050406030204" pitchFamily="18" charset="0"/>
                      </a:rPr>
                      <m:t>= </m:t>
                    </m:r>
                  </m:oMath>
                </a14:m>
                <a:r>
                  <a:rPr lang="en-US" sz="2200" dirty="0"/>
                  <a:t>26 </a:t>
                </a:r>
                <a14:m>
                  <m:oMath xmlns:m="http://schemas.openxmlformats.org/officeDocument/2006/math">
                    <m:r>
                      <m:rPr>
                        <m:nor/>
                      </m:rPr>
                      <a:rPr lang="en-US" sz="2200" dirty="0"/>
                      <m:t>µ</m:t>
                    </m:r>
                  </m:oMath>
                </a14:m>
                <a:r>
                  <a:rPr lang="en-US" sz="2200" dirty="0"/>
                  <a:t>V </a:t>
                </a:r>
              </a:p>
              <a:p>
                <a:pPr marL="285750" indent="-285750">
                  <a:buFont typeface="Arial" panose="020B0604020202020204" pitchFamily="34" charset="0"/>
                  <a:buChar char="•"/>
                </a:pPr>
                <a:r>
                  <a:rPr lang="en-US" sz="2200" dirty="0"/>
                  <a:t>Related to gap by </a:t>
                </a:r>
                <a14:m>
                  <m:oMath xmlns:m="http://schemas.openxmlformats.org/officeDocument/2006/math">
                    <m:sSub>
                      <m:sSubPr>
                        <m:ctrlPr>
                          <a:rPr lang="en-US" sz="2200" i="1" dirty="0" smtClean="0">
                            <a:solidFill>
                              <a:srgbClr val="836967"/>
                            </a:solidFill>
                            <a:latin typeface="Cambria Math" panose="02040503050406030204" pitchFamily="18" charset="0"/>
                          </a:rPr>
                        </m:ctrlPr>
                      </m:sSubPr>
                      <m:e>
                        <m:r>
                          <a:rPr lang="en-US" sz="2200" i="1" dirty="0">
                            <a:latin typeface="Cambria Math" panose="02040503050406030204" pitchFamily="18" charset="0"/>
                          </a:rPr>
                          <m:t>𝐼</m:t>
                        </m:r>
                      </m:e>
                      <m:sub>
                        <m:r>
                          <a:rPr lang="en-US" sz="2200" b="0" i="1" dirty="0" smtClean="0">
                            <a:latin typeface="Cambria Math" panose="02040503050406030204" pitchFamily="18" charset="0"/>
                          </a:rPr>
                          <m:t>𝑒𝑥</m:t>
                        </m:r>
                      </m:sub>
                    </m:sSub>
                    <m:sSub>
                      <m:sSubPr>
                        <m:ctrlPr>
                          <a:rPr lang="en-US" sz="2200" i="1" dirty="0">
                            <a:solidFill>
                              <a:srgbClr val="836967"/>
                            </a:solidFill>
                            <a:latin typeface="Cambria Math" panose="02040503050406030204" pitchFamily="18" charset="0"/>
                          </a:rPr>
                        </m:ctrlPr>
                      </m:sSubPr>
                      <m:e>
                        <m:r>
                          <a:rPr lang="en-US" sz="2200" i="1" dirty="0">
                            <a:latin typeface="Cambria Math" panose="02040503050406030204" pitchFamily="18" charset="0"/>
                          </a:rPr>
                          <m:t>𝑅</m:t>
                        </m:r>
                      </m:e>
                      <m:sub>
                        <m:r>
                          <a:rPr lang="en-US" sz="2200" b="0" i="1" dirty="0" smtClean="0">
                            <a:latin typeface="Cambria Math" panose="02040503050406030204" pitchFamily="18" charset="0"/>
                          </a:rPr>
                          <m:t>𝑁</m:t>
                        </m:r>
                      </m:sub>
                    </m:sSub>
                    <m:r>
                      <a:rPr lang="en-US" sz="2200" i="0" dirty="0">
                        <a:latin typeface="Cambria Math" panose="02040503050406030204" pitchFamily="18" charset="0"/>
                      </a:rPr>
                      <m:t>=</m:t>
                    </m:r>
                    <m:r>
                      <a:rPr lang="en-US" sz="2200" i="1" dirty="0">
                        <a:latin typeface="Cambria Math" panose="02040503050406030204" pitchFamily="18" charset="0"/>
                      </a:rPr>
                      <m:t>𝛼</m:t>
                    </m:r>
                    <m:r>
                      <a:rPr lang="en-US" sz="2200" b="0" i="1" dirty="0" smtClean="0">
                        <a:latin typeface="Cambria Math" panose="02040503050406030204" pitchFamily="18" charset="0"/>
                      </a:rPr>
                      <m:t>′</m:t>
                    </m:r>
                    <m:f>
                      <m:fPr>
                        <m:type m:val="lin"/>
                        <m:ctrlPr>
                          <a:rPr lang="en-US" sz="2200" i="1" dirty="0">
                            <a:latin typeface="Cambria Math" panose="02040503050406030204" pitchFamily="18" charset="0"/>
                          </a:rPr>
                        </m:ctrlPr>
                      </m:fPr>
                      <m:num>
                        <m:sSub>
                          <m:sSubPr>
                            <m:ctrlPr>
                              <a:rPr lang="en-US" sz="2200" i="1" dirty="0">
                                <a:solidFill>
                                  <a:srgbClr val="836967"/>
                                </a:solidFill>
                                <a:latin typeface="Cambria Math" panose="02040503050406030204" pitchFamily="18" charset="0"/>
                              </a:rPr>
                            </m:ctrlPr>
                          </m:sSubPr>
                          <m:e>
                            <m:r>
                              <m:rPr>
                                <m:sty m:val="p"/>
                              </m:rPr>
                              <a:rPr lang="en-US" sz="2200" i="0" dirty="0">
                                <a:latin typeface="Cambria Math" panose="02040503050406030204" pitchFamily="18" charset="0"/>
                              </a:rPr>
                              <m:t>Δ</m:t>
                            </m:r>
                          </m:e>
                          <m:sub>
                            <m:r>
                              <a:rPr lang="en-US" sz="2200" i="0" dirty="0">
                                <a:latin typeface="Cambria Math" panose="02040503050406030204" pitchFamily="18" charset="0"/>
                              </a:rPr>
                              <m:t>0</m:t>
                            </m:r>
                          </m:sub>
                        </m:sSub>
                      </m:num>
                      <m:den>
                        <m:r>
                          <a:rPr lang="en-US" sz="2200" i="0" dirty="0">
                            <a:latin typeface="Cambria Math" panose="02040503050406030204" pitchFamily="18" charset="0"/>
                          </a:rPr>
                          <m:t>ⅇ</m:t>
                        </m:r>
                      </m:den>
                    </m:f>
                  </m:oMath>
                </a14:m>
                <a:r>
                  <a:rPr lang="en-US" sz="2200" dirty="0"/>
                  <a:t> [1].</a:t>
                </a:r>
              </a:p>
              <a:p>
                <a:pPr marL="285750" indent="-285750">
                  <a:buFont typeface="Arial" panose="020B0604020202020204" pitchFamily="34" charset="0"/>
                  <a:buChar char="•"/>
                </a:pPr>
                <a:r>
                  <a:rPr lang="en-US" sz="2200" dirty="0"/>
                  <a:t>We find that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𝐼</m:t>
                        </m:r>
                      </m:e>
                      <m:sub>
                        <m:r>
                          <m:rPr>
                            <m:sty m:val="p"/>
                          </m:rPr>
                          <a:rPr lang="en-US" sz="2200" b="0" i="0" smtClean="0">
                            <a:latin typeface="Cambria Math" panose="02040503050406030204" pitchFamily="18" charset="0"/>
                          </a:rPr>
                          <m:t>ex</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𝑁</m:t>
                        </m:r>
                      </m:sub>
                    </m:sSub>
                  </m:oMath>
                </a14:m>
                <a:r>
                  <a:rPr lang="en-US" sz="2200" dirty="0"/>
                  <a:t> is 2.5% of the diffusive limit</a:t>
                </a:r>
              </a:p>
            </p:txBody>
          </p:sp>
        </mc:Choice>
        <mc:Fallback xmlns="">
          <p:sp>
            <p:nvSpPr>
              <p:cNvPr id="11" name="TextBox 10">
                <a:extLst>
                  <a:ext uri="{FF2B5EF4-FFF2-40B4-BE49-F238E27FC236}">
                    <a16:creationId xmlns:a16="http://schemas.microsoft.com/office/drawing/2014/main" id="{E9CBF252-4C03-2CAE-1D1D-3C08170E780B}"/>
                  </a:ext>
                </a:extLst>
              </p:cNvPr>
              <p:cNvSpPr txBox="1">
                <a:spLocks noRot="1" noChangeAspect="1" noMove="1" noResize="1" noEditPoints="1" noAdjustHandles="1" noChangeArrowheads="1" noChangeShapeType="1" noTextEdit="1"/>
              </p:cNvSpPr>
              <p:nvPr/>
            </p:nvSpPr>
            <p:spPr>
              <a:xfrm>
                <a:off x="6537040" y="3487228"/>
                <a:ext cx="4465778" cy="2123658"/>
              </a:xfrm>
              <a:prstGeom prst="rect">
                <a:avLst/>
              </a:prstGeom>
              <a:blipFill>
                <a:blip r:embed="rId6"/>
                <a:stretch>
                  <a:fillRect l="-1501" t="-2299" b="-5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69FB26-A09E-9E49-71E4-4592643FEB1E}"/>
                  </a:ext>
                </a:extLst>
              </p:cNvPr>
              <p:cNvSpPr txBox="1"/>
              <p:nvPr/>
            </p:nvSpPr>
            <p:spPr>
              <a:xfrm>
                <a:off x="2574810" y="1518205"/>
                <a:ext cx="2272542" cy="369332"/>
              </a:xfrm>
              <a:prstGeom prst="rect">
                <a:avLst/>
              </a:prstGeom>
              <a:noFill/>
            </p:spPr>
            <p:txBody>
              <a:bodyPr wrap="square"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m:rPr>
                            <m:sty m:val="p"/>
                          </m:rPr>
                          <a:rPr lang="en-US" sz="1800" b="0" i="0" smtClean="0">
                            <a:latin typeface="Cambria Math" panose="02040503050406030204" pitchFamily="18" charset="0"/>
                          </a:rPr>
                          <m:t>N</m:t>
                        </m:r>
                      </m:sub>
                    </m:sSub>
                    <m:r>
                      <a:rPr lang="en-US" sz="1800" b="0" i="0" smtClean="0">
                        <a:latin typeface="Cambria Math" panose="02040503050406030204" pitchFamily="18" charset="0"/>
                      </a:rPr>
                      <m:t> ~ 2.87∗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3</m:t>
                        </m:r>
                      </m:sup>
                    </m:sSup>
                    <m:r>
                      <m:rPr>
                        <m:nor/>
                      </m:rPr>
                      <a:rPr lang="en-US" sz="1800" b="0" i="0" smtClean="0">
                        <a:latin typeface="Cambria Math" panose="02040503050406030204" pitchFamily="18" charset="0"/>
                      </a:rPr>
                      <m:t> </m:t>
                    </m:r>
                    <m:r>
                      <m:rPr>
                        <m:nor/>
                      </m:rPr>
                      <a:rPr lang="en-US" i="0" dirty="0" smtClean="0">
                        <a:latin typeface="Cambria Math" panose="02040503050406030204" pitchFamily="18" charset="0"/>
                      </a:rPr>
                      <m:t>Ω</m:t>
                    </m:r>
                  </m:oMath>
                </a14:m>
                <a:r>
                  <a:rPr lang="en-US" dirty="0"/>
                  <a:t> </a:t>
                </a:r>
              </a:p>
            </p:txBody>
          </p:sp>
        </mc:Choice>
        <mc:Fallback xmlns="">
          <p:sp>
            <p:nvSpPr>
              <p:cNvPr id="12" name="TextBox 11">
                <a:extLst>
                  <a:ext uri="{FF2B5EF4-FFF2-40B4-BE49-F238E27FC236}">
                    <a16:creationId xmlns:a16="http://schemas.microsoft.com/office/drawing/2014/main" id="{9A69FB26-A09E-9E49-71E4-4592643FEB1E}"/>
                  </a:ext>
                </a:extLst>
              </p:cNvPr>
              <p:cNvSpPr txBox="1">
                <a:spLocks noRot="1" noChangeAspect="1" noMove="1" noResize="1" noEditPoints="1" noAdjustHandles="1" noChangeArrowheads="1" noChangeShapeType="1" noTextEdit="1"/>
              </p:cNvSpPr>
              <p:nvPr/>
            </p:nvSpPr>
            <p:spPr>
              <a:xfrm>
                <a:off x="2574810" y="1518205"/>
                <a:ext cx="2272542" cy="369332"/>
              </a:xfrm>
              <a:prstGeom prst="rect">
                <a:avLst/>
              </a:prstGeom>
              <a:blipFill>
                <a:blip r:embed="rId7"/>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3D779178-F72C-5324-38F6-4721D526FD05}"/>
              </a:ext>
            </a:extLst>
          </p:cNvPr>
          <p:cNvCxnSpPr>
            <a:cxnSpLocks/>
          </p:cNvCxnSpPr>
          <p:nvPr/>
        </p:nvCxnSpPr>
        <p:spPr>
          <a:xfrm>
            <a:off x="4607129" y="1711287"/>
            <a:ext cx="388110" cy="1449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Google Shape;94;p15">
            <a:extLst>
              <a:ext uri="{FF2B5EF4-FFF2-40B4-BE49-F238E27FC236}">
                <a16:creationId xmlns:a16="http://schemas.microsoft.com/office/drawing/2014/main" id="{6C6428AC-CD5C-8763-B464-24F1CCE5AF76}"/>
              </a:ext>
            </a:extLst>
          </p:cNvPr>
          <p:cNvSpPr txBox="1"/>
          <p:nvPr/>
        </p:nvSpPr>
        <p:spPr>
          <a:xfrm>
            <a:off x="0" y="5419972"/>
            <a:ext cx="3434249" cy="2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1"/>
                </a:solidFill>
              </a:rPr>
              <a:t>[1]. </a:t>
            </a:r>
            <a:r>
              <a:rPr lang="en-US" sz="800" b="0" i="0" dirty="0">
                <a:solidFill>
                  <a:srgbClr val="222222"/>
                </a:solidFill>
                <a:effectLst/>
                <a:highlight>
                  <a:srgbClr val="FFFFFF"/>
                </a:highlight>
                <a:latin typeface="Arial" panose="020B0604020202020204" pitchFamily="34" charset="0"/>
              </a:rPr>
              <a:t>Mayer, William. </a:t>
            </a:r>
            <a:r>
              <a:rPr lang="en-US" sz="800" b="0" i="1" dirty="0">
                <a:solidFill>
                  <a:srgbClr val="222222"/>
                </a:solidFill>
                <a:effectLst/>
                <a:highlight>
                  <a:srgbClr val="FFFFFF"/>
                </a:highlight>
                <a:latin typeface="Arial" panose="020B0604020202020204" pitchFamily="34" charset="0"/>
              </a:rPr>
              <a:t>Applied Physics Letters</a:t>
            </a:r>
            <a:r>
              <a:rPr lang="en-US" sz="800" dirty="0">
                <a:solidFill>
                  <a:srgbClr val="222222"/>
                </a:solidFill>
                <a:highlight>
                  <a:srgbClr val="FFFFFF"/>
                </a:highlight>
                <a:latin typeface="Arial" panose="020B0604020202020204" pitchFamily="34" charset="0"/>
              </a:rPr>
              <a:t>. (2019)</a:t>
            </a:r>
            <a:endParaRPr lang="en-US" sz="800" b="0" i="0" dirty="0">
              <a:solidFill>
                <a:srgbClr val="222222"/>
              </a:solidFill>
              <a:effectLst/>
              <a:highlight>
                <a:srgbClr val="FFFFFF"/>
              </a:highlight>
              <a:latin typeface="Arial" panose="020B0604020202020204" pitchFamily="34" charset="0"/>
            </a:endParaRPr>
          </a:p>
          <a:p>
            <a:pPr marL="0" lvl="0" indent="0" algn="l" rtl="0">
              <a:spcBef>
                <a:spcPts val="0"/>
              </a:spcBef>
              <a:spcAft>
                <a:spcPts val="0"/>
              </a:spcAft>
              <a:buNone/>
            </a:pPr>
            <a:r>
              <a:rPr lang="en-US" sz="800" dirty="0">
                <a:solidFill>
                  <a:srgbClr val="222222"/>
                </a:solidFill>
                <a:highlight>
                  <a:srgbClr val="FFFFFF"/>
                </a:highlight>
                <a:latin typeface="Arial" panose="020B0604020202020204" pitchFamily="34" charset="0"/>
              </a:rPr>
              <a:t>[2]. </a:t>
            </a:r>
            <a:r>
              <a:rPr lang="en-US" sz="800" b="0" i="0" dirty="0">
                <a:solidFill>
                  <a:srgbClr val="222222"/>
                </a:solidFill>
                <a:effectLst/>
                <a:highlight>
                  <a:srgbClr val="FFFFFF"/>
                </a:highlight>
                <a:latin typeface="Arial" panose="020B0604020202020204" pitchFamily="34" charset="0"/>
              </a:rPr>
              <a:t>Blonder, G. E. </a:t>
            </a:r>
            <a:r>
              <a:rPr lang="en-US" sz="800" b="0" i="1" dirty="0">
                <a:solidFill>
                  <a:srgbClr val="222222"/>
                </a:solidFill>
                <a:effectLst/>
                <a:highlight>
                  <a:srgbClr val="FFFFFF"/>
                </a:highlight>
                <a:latin typeface="Arial" panose="020B0604020202020204" pitchFamily="34" charset="0"/>
              </a:rPr>
              <a:t>Physical Review B</a:t>
            </a:r>
            <a:r>
              <a:rPr lang="en-US" sz="800" b="0" i="0" dirty="0">
                <a:solidFill>
                  <a:srgbClr val="222222"/>
                </a:solidFill>
                <a:effectLst/>
                <a:highlight>
                  <a:srgbClr val="FFFFFF"/>
                </a:highlight>
                <a:latin typeface="Arial" panose="020B0604020202020204" pitchFamily="34" charset="0"/>
              </a:rPr>
              <a:t> 25.7. (1982)</a:t>
            </a:r>
            <a:endParaRPr sz="400" dirty="0">
              <a:solidFill>
                <a:schemeClr val="dk1"/>
              </a:solidFill>
            </a:endParaRPr>
          </a:p>
        </p:txBody>
      </p:sp>
      <p:sp>
        <p:nvSpPr>
          <p:cNvPr id="2" name="Google Shape;94;p15">
            <a:extLst>
              <a:ext uri="{FF2B5EF4-FFF2-40B4-BE49-F238E27FC236}">
                <a16:creationId xmlns:a16="http://schemas.microsoft.com/office/drawing/2014/main" id="{EFF4900E-A477-334A-FF7C-B71B0F769A3A}"/>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6/17</a:t>
            </a:r>
            <a:endParaRPr sz="1600" dirty="0">
              <a:solidFill>
                <a:schemeClr val="dk1"/>
              </a:solidFill>
            </a:endParaRPr>
          </a:p>
        </p:txBody>
      </p:sp>
      <p:sp>
        <p:nvSpPr>
          <p:cNvPr id="3" name="Google Shape;59;p13">
            <a:extLst>
              <a:ext uri="{FF2B5EF4-FFF2-40B4-BE49-F238E27FC236}">
                <a16:creationId xmlns:a16="http://schemas.microsoft.com/office/drawing/2014/main" id="{A5056153-A042-A4DD-4287-25EA9B8E4BF4}"/>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60;p13">
            <a:extLst>
              <a:ext uri="{FF2B5EF4-FFF2-40B4-BE49-F238E27FC236}">
                <a16:creationId xmlns:a16="http://schemas.microsoft.com/office/drawing/2014/main" id="{FE371268-AD18-25E9-0FC3-0F7E15F57BB2}"/>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8">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
        <p:nvSpPr>
          <p:cNvPr id="9" name="Rectangle 8">
            <a:extLst>
              <a:ext uri="{FF2B5EF4-FFF2-40B4-BE49-F238E27FC236}">
                <a16:creationId xmlns:a16="http://schemas.microsoft.com/office/drawing/2014/main" id="{7ADCA20B-6CF0-C41F-54F4-1C2820E0C0DC}"/>
              </a:ext>
            </a:extLst>
          </p:cNvPr>
          <p:cNvSpPr/>
          <p:nvPr/>
        </p:nvSpPr>
        <p:spPr>
          <a:xfrm>
            <a:off x="4653297" y="2035057"/>
            <a:ext cx="388110" cy="8341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2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P spid="12" grpId="0"/>
      <p:bldP spid="12" grpId="1"/>
      <p:bldP spid="19"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1EE82B77-518F-4F0A-406A-8AC892D2DA51}"/>
                  </a:ext>
                </a:extLst>
              </p:cNvPr>
              <p:cNvSpPr>
                <a:spLocks noGrp="1"/>
              </p:cNvSpPr>
              <p:nvPr>
                <p:ph type="title"/>
              </p:nvPr>
            </p:nvSpPr>
            <p:spPr>
              <a:xfrm>
                <a:off x="239081" y="165055"/>
                <a:ext cx="11381730" cy="715436"/>
              </a:xfrm>
            </p:spPr>
            <p:txBody>
              <a:bodyPr>
                <a:normAutofit/>
              </a:bodyPr>
              <a:lstStyle/>
              <a:p>
                <a:r>
                  <a:rPr lang="en-US" dirty="0"/>
                  <a:t> </a:t>
                </a:r>
                <a14:m>
                  <m:oMath xmlns:m="http://schemas.openxmlformats.org/officeDocument/2006/math">
                    <m:r>
                      <a:rPr lang="en-US" b="0" i="1" smtClean="0">
                        <a:latin typeface="Cambria Math" panose="02040503050406030204" pitchFamily="18" charset="0"/>
                      </a:rPr>
                      <m:t>𝑑𝑉</m:t>
                    </m:r>
                  </m:oMath>
                </a14:m>
                <a:r>
                  <a:rPr lang="en-US" dirty="0"/>
                  <a:t> measurements taken at ~ 70 </a:t>
                </a:r>
                <a:r>
                  <a:rPr lang="en-US" dirty="0" err="1"/>
                  <a:t>mK</a:t>
                </a:r>
                <a:r>
                  <a:rPr lang="en-US" dirty="0"/>
                  <a:t> </a:t>
                </a:r>
              </a:p>
            </p:txBody>
          </p:sp>
        </mc:Choice>
        <mc:Fallback xmlns="">
          <p:sp>
            <p:nvSpPr>
              <p:cNvPr id="4" name="Title 1">
                <a:extLst>
                  <a:ext uri="{FF2B5EF4-FFF2-40B4-BE49-F238E27FC236}">
                    <a16:creationId xmlns:a16="http://schemas.microsoft.com/office/drawing/2014/main" id="{1EE82B77-518F-4F0A-406A-8AC892D2DA51}"/>
                  </a:ext>
                </a:extLst>
              </p:cNvPr>
              <p:cNvSpPr>
                <a:spLocks noGrp="1" noRot="1" noChangeAspect="1" noMove="1" noResize="1" noEditPoints="1" noAdjustHandles="1" noChangeArrowheads="1" noChangeShapeType="1" noTextEdit="1"/>
              </p:cNvSpPr>
              <p:nvPr>
                <p:ph type="title"/>
              </p:nvPr>
            </p:nvSpPr>
            <p:spPr>
              <a:xfrm>
                <a:off x="239081" y="165055"/>
                <a:ext cx="11381730" cy="715436"/>
              </a:xfrm>
              <a:blipFill>
                <a:blip r:embed="rId3"/>
                <a:stretch>
                  <a:fillRect t="-24786" b="-4102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1854A18-6A86-E9D3-E289-6E7CA112BEFD}"/>
              </a:ext>
            </a:extLst>
          </p:cNvPr>
          <p:cNvPicPr>
            <a:picLocks noChangeAspect="1"/>
          </p:cNvPicPr>
          <p:nvPr/>
        </p:nvPicPr>
        <p:blipFill>
          <a:blip r:embed="rId4"/>
          <a:stretch>
            <a:fillRect/>
          </a:stretch>
        </p:blipFill>
        <p:spPr>
          <a:xfrm>
            <a:off x="1046091" y="1216210"/>
            <a:ext cx="5425595" cy="3593915"/>
          </a:xfrm>
          <a:prstGeom prst="rect">
            <a:avLst/>
          </a:prstGeom>
        </p:spPr>
      </p:pic>
      <p:cxnSp>
        <p:nvCxnSpPr>
          <p:cNvPr id="10" name="Straight Arrow Connector 9">
            <a:extLst>
              <a:ext uri="{FF2B5EF4-FFF2-40B4-BE49-F238E27FC236}">
                <a16:creationId xmlns:a16="http://schemas.microsoft.com/office/drawing/2014/main" id="{0319AF81-AF61-FC25-AC95-82149C0E7943}"/>
              </a:ext>
            </a:extLst>
          </p:cNvPr>
          <p:cNvCxnSpPr/>
          <p:nvPr/>
        </p:nvCxnSpPr>
        <p:spPr>
          <a:xfrm flipH="1">
            <a:off x="5105400" y="1476375"/>
            <a:ext cx="371475" cy="37147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92D93E43-C0E3-900B-57BB-53C5BFA44CB7}"/>
              </a:ext>
            </a:extLst>
          </p:cNvPr>
          <p:cNvSpPr txBox="1"/>
          <p:nvPr/>
        </p:nvSpPr>
        <p:spPr>
          <a:xfrm>
            <a:off x="5357261" y="1176887"/>
            <a:ext cx="2228850" cy="307777"/>
          </a:xfrm>
          <a:prstGeom prst="rect">
            <a:avLst/>
          </a:prstGeom>
          <a:noFill/>
        </p:spPr>
        <p:txBody>
          <a:bodyPr wrap="square" rtlCol="0">
            <a:spAutoFit/>
          </a:bodyPr>
          <a:lstStyle/>
          <a:p>
            <a:r>
              <a:rPr lang="en-US" sz="1400" dirty="0"/>
              <a:t>Tantalum transition</a:t>
            </a:r>
          </a:p>
        </p:txBody>
      </p:sp>
      <p:cxnSp>
        <p:nvCxnSpPr>
          <p:cNvPr id="12" name="Straight Arrow Connector 11">
            <a:extLst>
              <a:ext uri="{FF2B5EF4-FFF2-40B4-BE49-F238E27FC236}">
                <a16:creationId xmlns:a16="http://schemas.microsoft.com/office/drawing/2014/main" id="{3DD8407D-FECB-8FE6-4B47-151B6F8A6226}"/>
              </a:ext>
            </a:extLst>
          </p:cNvPr>
          <p:cNvCxnSpPr>
            <a:cxnSpLocks/>
          </p:cNvCxnSpPr>
          <p:nvPr/>
        </p:nvCxnSpPr>
        <p:spPr>
          <a:xfrm>
            <a:off x="4538881" y="3409339"/>
            <a:ext cx="224708" cy="3266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316BEFB-3B38-BC41-32C7-F7F36CA23553}"/>
              </a:ext>
            </a:extLst>
          </p:cNvPr>
          <p:cNvSpPr txBox="1"/>
          <p:nvPr/>
        </p:nvSpPr>
        <p:spPr>
          <a:xfrm>
            <a:off x="3463526" y="3147729"/>
            <a:ext cx="1795544" cy="523220"/>
          </a:xfrm>
          <a:prstGeom prst="rect">
            <a:avLst/>
          </a:prstGeom>
          <a:noFill/>
        </p:spPr>
        <p:txBody>
          <a:bodyPr wrap="square" rtlCol="0">
            <a:spAutoFit/>
          </a:bodyPr>
          <a:lstStyle/>
          <a:p>
            <a:r>
              <a:rPr lang="en-US" sz="1400" dirty="0"/>
              <a:t>Andreev reflection peaks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744956-AAC0-97F6-EC2F-98AF24F3CB75}"/>
                  </a:ext>
                </a:extLst>
              </p:cNvPr>
              <p:cNvSpPr txBox="1"/>
              <p:nvPr/>
            </p:nvSpPr>
            <p:spPr>
              <a:xfrm>
                <a:off x="6826321" y="1631342"/>
                <a:ext cx="5206018" cy="2554545"/>
              </a:xfrm>
              <a:prstGeom prst="rect">
                <a:avLst/>
              </a:prstGeom>
              <a:noFill/>
            </p:spPr>
            <p:txBody>
              <a:bodyPr wrap="square" rtlCol="0">
                <a:spAutoFit/>
              </a:bodyPr>
              <a:lstStyle/>
              <a:p>
                <a:pPr marL="285750" indent="-285750">
                  <a:buFont typeface="Arial" panose="020B0604020202020204" pitchFamily="34" charset="0"/>
                  <a:buChar char="•"/>
                </a:pPr>
                <a:r>
                  <a:rPr lang="en-US" sz="2400" dirty="0"/>
                  <a:t>Tantalum can exit superconducting regime at high enough current </a:t>
                </a:r>
              </a:p>
              <a:p>
                <a:pPr marL="742950" lvl="1" indent="-285750">
                  <a:buFont typeface="Arial" panose="020B0604020202020204" pitchFamily="34" charset="0"/>
                  <a:buChar char="•"/>
                </a:pPr>
                <a:r>
                  <a:rPr lang="en-US" sz="2000" dirty="0"/>
                  <a:t>Explains low value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𝑒𝑥</m:t>
                        </m:r>
                      </m:sub>
                    </m:sSub>
                  </m:oMath>
                </a14:m>
                <a:endParaRPr lang="en-US" sz="2000" dirty="0"/>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a:t>Multiple </a:t>
                </a:r>
                <a:r>
                  <a:rPr lang="en-US" sz="2400" dirty="0" err="1"/>
                  <a:t>andreev</a:t>
                </a:r>
                <a:r>
                  <a:rPr lang="en-US" sz="2400" dirty="0"/>
                  <a:t> reflections typically only seen in high quality junctions </a:t>
                </a:r>
              </a:p>
            </p:txBody>
          </p:sp>
        </mc:Choice>
        <mc:Fallback xmlns="">
          <p:sp>
            <p:nvSpPr>
              <p:cNvPr id="15" name="TextBox 14">
                <a:extLst>
                  <a:ext uri="{FF2B5EF4-FFF2-40B4-BE49-F238E27FC236}">
                    <a16:creationId xmlns:a16="http://schemas.microsoft.com/office/drawing/2014/main" id="{13744956-AAC0-97F6-EC2F-98AF24F3CB75}"/>
                  </a:ext>
                </a:extLst>
              </p:cNvPr>
              <p:cNvSpPr txBox="1">
                <a:spLocks noRot="1" noChangeAspect="1" noMove="1" noResize="1" noEditPoints="1" noAdjustHandles="1" noChangeArrowheads="1" noChangeShapeType="1" noTextEdit="1"/>
              </p:cNvSpPr>
              <p:nvPr/>
            </p:nvSpPr>
            <p:spPr>
              <a:xfrm>
                <a:off x="6826321" y="1631342"/>
                <a:ext cx="5206018" cy="2554545"/>
              </a:xfrm>
              <a:prstGeom prst="rect">
                <a:avLst/>
              </a:prstGeom>
              <a:blipFill>
                <a:blip r:embed="rId5"/>
                <a:stretch>
                  <a:fillRect l="-1639" t="-1909" r="-117" b="-4535"/>
                </a:stretch>
              </a:blipFill>
            </p:spPr>
            <p:txBody>
              <a:bodyPr/>
              <a:lstStyle/>
              <a:p>
                <a:r>
                  <a:rPr lang="en-US">
                    <a:noFill/>
                  </a:rPr>
                  <a:t> </a:t>
                </a:r>
              </a:p>
            </p:txBody>
          </p:sp>
        </mc:Fallback>
      </mc:AlternateContent>
      <p:sp>
        <p:nvSpPr>
          <p:cNvPr id="2" name="Google Shape;94;p15">
            <a:extLst>
              <a:ext uri="{FF2B5EF4-FFF2-40B4-BE49-F238E27FC236}">
                <a16:creationId xmlns:a16="http://schemas.microsoft.com/office/drawing/2014/main" id="{1852415D-063D-A943-04BA-0D7B95701945}"/>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7/17</a:t>
            </a:r>
            <a:endParaRPr sz="1600" dirty="0">
              <a:solidFill>
                <a:schemeClr val="dk1"/>
              </a:solidFill>
            </a:endParaRPr>
          </a:p>
        </p:txBody>
      </p:sp>
      <p:sp>
        <p:nvSpPr>
          <p:cNvPr id="3" name="Google Shape;59;p13">
            <a:extLst>
              <a:ext uri="{FF2B5EF4-FFF2-40B4-BE49-F238E27FC236}">
                <a16:creationId xmlns:a16="http://schemas.microsoft.com/office/drawing/2014/main" id="{54660611-DB47-A6A2-1FAD-61D3684A2194}"/>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60;p13">
            <a:extLst>
              <a:ext uri="{FF2B5EF4-FFF2-40B4-BE49-F238E27FC236}">
                <a16:creationId xmlns:a16="http://schemas.microsoft.com/office/drawing/2014/main" id="{8055C137-311B-5404-481B-E2A8B975D570}"/>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6">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Tree>
    <p:extLst>
      <p:ext uri="{BB962C8B-B14F-4D97-AF65-F5344CB8AC3E}">
        <p14:creationId xmlns:p14="http://schemas.microsoft.com/office/powerpoint/2010/main" val="17090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0F95-8069-48F1-4DE5-56BA37DE0626}"/>
              </a:ext>
            </a:extLst>
          </p:cNvPr>
          <p:cNvSpPr>
            <a:spLocks noGrp="1"/>
          </p:cNvSpPr>
          <p:nvPr>
            <p:ph type="title"/>
          </p:nvPr>
        </p:nvSpPr>
        <p:spPr>
          <a:xfrm>
            <a:off x="328749" y="312874"/>
            <a:ext cx="10515600" cy="1325563"/>
          </a:xfrm>
        </p:spPr>
        <p:txBody>
          <a:bodyPr/>
          <a:lstStyle/>
          <a:p>
            <a:r>
              <a:rPr lang="en-US" dirty="0"/>
              <a:t>Multiple Andreev Reflections (MAR)</a:t>
            </a:r>
          </a:p>
        </p:txBody>
      </p:sp>
      <p:pic>
        <p:nvPicPr>
          <p:cNvPr id="5" name="Picture 4">
            <a:extLst>
              <a:ext uri="{FF2B5EF4-FFF2-40B4-BE49-F238E27FC236}">
                <a16:creationId xmlns:a16="http://schemas.microsoft.com/office/drawing/2014/main" id="{751AE22D-F544-F5E6-7C1D-F417DB24F61A}"/>
              </a:ext>
            </a:extLst>
          </p:cNvPr>
          <p:cNvPicPr>
            <a:picLocks noChangeAspect="1"/>
          </p:cNvPicPr>
          <p:nvPr/>
        </p:nvPicPr>
        <p:blipFill>
          <a:blip r:embed="rId3"/>
          <a:stretch>
            <a:fillRect/>
          </a:stretch>
        </p:blipFill>
        <p:spPr>
          <a:xfrm>
            <a:off x="693077" y="1587405"/>
            <a:ext cx="6312224" cy="3683189"/>
          </a:xfrm>
          <a:prstGeom prst="rect">
            <a:avLst/>
          </a:prstGeom>
        </p:spPr>
      </p:pic>
      <p:sp>
        <p:nvSpPr>
          <p:cNvPr id="8" name="Oval 7">
            <a:extLst>
              <a:ext uri="{FF2B5EF4-FFF2-40B4-BE49-F238E27FC236}">
                <a16:creationId xmlns:a16="http://schemas.microsoft.com/office/drawing/2014/main" id="{235E13E2-0F4F-61F2-F50C-E232D8C81937}"/>
              </a:ext>
            </a:extLst>
          </p:cNvPr>
          <p:cNvSpPr/>
          <p:nvPr/>
        </p:nvSpPr>
        <p:spPr>
          <a:xfrm>
            <a:off x="693077" y="1763486"/>
            <a:ext cx="678523" cy="46438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50AF5-77DB-1FA7-AE94-084EE76D0FAB}"/>
              </a:ext>
            </a:extLst>
          </p:cNvPr>
          <p:cNvSpPr txBox="1"/>
          <p:nvPr/>
        </p:nvSpPr>
        <p:spPr>
          <a:xfrm>
            <a:off x="1540295" y="1857177"/>
            <a:ext cx="391265" cy="276999"/>
          </a:xfrm>
          <a:prstGeom prst="rect">
            <a:avLst/>
          </a:prstGeom>
          <a:noFill/>
        </p:spPr>
        <p:txBody>
          <a:bodyPr wrap="square" rtlCol="0">
            <a:spAutoFit/>
          </a:bodyPr>
          <a:lstStyle/>
          <a:p>
            <a:r>
              <a:rPr lang="en-US" sz="1200" dirty="0"/>
              <a:t>[1]</a:t>
            </a:r>
          </a:p>
        </p:txBody>
      </p:sp>
      <p:sp>
        <p:nvSpPr>
          <p:cNvPr id="10" name="Google Shape;94;p15">
            <a:extLst>
              <a:ext uri="{FF2B5EF4-FFF2-40B4-BE49-F238E27FC236}">
                <a16:creationId xmlns:a16="http://schemas.microsoft.com/office/drawing/2014/main" id="{ADB2DDE4-F1C3-795D-AB41-48E3BD11C900}"/>
              </a:ext>
            </a:extLst>
          </p:cNvPr>
          <p:cNvSpPr txBox="1"/>
          <p:nvPr/>
        </p:nvSpPr>
        <p:spPr>
          <a:xfrm>
            <a:off x="-12176" y="5574533"/>
            <a:ext cx="3434249" cy="252600"/>
          </a:xfrm>
          <a:prstGeom prst="rect">
            <a:avLst/>
          </a:prstGeom>
          <a:noFill/>
          <a:ln>
            <a:noFill/>
          </a:ln>
        </p:spPr>
        <p:txBody>
          <a:bodyPr spcFirstLastPara="1" wrap="square" lIns="91425" tIns="91425" rIns="91425" bIns="91425" anchor="t" anchorCtr="0">
            <a:noAutofit/>
          </a:bodyPr>
          <a:lstStyle/>
          <a:p>
            <a:pPr lvl="0"/>
            <a:r>
              <a:rPr lang="en" sz="800" dirty="0">
                <a:solidFill>
                  <a:schemeClr val="dk1"/>
                </a:solidFill>
              </a:rPr>
              <a:t>[1]. </a:t>
            </a:r>
            <a:r>
              <a:rPr lang="en-US" sz="800" dirty="0" err="1"/>
              <a:t>Kjærgaard</a:t>
            </a:r>
            <a:r>
              <a:rPr lang="en-US" sz="800" dirty="0"/>
              <a:t>. </a:t>
            </a:r>
            <a:r>
              <a:rPr lang="en-US" sz="800" i="1" dirty="0"/>
              <a:t>Physical Review Applied</a:t>
            </a:r>
            <a:r>
              <a:rPr lang="en-US" sz="800" dirty="0"/>
              <a:t> 7.3. (2017)</a:t>
            </a:r>
            <a:endParaRPr sz="800" dirty="0">
              <a:solidFill>
                <a:schemeClr val="dk1"/>
              </a:solidFill>
            </a:endParaRPr>
          </a:p>
        </p:txBody>
      </p:sp>
      <p:sp>
        <p:nvSpPr>
          <p:cNvPr id="11" name="TextBox 10">
            <a:extLst>
              <a:ext uri="{FF2B5EF4-FFF2-40B4-BE49-F238E27FC236}">
                <a16:creationId xmlns:a16="http://schemas.microsoft.com/office/drawing/2014/main" id="{76D895AC-905D-23E3-2771-D2E44EA61722}"/>
              </a:ext>
            </a:extLst>
          </p:cNvPr>
          <p:cNvSpPr txBox="1"/>
          <p:nvPr/>
        </p:nvSpPr>
        <p:spPr>
          <a:xfrm>
            <a:off x="6558642" y="1686638"/>
            <a:ext cx="5161277"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a:t>Incident electron </a:t>
            </a:r>
            <a:r>
              <a:rPr lang="en-US" sz="2400" dirty="0">
                <a:sym typeface="Wingdings" panose="05000000000000000000" pitchFamily="2" charset="2"/>
              </a:rPr>
              <a:t> forms cooper pair in superconductor with hole of opposite momentum </a:t>
            </a:r>
          </a:p>
          <a:p>
            <a:pPr marL="742950" lvl="1" indent="-285750">
              <a:buFont typeface="Arial" panose="020B0604020202020204" pitchFamily="34" charset="0"/>
              <a:buChar char="•"/>
            </a:pPr>
            <a:r>
              <a:rPr lang="en-US" sz="2000" dirty="0">
                <a:sym typeface="Wingdings" panose="05000000000000000000" pitchFamily="2" charset="2"/>
              </a:rPr>
              <a:t>Incident electron at energies less than twice superconducting gap</a:t>
            </a:r>
          </a:p>
          <a:p>
            <a:pPr marL="742950" lvl="1" indent="-285750">
              <a:buFont typeface="Arial" panose="020B0604020202020204" pitchFamily="34" charset="0"/>
              <a:buChar char="•"/>
            </a:pPr>
            <a:r>
              <a:rPr lang="en-US" sz="2000" dirty="0">
                <a:sym typeface="Wingdings" panose="05000000000000000000" pitchFamily="2" charset="2"/>
              </a:rPr>
              <a:t>Happens multiple times  MAR</a:t>
            </a:r>
          </a:p>
          <a:p>
            <a:pPr lvl="1"/>
            <a:endParaRPr lang="en-US" sz="2000" dirty="0">
              <a:sym typeface="Wingdings" panose="05000000000000000000" pitchFamily="2" charset="2"/>
            </a:endParaRPr>
          </a:p>
          <a:p>
            <a:pPr marL="285750" indent="-285750">
              <a:buFont typeface="Arial" panose="020B0604020202020204" pitchFamily="34" charset="0"/>
              <a:buChar char="•"/>
            </a:pPr>
            <a:r>
              <a:rPr lang="en-US" sz="2400" dirty="0">
                <a:sym typeface="Wingdings" panose="05000000000000000000" pitchFamily="2" charset="2"/>
              </a:rPr>
              <a:t>Manifests as peaks and dips in differential conductance plots [1]. </a:t>
            </a:r>
            <a:endParaRPr lang="en-US" sz="2400" dirty="0"/>
          </a:p>
        </p:txBody>
      </p:sp>
      <p:sp>
        <p:nvSpPr>
          <p:cNvPr id="3" name="Google Shape;94;p15">
            <a:extLst>
              <a:ext uri="{FF2B5EF4-FFF2-40B4-BE49-F238E27FC236}">
                <a16:creationId xmlns:a16="http://schemas.microsoft.com/office/drawing/2014/main" id="{C81DD131-D265-97BA-B324-1964041D0F05}"/>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8/17</a:t>
            </a:r>
            <a:endParaRPr sz="1600" dirty="0">
              <a:solidFill>
                <a:schemeClr val="dk1"/>
              </a:solidFill>
            </a:endParaRPr>
          </a:p>
        </p:txBody>
      </p:sp>
      <p:sp>
        <p:nvSpPr>
          <p:cNvPr id="4" name="Google Shape;59;p13">
            <a:extLst>
              <a:ext uri="{FF2B5EF4-FFF2-40B4-BE49-F238E27FC236}">
                <a16:creationId xmlns:a16="http://schemas.microsoft.com/office/drawing/2014/main" id="{7E9CB6E7-9D28-BF0B-5E79-3AC43A623DC0}"/>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p13">
            <a:extLst>
              <a:ext uri="{FF2B5EF4-FFF2-40B4-BE49-F238E27FC236}">
                <a16:creationId xmlns:a16="http://schemas.microsoft.com/office/drawing/2014/main" id="{A472AB86-437B-4831-107E-44171B584114}"/>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4">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Tree>
    <p:extLst>
      <p:ext uri="{BB962C8B-B14F-4D97-AF65-F5344CB8AC3E}">
        <p14:creationId xmlns:p14="http://schemas.microsoft.com/office/powerpoint/2010/main" val="105340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D41F746B-F506-402F-F601-DA04D8662DC8}"/>
                  </a:ext>
                </a:extLst>
              </p:cNvPr>
              <p:cNvSpPr>
                <a:spLocks noGrp="1"/>
              </p:cNvSpPr>
              <p:nvPr>
                <p:ph type="title"/>
              </p:nvPr>
            </p:nvSpPr>
            <p:spPr>
              <a:xfrm>
                <a:off x="182563" y="106363"/>
                <a:ext cx="11849776" cy="1325562"/>
              </a:xfrm>
            </p:spPr>
            <p:txBody>
              <a:bodyPr>
                <a:normAutofit/>
              </a:bodyPr>
              <a:lstStyle/>
              <a:p>
                <a:r>
                  <a:rPr lang="en-US" dirty="0"/>
                  <a:t>Current and </a:t>
                </a:r>
                <a14:m>
                  <m:oMath xmlns:m="http://schemas.openxmlformats.org/officeDocument/2006/math">
                    <m:r>
                      <a:rPr lang="en-US" b="0" i="1" smtClean="0">
                        <a:latin typeface="Cambria Math" panose="02040503050406030204" pitchFamily="18" charset="0"/>
                      </a:rPr>
                      <m:t>𝑑𝐼</m:t>
                    </m:r>
                  </m:oMath>
                </a14:m>
                <a:r>
                  <a:rPr lang="en-US" dirty="0"/>
                  <a:t> measurements taken at ~ 65 </a:t>
                </a:r>
                <a:r>
                  <a:rPr lang="en-US" dirty="0" err="1"/>
                  <a:t>mK</a:t>
                </a:r>
                <a:r>
                  <a:rPr lang="en-US" dirty="0"/>
                  <a:t> </a:t>
                </a:r>
              </a:p>
            </p:txBody>
          </p:sp>
        </mc:Choice>
        <mc:Fallback xmlns="">
          <p:sp>
            <p:nvSpPr>
              <p:cNvPr id="7" name="Title 1">
                <a:extLst>
                  <a:ext uri="{FF2B5EF4-FFF2-40B4-BE49-F238E27FC236}">
                    <a16:creationId xmlns:a16="http://schemas.microsoft.com/office/drawing/2014/main" id="{D41F746B-F506-402F-F601-DA04D8662DC8}"/>
                  </a:ext>
                </a:extLst>
              </p:cNvPr>
              <p:cNvSpPr>
                <a:spLocks noGrp="1" noRot="1" noChangeAspect="1" noMove="1" noResize="1" noEditPoints="1" noAdjustHandles="1" noChangeArrowheads="1" noChangeShapeType="1" noTextEdit="1"/>
              </p:cNvSpPr>
              <p:nvPr>
                <p:ph type="title"/>
              </p:nvPr>
            </p:nvSpPr>
            <p:spPr>
              <a:xfrm>
                <a:off x="182563" y="106363"/>
                <a:ext cx="11849776" cy="1325562"/>
              </a:xfrm>
              <a:blipFill>
                <a:blip r:embed="rId4"/>
                <a:stretch>
                  <a:fillRect l="-210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3E0281F-C78C-3CAF-9D3C-37C36AC41F7A}"/>
              </a:ext>
            </a:extLst>
          </p:cNvPr>
          <p:cNvPicPr>
            <a:picLocks noChangeAspect="1"/>
          </p:cNvPicPr>
          <p:nvPr/>
        </p:nvPicPr>
        <p:blipFill>
          <a:blip r:embed="rId5"/>
          <a:stretch>
            <a:fillRect/>
          </a:stretch>
        </p:blipFill>
        <p:spPr>
          <a:xfrm>
            <a:off x="670634" y="1041987"/>
            <a:ext cx="6204696" cy="4125965"/>
          </a:xfrm>
          <a:prstGeom prst="rect">
            <a:avLst/>
          </a:prstGeom>
        </p:spPr>
      </p:pic>
      <p:sp>
        <p:nvSpPr>
          <p:cNvPr id="10" name="Google Shape;94;p15">
            <a:extLst>
              <a:ext uri="{FF2B5EF4-FFF2-40B4-BE49-F238E27FC236}">
                <a16:creationId xmlns:a16="http://schemas.microsoft.com/office/drawing/2014/main" id="{C67C9295-8542-0B58-9CAC-8ABDAF14BE6C}"/>
              </a:ext>
            </a:extLst>
          </p:cNvPr>
          <p:cNvSpPr txBox="1"/>
          <p:nvPr/>
        </p:nvSpPr>
        <p:spPr>
          <a:xfrm>
            <a:off x="11309836" y="5396785"/>
            <a:ext cx="882163" cy="4632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9/17</a:t>
            </a:r>
            <a:endParaRPr sz="1600" dirty="0">
              <a:solidFill>
                <a:schemeClr val="dk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649848-3651-DAA1-12C6-2489454D1744}"/>
                  </a:ext>
                </a:extLst>
              </p:cNvPr>
              <p:cNvSpPr txBox="1"/>
              <p:nvPr/>
            </p:nvSpPr>
            <p:spPr>
              <a:xfrm>
                <a:off x="6524142" y="1611133"/>
                <a:ext cx="5226775" cy="3785652"/>
              </a:xfrm>
              <a:prstGeom prst="rect">
                <a:avLst/>
              </a:prstGeom>
              <a:noFill/>
            </p:spPr>
            <p:txBody>
              <a:bodyPr wrap="square" rtlCol="0">
                <a:spAutoFit/>
              </a:bodyPr>
              <a:lstStyle/>
              <a:p>
                <a:pPr marL="285750" indent="-285750">
                  <a:buFont typeface="Arial" panose="020B0604020202020204" pitchFamily="34" charset="0"/>
                  <a:buChar char="•"/>
                </a:pPr>
                <a:r>
                  <a:rPr lang="en-US" sz="2200" dirty="0"/>
                  <a:t>4 voltage peaks, equally spaced between -5 and 5 mV</a:t>
                </a:r>
              </a:p>
              <a:p>
                <a:pPr marL="742950" lvl="1" indent="-285750">
                  <a:buFont typeface="Arial" panose="020B0604020202020204" pitchFamily="34" charset="0"/>
                  <a:buChar char="•"/>
                </a:pPr>
                <a:r>
                  <a:rPr lang="en-US" dirty="0"/>
                  <a:t>Voltage peaks at peaks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=2</m:t>
                    </m:r>
                    <m:f>
                      <m:fPr>
                        <m:type m:val="lin"/>
                        <m:ctrlPr>
                          <a:rPr lang="en-US" b="0" i="1" smtClean="0">
                            <a:latin typeface="Cambria Math" panose="02040503050406030204" pitchFamily="18" charset="0"/>
                          </a:rPr>
                        </m:ctrlPr>
                      </m:fPr>
                      <m:num>
                        <m:sSub>
                          <m:sSubPr>
                            <m:ctrlPr>
                              <a:rPr lang="en-US" b="0" i="1" smtClean="0">
                                <a:solidFill>
                                  <a:srgbClr val="836967"/>
                                </a:solidFill>
                                <a:latin typeface="Cambria Math" panose="02040503050406030204" pitchFamily="18" charset="0"/>
                              </a:rPr>
                            </m:ctrlPr>
                          </m:sSubPr>
                          <m:e>
                            <m:r>
                              <m:rPr>
                                <m:sty m:val="p"/>
                              </m:rPr>
                              <a:rPr lang="en-US" b="0" i="1" smtClean="0">
                                <a:latin typeface="Cambria Math" panose="02040503050406030204" pitchFamily="18" charset="0"/>
                              </a:rPr>
                              <m:t>Δ</m:t>
                            </m:r>
                          </m:e>
                          <m:sub>
                            <m:r>
                              <a:rPr lang="en-US" b="0" i="1" smtClean="0">
                                <a:latin typeface="Cambria Math" panose="02040503050406030204" pitchFamily="18" charset="0"/>
                              </a:rPr>
                              <m:t>0</m:t>
                            </m:r>
                          </m:sub>
                        </m:sSub>
                      </m:num>
                      <m:den>
                        <m:r>
                          <a:rPr lang="en-US" b="0" i="1" smtClean="0">
                            <a:latin typeface="Cambria Math" panose="02040503050406030204" pitchFamily="18" charset="0"/>
                          </a:rPr>
                          <m:t>(ⅇ</m:t>
                        </m:r>
                      </m:den>
                    </m:f>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1" dirty="0">
                    <a:latin typeface="Cambria Math" panose="02040503050406030204" pitchFamily="18" charset="0"/>
                  </a:rPr>
                  <a:t> </a:t>
                </a:r>
                <a:r>
                  <a:rPr lang="en-US" dirty="0"/>
                  <a:t>[1]</a:t>
                </a:r>
                <a:endParaRPr lang="en-US" b="0" i="1" dirty="0"/>
              </a:p>
              <a:p>
                <a:pPr marL="742950" lvl="1" indent="-285750">
                  <a:buFont typeface="Arial" panose="020B0604020202020204" pitchFamily="34" charset="0"/>
                  <a:buChar char="•"/>
                </a:pPr>
                <a:r>
                  <a:rPr lang="en-US" b="0" dirty="0"/>
                  <a:t>Calculate superconducting gap according to peaks. </a:t>
                </a:r>
                <a14:m>
                  <m:oMath xmlns:m="http://schemas.openxmlformats.org/officeDocument/2006/math">
                    <m:sSub>
                      <m:sSubPr>
                        <m:ctrlPr>
                          <a:rPr lang="en-US" i="1">
                            <a:solidFill>
                              <a:srgbClr val="836967"/>
                            </a:solidFill>
                            <a:latin typeface="Cambria Math" panose="02040503050406030204" pitchFamily="18" charset="0"/>
                          </a:rPr>
                        </m:ctrlPr>
                      </m:sSubPr>
                      <m:e>
                        <m:r>
                          <m:rPr>
                            <m:sty m:val="p"/>
                          </m:rPr>
                          <a:rPr lang="en-US" i="1">
                            <a:latin typeface="Cambria Math" panose="02040503050406030204" pitchFamily="18" charset="0"/>
                          </a:rPr>
                          <m:t>Δ</m:t>
                        </m:r>
                      </m:e>
                      <m:sub>
                        <m:r>
                          <a:rPr lang="en-US" i="1">
                            <a:latin typeface="Cambria Math" panose="02040503050406030204" pitchFamily="18" charset="0"/>
                          </a:rPr>
                          <m:t>0</m:t>
                        </m:r>
                      </m:sub>
                    </m:sSub>
                  </m:oMath>
                </a14:m>
                <a:r>
                  <a:rPr lang="en-US" dirty="0"/>
                  <a:t> ~ 1-4 </a:t>
                </a:r>
                <a:r>
                  <a:rPr lang="en-US" dirty="0" err="1"/>
                  <a:t>meV</a:t>
                </a:r>
                <a:endParaRPr lang="en-US" dirty="0"/>
              </a:p>
              <a:p>
                <a:pPr lvl="1"/>
                <a:endParaRPr lang="en-US" dirty="0"/>
              </a:p>
              <a:p>
                <a:pPr marL="285750" indent="-285750">
                  <a:buFont typeface="Arial" panose="020B0604020202020204" pitchFamily="34" charset="0"/>
                  <a:buChar char="•"/>
                </a:pPr>
                <a:r>
                  <a:rPr lang="en-US" sz="2200" dirty="0"/>
                  <a:t>BCS theory predicts </a:t>
                </a:r>
                <a14:m>
                  <m:oMath xmlns:m="http://schemas.openxmlformats.org/officeDocument/2006/math">
                    <m:sSub>
                      <m:sSubPr>
                        <m:ctrlPr>
                          <a:rPr lang="en-US" sz="2200" i="1" smtClean="0">
                            <a:solidFill>
                              <a:srgbClr val="836967"/>
                            </a:solidFill>
                            <a:latin typeface="Cambria Math" panose="02040503050406030204" pitchFamily="18" charset="0"/>
                          </a:rPr>
                        </m:ctrlPr>
                      </m:sSubPr>
                      <m:e>
                        <m:r>
                          <m:rPr>
                            <m:sty m:val="p"/>
                          </m:rPr>
                          <a:rPr lang="en-US" sz="2200" i="1">
                            <a:latin typeface="Cambria Math" panose="02040503050406030204" pitchFamily="18" charset="0"/>
                          </a:rPr>
                          <m:t>Δ</m:t>
                        </m:r>
                      </m:e>
                      <m:sub>
                        <m:r>
                          <a:rPr lang="en-US" sz="2200" i="1">
                            <a:latin typeface="Cambria Math" panose="02040503050406030204" pitchFamily="18" charset="0"/>
                          </a:rPr>
                          <m:t>0</m:t>
                        </m:r>
                      </m:sub>
                    </m:sSub>
                  </m:oMath>
                </a14:m>
                <a:r>
                  <a:rPr lang="en-US" sz="2200" dirty="0"/>
                  <a:t> ~ 0.6 </a:t>
                </a:r>
                <a:r>
                  <a:rPr lang="en-US" sz="2200" dirty="0" err="1"/>
                  <a:t>meV</a:t>
                </a:r>
                <a:r>
                  <a:rPr lang="en-US" sz="2200" dirty="0"/>
                  <a:t> where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𝑐</m:t>
                        </m:r>
                      </m:sub>
                    </m:sSub>
                  </m:oMath>
                </a14:m>
                <a:r>
                  <a:rPr lang="en-US" sz="2200" dirty="0"/>
                  <a:t> ~ 4.4 K for tantalum [2].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200" dirty="0"/>
                  <a:t>Ta transition peak, and confirmation of MAR process</a:t>
                </a:r>
              </a:p>
              <a:p>
                <a:pPr marL="742950" lvl="1" indent="-285750">
                  <a:buFont typeface="Arial" panose="020B0604020202020204" pitchFamily="34" charset="0"/>
                  <a:buChar char="•"/>
                </a:pPr>
                <a:endParaRPr lang="en-US" dirty="0"/>
              </a:p>
            </p:txBody>
          </p:sp>
        </mc:Choice>
        <mc:Fallback xmlns="">
          <p:sp>
            <p:nvSpPr>
              <p:cNvPr id="11" name="TextBox 10">
                <a:extLst>
                  <a:ext uri="{FF2B5EF4-FFF2-40B4-BE49-F238E27FC236}">
                    <a16:creationId xmlns:a16="http://schemas.microsoft.com/office/drawing/2014/main" id="{B7649848-3651-DAA1-12C6-2489454D1744}"/>
                  </a:ext>
                </a:extLst>
              </p:cNvPr>
              <p:cNvSpPr txBox="1">
                <a:spLocks noRot="1" noChangeAspect="1" noMove="1" noResize="1" noEditPoints="1" noAdjustHandles="1" noChangeArrowheads="1" noChangeShapeType="1" noTextEdit="1"/>
              </p:cNvSpPr>
              <p:nvPr/>
            </p:nvSpPr>
            <p:spPr>
              <a:xfrm>
                <a:off x="6524142" y="1611133"/>
                <a:ext cx="5226775" cy="3785652"/>
              </a:xfrm>
              <a:prstGeom prst="rect">
                <a:avLst/>
              </a:prstGeom>
              <a:blipFill>
                <a:blip r:embed="rId6"/>
                <a:stretch>
                  <a:fillRect l="-1282" t="-966"/>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B5CBA90-1AEB-44E8-9420-446A2A3D221C}"/>
              </a:ext>
            </a:extLst>
          </p:cNvPr>
          <p:cNvCxnSpPr/>
          <p:nvPr/>
        </p:nvCxnSpPr>
        <p:spPr>
          <a:xfrm>
            <a:off x="4050357" y="3627333"/>
            <a:ext cx="43543" cy="4082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2C8B152-1092-E1DE-4A68-817529F90DBA}"/>
              </a:ext>
            </a:extLst>
          </p:cNvPr>
          <p:cNvCxnSpPr/>
          <p:nvPr/>
        </p:nvCxnSpPr>
        <p:spPr>
          <a:xfrm>
            <a:off x="4607836" y="3565808"/>
            <a:ext cx="43543" cy="4082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A8D95E9-4DCF-D203-5408-AA6FDAB4793C}"/>
              </a:ext>
            </a:extLst>
          </p:cNvPr>
          <p:cNvSpPr txBox="1"/>
          <p:nvPr/>
        </p:nvSpPr>
        <p:spPr>
          <a:xfrm>
            <a:off x="3843176" y="3365113"/>
            <a:ext cx="630334" cy="338554"/>
          </a:xfrm>
          <a:prstGeom prst="rect">
            <a:avLst/>
          </a:prstGeom>
          <a:noFill/>
        </p:spPr>
        <p:txBody>
          <a:bodyPr wrap="square" rtlCol="0">
            <a:spAutoFit/>
          </a:bodyPr>
          <a:lstStyle/>
          <a:p>
            <a:r>
              <a:rPr lang="en-US" sz="1600" dirty="0"/>
              <a:t>n = 1</a:t>
            </a:r>
          </a:p>
        </p:txBody>
      </p:sp>
      <p:sp>
        <p:nvSpPr>
          <p:cNvPr id="16" name="TextBox 15">
            <a:extLst>
              <a:ext uri="{FF2B5EF4-FFF2-40B4-BE49-F238E27FC236}">
                <a16:creationId xmlns:a16="http://schemas.microsoft.com/office/drawing/2014/main" id="{F99552CA-F4CF-956E-EBEE-33DC1F78D9D0}"/>
              </a:ext>
            </a:extLst>
          </p:cNvPr>
          <p:cNvSpPr txBox="1"/>
          <p:nvPr/>
        </p:nvSpPr>
        <p:spPr>
          <a:xfrm>
            <a:off x="4378884" y="3310253"/>
            <a:ext cx="630334" cy="338554"/>
          </a:xfrm>
          <a:prstGeom prst="rect">
            <a:avLst/>
          </a:prstGeom>
          <a:noFill/>
        </p:spPr>
        <p:txBody>
          <a:bodyPr wrap="square" rtlCol="0">
            <a:spAutoFit/>
          </a:bodyPr>
          <a:lstStyle/>
          <a:p>
            <a:r>
              <a:rPr lang="en-US" sz="1600" dirty="0"/>
              <a:t>n = 2</a:t>
            </a:r>
          </a:p>
        </p:txBody>
      </p:sp>
      <p:sp>
        <p:nvSpPr>
          <p:cNvPr id="17" name="Google Shape;94;p15">
            <a:extLst>
              <a:ext uri="{FF2B5EF4-FFF2-40B4-BE49-F238E27FC236}">
                <a16:creationId xmlns:a16="http://schemas.microsoft.com/office/drawing/2014/main" id="{E78E6F2D-BF6C-2418-4D3E-39E8E55C08E5}"/>
              </a:ext>
            </a:extLst>
          </p:cNvPr>
          <p:cNvSpPr txBox="1"/>
          <p:nvPr/>
        </p:nvSpPr>
        <p:spPr>
          <a:xfrm>
            <a:off x="-12176" y="5396785"/>
            <a:ext cx="3434249" cy="2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dirty="0"/>
              <a:t>[1]. </a:t>
            </a:r>
            <a:r>
              <a:rPr lang="en-US" sz="800" dirty="0" err="1"/>
              <a:t>Kjærgaard</a:t>
            </a:r>
            <a:r>
              <a:rPr lang="en-US" sz="800" dirty="0"/>
              <a:t>. </a:t>
            </a:r>
            <a:r>
              <a:rPr lang="en-US" sz="800" i="1" dirty="0"/>
              <a:t>Physical Review Applied</a:t>
            </a:r>
            <a:r>
              <a:rPr lang="en-US" sz="800" dirty="0"/>
              <a:t> 7.3. (2017)</a:t>
            </a:r>
          </a:p>
          <a:p>
            <a:pPr marL="0" lvl="0" indent="0" algn="l" rtl="0">
              <a:spcBef>
                <a:spcPts val="0"/>
              </a:spcBef>
              <a:spcAft>
                <a:spcPts val="0"/>
              </a:spcAft>
              <a:buNone/>
            </a:pPr>
            <a:r>
              <a:rPr lang="en" sz="800" dirty="0">
                <a:solidFill>
                  <a:schemeClr val="dk1"/>
                </a:solidFill>
              </a:rPr>
              <a:t>[2]. </a:t>
            </a:r>
            <a:r>
              <a:rPr lang="en-US" sz="800" b="0" i="0" dirty="0">
                <a:solidFill>
                  <a:srgbClr val="222222"/>
                </a:solidFill>
                <a:effectLst/>
                <a:highlight>
                  <a:srgbClr val="FFFFFF"/>
                </a:highlight>
                <a:latin typeface="Arial" panose="020B0604020202020204" pitchFamily="34" charset="0"/>
              </a:rPr>
              <a:t>Levy</a:t>
            </a:r>
            <a:r>
              <a:rPr lang="en-US" sz="800" dirty="0">
                <a:solidFill>
                  <a:srgbClr val="222222"/>
                </a:solidFill>
                <a:highlight>
                  <a:srgbClr val="FFFFFF"/>
                </a:highlight>
                <a:latin typeface="Arial" panose="020B0604020202020204" pitchFamily="34" charset="0"/>
              </a:rPr>
              <a:t>. </a:t>
            </a:r>
            <a:r>
              <a:rPr lang="en-US" sz="800" b="0" i="1" dirty="0">
                <a:solidFill>
                  <a:srgbClr val="222222"/>
                </a:solidFill>
                <a:effectLst/>
                <a:highlight>
                  <a:srgbClr val="FFFFFF"/>
                </a:highlight>
                <a:latin typeface="Arial" panose="020B0604020202020204" pitchFamily="34" charset="0"/>
              </a:rPr>
              <a:t>Physical Review</a:t>
            </a:r>
            <a:r>
              <a:rPr lang="en-US" sz="800" b="0" i="0" dirty="0">
                <a:solidFill>
                  <a:srgbClr val="222222"/>
                </a:solidFill>
                <a:effectLst/>
                <a:highlight>
                  <a:srgbClr val="FFFFFF"/>
                </a:highlight>
                <a:latin typeface="Arial" panose="020B0604020202020204" pitchFamily="34" charset="0"/>
              </a:rPr>
              <a:t> 132.3.</a:t>
            </a:r>
            <a:r>
              <a:rPr lang="en-US" sz="800" dirty="0">
                <a:solidFill>
                  <a:srgbClr val="222222"/>
                </a:solidFill>
                <a:highlight>
                  <a:srgbClr val="FFFFFF"/>
                </a:highlight>
                <a:latin typeface="Arial" panose="020B0604020202020204" pitchFamily="34" charset="0"/>
              </a:rPr>
              <a:t> </a:t>
            </a:r>
            <a:r>
              <a:rPr lang="en-US" sz="800" b="0" i="0" dirty="0">
                <a:solidFill>
                  <a:srgbClr val="222222"/>
                </a:solidFill>
                <a:effectLst/>
                <a:highlight>
                  <a:srgbClr val="FFFFFF"/>
                </a:highlight>
                <a:latin typeface="Arial" panose="020B0604020202020204" pitchFamily="34" charset="0"/>
              </a:rPr>
              <a:t>(1963)</a:t>
            </a:r>
            <a:endParaRPr sz="400" dirty="0">
              <a:solidFill>
                <a:schemeClr val="dk1"/>
              </a:solidFill>
            </a:endParaRPr>
          </a:p>
        </p:txBody>
      </p:sp>
      <p:sp>
        <p:nvSpPr>
          <p:cNvPr id="2" name="Google Shape;59;p13">
            <a:extLst>
              <a:ext uri="{FF2B5EF4-FFF2-40B4-BE49-F238E27FC236}">
                <a16:creationId xmlns:a16="http://schemas.microsoft.com/office/drawing/2014/main" id="{92403042-4107-AB8B-2CB8-A3B0ECCE9838}"/>
              </a:ext>
            </a:extLst>
          </p:cNvPr>
          <p:cNvSpPr/>
          <p:nvPr/>
        </p:nvSpPr>
        <p:spPr>
          <a:xfrm>
            <a:off x="-12176" y="5860026"/>
            <a:ext cx="12204175" cy="997974"/>
          </a:xfrm>
          <a:prstGeom prst="rect">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p13">
            <a:extLst>
              <a:ext uri="{FF2B5EF4-FFF2-40B4-BE49-F238E27FC236}">
                <a16:creationId xmlns:a16="http://schemas.microsoft.com/office/drawing/2014/main" id="{17DE0DA7-09B3-BE2A-06BF-145EBA25CA13}"/>
              </a:ext>
            </a:extLst>
          </p:cNvPr>
          <p:cNvSpPr txBox="1"/>
          <p:nvPr/>
        </p:nvSpPr>
        <p:spPr>
          <a:xfrm>
            <a:off x="-12176" y="6046839"/>
            <a:ext cx="12044515" cy="576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rPr>
              <a:t>PALMSTR</a:t>
            </a:r>
            <a:r>
              <a:rPr lang="en" sz="3000" dirty="0">
                <a:solidFill>
                  <a:schemeClr val="bg1"/>
                </a:solidFill>
                <a:uFill>
                  <a:noFill/>
                </a:uFill>
                <a:hlinkClick r:id="rId7">
                  <a:extLst>
                    <a:ext uri="{A12FA001-AC4F-418D-AE19-62706E023703}">
                      <ahyp:hlinkClr xmlns:ahyp="http://schemas.microsoft.com/office/drawing/2018/hyperlinkcolor" val="tx"/>
                    </a:ext>
                  </a:extLst>
                </a:hlinkClick>
              </a:rPr>
              <a:t>Ø</a:t>
            </a:r>
            <a:r>
              <a:rPr lang="en" sz="3000" dirty="0">
                <a:solidFill>
                  <a:schemeClr val="bg1"/>
                </a:solidFill>
              </a:rPr>
              <a:t>M </a:t>
            </a:r>
            <a:r>
              <a:rPr lang="en" sz="3000" b="1" dirty="0">
                <a:solidFill>
                  <a:srgbClr val="FFFF00"/>
                </a:solidFill>
              </a:rPr>
              <a:t>GROUP</a:t>
            </a:r>
            <a:r>
              <a:rPr lang="en" sz="3000" dirty="0">
                <a:solidFill>
                  <a:srgbClr val="FFFF00"/>
                </a:solidFill>
              </a:rPr>
              <a:t> </a:t>
            </a:r>
            <a:r>
              <a:rPr lang="en" sz="3000" dirty="0">
                <a:solidFill>
                  <a:schemeClr val="bg1"/>
                </a:solidFill>
              </a:rPr>
              <a:t>                  		                         UC </a:t>
            </a:r>
            <a:r>
              <a:rPr lang="en" sz="3000" b="1" dirty="0">
                <a:solidFill>
                  <a:schemeClr val="bg1"/>
                </a:solidFill>
              </a:rPr>
              <a:t>SANTA BARBARA</a:t>
            </a:r>
            <a:r>
              <a:rPr lang="en" sz="3000" dirty="0">
                <a:solidFill>
                  <a:schemeClr val="bg1"/>
                </a:solidFill>
              </a:rPr>
              <a:t> </a:t>
            </a:r>
            <a:endParaRPr sz="3000" dirty="0">
              <a:solidFill>
                <a:schemeClr val="bg1"/>
              </a:solidFill>
            </a:endParaRPr>
          </a:p>
        </p:txBody>
      </p:sp>
    </p:spTree>
    <p:extLst>
      <p:ext uri="{BB962C8B-B14F-4D97-AF65-F5344CB8AC3E}">
        <p14:creationId xmlns:p14="http://schemas.microsoft.com/office/powerpoint/2010/main" val="3269283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TotalTime>
  <Words>3552</Words>
  <Application>Microsoft Office PowerPoint</Application>
  <PresentationFormat>Widescreen</PresentationFormat>
  <Paragraphs>262</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STCaiyun</vt:lpstr>
      <vt:lpstr>Aptos</vt:lpstr>
      <vt:lpstr>Aptos (Body)</vt:lpstr>
      <vt:lpstr>Aptos Display</vt:lpstr>
      <vt:lpstr>Arial</vt:lpstr>
      <vt:lpstr>Cambria Math</vt:lpstr>
      <vt:lpstr>Roboto</vt:lpstr>
      <vt:lpstr>Source Serif Pro ExtraLight</vt:lpstr>
      <vt:lpstr>Wingdings</vt:lpstr>
      <vt:lpstr>Office Theme</vt:lpstr>
      <vt:lpstr>Low temperature characterization of Ta/InAs and Al/Si Josephson junctions with single crystalline barriers</vt:lpstr>
      <vt:lpstr>Potential applications to quantum computing </vt:lpstr>
      <vt:lpstr>PowerPoint Presentation</vt:lpstr>
      <vt:lpstr>Ta/InAs Josephson junction with crystalline barrier</vt:lpstr>
      <vt:lpstr>Experimental setup Ta/InAs Josephson junction</vt:lpstr>
      <vt:lpstr>Voltage measurements taken at ~ 70 mK </vt:lpstr>
      <vt:lpstr> dV measurements taken at ~ 70 mK </vt:lpstr>
      <vt:lpstr>Multiple Andreev Reflections (MAR)</vt:lpstr>
      <vt:lpstr>Current and dI measurements taken at ~ 65 mK </vt:lpstr>
      <vt:lpstr>PowerPoint Presentation</vt:lpstr>
      <vt:lpstr>Current bias with varying gate voltage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Darius Vera</dc:creator>
  <cp:lastModifiedBy>Darius Vera</cp:lastModifiedBy>
  <cp:revision>27</cp:revision>
  <dcterms:created xsi:type="dcterms:W3CDTF">2024-08-15T16:18:03Z</dcterms:created>
  <dcterms:modified xsi:type="dcterms:W3CDTF">2024-08-19T03:54:34Z</dcterms:modified>
</cp:coreProperties>
</file>