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Old Standard TT"/>
      <p:regular r:id="rId27"/>
      <p:bold r:id="rId28"/>
      <p: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1" name="david caratell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ldStandardTT-bold.fntdata"/><Relationship Id="rId27" Type="http://schemas.openxmlformats.org/officeDocument/2006/relationships/font" Target="fonts/OldStandardT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ldStandardTT-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8-19T14:55:04.271">
    <p:pos x="286" y="957"/>
    <p:text>Need a higher resolution version. It is very hard to see.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8-12T17:15:58.422">
    <p:pos x="6000" y="0"/>
    <p:text>you can have a backup slide with the equations for the neutrino energy from my slide, and one with the cross section. That way you can point to specific terms in the equations if someone asks you a question about these applications.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8-12T17:19:55.005">
    <p:pos x="203" y="576"/>
    <p:text>as a new bullet: "each line represents an individual recoil simulation."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8-12T17:20:51.589">
    <p:pos x="6000" y="0"/>
    <p:text>maybe mark on the slide with a star or circle the starting point of the recoil? Also for the plot on the right make a note somewhere of the units...since it is hard to see that this is 10^6 angstroms.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8-12T17:24:30.776">
    <p:pos x="6000" y="0"/>
    <p:text>I think you need to be clear what "ions" and "recoils" mean in this plot. Ions is the primary ion, recoils are the secondary recoils. Right?</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4-08-19T14:56:07.241">
    <p:pos x="2053" y="255"/>
    <p:text>this in the room was very hard to see. If you can make a log-scale version that would be helpful.</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4-08-19T14:57:38.828">
    <p:pos x="0" y="569"/>
    <p:text>In the presentation you said the events "are normally distributed". That's not really true a priori. But we see that they follow a normal distribution reasonably well, and therefore use a gaussian fit.</p:text>
  </p:cm>
  <p:cm authorId="0" idx="8" dt="2024-08-19T14:56:57.703">
    <p:pos x="2880" y="505"/>
    <p:text>Just FYI "coefficient of variation" won't mean much to people. If you can update the y-axis to read Fractional Energy Resolution", even if with a small text box in the slides directly, that would help.</p:text>
  </p:cm>
  <p:cm authorId="0" idx="9" dt="2024-08-12T17:25:47.337">
    <p:pos x="6000" y="0"/>
    <p:text>you need to convey what "coefficient of variation" means. If you have time to update the plot I would: (1) change the y-axis label to be what you currently have in the title and (2) update the y-axis range to cover the range 0.00-0.50 or 0.00-1.00</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8-12T17:27:04.202">
    <p:pos x="6000" y="0"/>
    <p:text>you can add a small cartoon of one of the recoil trajectories you have shown previously to give a sense of how you are measuring the direction / resolution. Also make a note of the fact that the fluctuations we see in some values may be statistical in nature.</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4-08-12T17:27:31.717">
    <p:pos x="6000" y="0"/>
    <p:text>nice. Add a plot of the neutrino energy spectrum, a plot of the cross section, and equations for the cross section.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bd23e60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bd23e60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8c94888f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8c94888f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9d035363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79d035363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f22e4c53f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f22e4c53f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f22e4c53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f22e4c53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23203f22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f23203f22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9d035363d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79d035363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3f7a25d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3f7a25d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3f7a25d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3f7a25d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3f7a25d7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3f7a25d7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79d035363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79d035363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244a126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f244a126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bd23e60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bd23e60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Large cross </a:t>
            </a:r>
            <a:r>
              <a:rPr lang="en"/>
              <a:t>section compared to other neutrino interactions.</a:t>
            </a:r>
            <a:endParaRPr/>
          </a:p>
          <a:p>
            <a:pPr indent="0" lvl="0" marL="0" rtl="0" algn="l">
              <a:spcBef>
                <a:spcPts val="0"/>
              </a:spcBef>
              <a:spcAft>
                <a:spcPts val="0"/>
              </a:spcAft>
              <a:buNone/>
            </a:pPr>
            <a:r>
              <a:rPr lang="en"/>
              <a:t>Some have proposed that perhaps unknown intermediate bosons could mediate cevns</a:t>
            </a:r>
            <a:endParaRPr/>
          </a:p>
          <a:p>
            <a:pPr indent="0" lvl="0" marL="0" rtl="0" algn="l">
              <a:spcBef>
                <a:spcPts val="0"/>
              </a:spcBef>
              <a:spcAft>
                <a:spcPts val="0"/>
              </a:spcAft>
              <a:buNone/>
            </a:pPr>
            <a:r>
              <a:rPr lang="en"/>
              <a:t>Cevns happens among all neutrino flavors</a:t>
            </a:r>
            <a:endParaRPr/>
          </a:p>
          <a:p>
            <a:pPr indent="0" lvl="0" marL="0" rtl="0" algn="l">
              <a:spcBef>
                <a:spcPts val="0"/>
              </a:spcBef>
              <a:spcAft>
                <a:spcPts val="0"/>
              </a:spcAft>
              <a:buNone/>
            </a:pPr>
            <a:r>
              <a:rPr lang="en"/>
              <a:t>At notice the rates that cevns occurs at certain distances and energy scale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22e4c53f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22e4c53f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e8c94888f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e8c94888f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e8c94888f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e8c94888f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c467a2bd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ec467a2bd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bd23e609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ebd23e609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omments" Target="../comments/comment4.xml"/><Relationship Id="rId4" Type="http://schemas.openxmlformats.org/officeDocument/2006/relationships/image" Target="../media/image1.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omments" Target="../comments/commen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omments" Target="../comments/commen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omments" Target="../comments/comment7.xml"/><Relationship Id="rId4" Type="http://schemas.openxmlformats.org/officeDocument/2006/relationships/image" Target="../media/image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omments" Target="../comments/comment8.xml"/><Relationship Id="rId4" Type="http://schemas.openxmlformats.org/officeDocument/2006/relationships/image" Target="../media/image3.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9.xml"/><Relationship Id="rId4" Type="http://schemas.openxmlformats.org/officeDocument/2006/relationships/image" Target="../media/image21.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Tracking the Directionality of Nuclear Recoils in Gaseous Argon</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Nathan Pando (UC Irvine)</a:t>
            </a:r>
            <a:endParaRPr/>
          </a:p>
          <a:p>
            <a:pPr indent="0" lvl="0" marL="0" rtl="0" algn="l">
              <a:spcBef>
                <a:spcPts val="0"/>
              </a:spcBef>
              <a:spcAft>
                <a:spcPts val="0"/>
              </a:spcAft>
              <a:buNone/>
            </a:pPr>
            <a:r>
              <a:rPr lang="en"/>
              <a:t>Advisor: David Caratelli</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4">
            <a:alphaModFix/>
          </a:blip>
          <a:stretch>
            <a:fillRect/>
          </a:stretch>
        </p:blipFill>
        <p:spPr>
          <a:xfrm>
            <a:off x="197150" y="418075"/>
            <a:ext cx="4374850" cy="4526175"/>
          </a:xfrm>
          <a:prstGeom prst="rect">
            <a:avLst/>
          </a:prstGeom>
          <a:noFill/>
          <a:ln>
            <a:noFill/>
          </a:ln>
        </p:spPr>
      </p:pic>
      <p:pic>
        <p:nvPicPr>
          <p:cNvPr id="122" name="Google Shape;122;p22"/>
          <p:cNvPicPr preferRelativeResize="0"/>
          <p:nvPr/>
        </p:nvPicPr>
        <p:blipFill>
          <a:blip r:embed="rId5">
            <a:alphaModFix/>
          </a:blip>
          <a:stretch>
            <a:fillRect/>
          </a:stretch>
        </p:blipFill>
        <p:spPr>
          <a:xfrm>
            <a:off x="4677550" y="1706863"/>
            <a:ext cx="4267201" cy="3237391"/>
          </a:xfrm>
          <a:prstGeom prst="rect">
            <a:avLst/>
          </a:prstGeom>
          <a:noFill/>
          <a:ln>
            <a:noFill/>
          </a:ln>
        </p:spPr>
      </p:pic>
      <p:sp>
        <p:nvSpPr>
          <p:cNvPr id="123" name="Google Shape;123;p22"/>
          <p:cNvSpPr txBox="1"/>
          <p:nvPr/>
        </p:nvSpPr>
        <p:spPr>
          <a:xfrm>
            <a:off x="5336050" y="816425"/>
            <a:ext cx="3608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Tracking Nuclear </a:t>
            </a:r>
            <a:r>
              <a:rPr lang="en" sz="1800">
                <a:solidFill>
                  <a:schemeClr val="dk1"/>
                </a:solidFill>
                <a:latin typeface="Old Standard TT"/>
                <a:ea typeface="Old Standard TT"/>
                <a:cs typeface="Old Standard TT"/>
                <a:sym typeface="Old Standard TT"/>
              </a:rPr>
              <a:t>Losses</a:t>
            </a:r>
            <a:endParaRPr sz="1800">
              <a:solidFill>
                <a:schemeClr val="dk1"/>
              </a:solidFill>
              <a:latin typeface="Old Standard TT"/>
              <a:ea typeface="Old Standard TT"/>
              <a:cs typeface="Old Standard TT"/>
              <a:sym typeface="Old Standard TT"/>
            </a:endParaRPr>
          </a:p>
        </p:txBody>
      </p:sp>
      <p:cxnSp>
        <p:nvCxnSpPr>
          <p:cNvPr id="124" name="Google Shape;124;p22"/>
          <p:cNvCxnSpPr/>
          <p:nvPr/>
        </p:nvCxnSpPr>
        <p:spPr>
          <a:xfrm flipH="1" rot="10800000">
            <a:off x="867025" y="4135950"/>
            <a:ext cx="714900" cy="480300"/>
          </a:xfrm>
          <a:prstGeom prst="straightConnector1">
            <a:avLst/>
          </a:prstGeom>
          <a:noFill/>
          <a:ln cap="flat" cmpd="sng" w="9525">
            <a:solidFill>
              <a:schemeClr val="dk2"/>
            </a:solidFill>
            <a:prstDash val="solid"/>
            <a:round/>
            <a:headEnd len="med" w="med" type="none"/>
            <a:tailEnd len="med" w="med" type="triangle"/>
          </a:ln>
        </p:spPr>
      </p:cxnSp>
      <p:sp>
        <p:nvSpPr>
          <p:cNvPr id="125" name="Google Shape;125;p22"/>
          <p:cNvSpPr txBox="1"/>
          <p:nvPr/>
        </p:nvSpPr>
        <p:spPr>
          <a:xfrm>
            <a:off x="468650" y="4482550"/>
            <a:ext cx="65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start</a:t>
            </a:r>
            <a:endParaRPr sz="1800">
              <a:solidFill>
                <a:schemeClr val="dk1"/>
              </a:solidFill>
              <a:latin typeface="Old Standard TT"/>
              <a:ea typeface="Old Standard TT"/>
              <a:cs typeface="Old Standard TT"/>
              <a:sym typeface="Old Standard TT"/>
            </a:endParaRPr>
          </a:p>
        </p:txBody>
      </p:sp>
      <p:cxnSp>
        <p:nvCxnSpPr>
          <p:cNvPr id="126" name="Google Shape;126;p22"/>
          <p:cNvCxnSpPr/>
          <p:nvPr/>
        </p:nvCxnSpPr>
        <p:spPr>
          <a:xfrm rot="10800000">
            <a:off x="3105000" y="2753225"/>
            <a:ext cx="327900" cy="761700"/>
          </a:xfrm>
          <a:prstGeom prst="straightConnector1">
            <a:avLst/>
          </a:prstGeom>
          <a:noFill/>
          <a:ln cap="flat" cmpd="sng" w="9525">
            <a:solidFill>
              <a:schemeClr val="dk2"/>
            </a:solidFill>
            <a:prstDash val="solid"/>
            <a:round/>
            <a:headEnd len="med" w="med" type="none"/>
            <a:tailEnd len="med" w="med" type="triangle"/>
          </a:ln>
        </p:spPr>
      </p:cxnSp>
      <p:sp>
        <p:nvSpPr>
          <p:cNvPr id="127" name="Google Shape;127;p22"/>
          <p:cNvSpPr txBox="1"/>
          <p:nvPr/>
        </p:nvSpPr>
        <p:spPr>
          <a:xfrm>
            <a:off x="3233750" y="3514925"/>
            <a:ext cx="65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end</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Electronic Energy Losses</a:t>
            </a:r>
            <a:endParaRPr/>
          </a:p>
        </p:txBody>
      </p:sp>
      <p:sp>
        <p:nvSpPr>
          <p:cNvPr id="133" name="Google Shape;133;p2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 order to get a readout from the detector, tracking the </a:t>
            </a:r>
            <a:r>
              <a:rPr lang="en" sz="1400"/>
              <a:t>energy</a:t>
            </a:r>
            <a:r>
              <a:rPr lang="en" sz="1400"/>
              <a:t> deposition into target electrons is key</a:t>
            </a:r>
            <a:endParaRPr sz="1400"/>
          </a:p>
          <a:p>
            <a:pPr indent="-317500" lvl="0" marL="457200" rtl="0" algn="l">
              <a:spcBef>
                <a:spcPts val="0"/>
              </a:spcBef>
              <a:spcAft>
                <a:spcPts val="0"/>
              </a:spcAft>
              <a:buSzPts val="1400"/>
              <a:buChar char="●"/>
            </a:pPr>
            <a:r>
              <a:rPr lang="en" sz="1400"/>
              <a:t>SRIM can provide information </a:t>
            </a:r>
            <a:r>
              <a:rPr lang="en" sz="1400"/>
              <a:t>about</a:t>
            </a:r>
            <a:r>
              <a:rPr lang="en" sz="1400"/>
              <a:t> how energy is deposited into the target electrons</a:t>
            </a:r>
            <a:endParaRPr sz="1400"/>
          </a:p>
          <a:p>
            <a:pPr indent="-298450" lvl="0" marL="457200" rtl="0" algn="l">
              <a:spcBef>
                <a:spcPts val="0"/>
              </a:spcBef>
              <a:spcAft>
                <a:spcPts val="0"/>
              </a:spcAft>
              <a:buSzPts val="1100"/>
              <a:buChar char="●"/>
            </a:pPr>
            <a:r>
              <a:rPr lang="en" sz="1400"/>
              <a:t>Demonstrates that most electronic energy loss occurs the beginning </a:t>
            </a:r>
            <a:endParaRPr sz="1100"/>
          </a:p>
        </p:txBody>
      </p:sp>
      <p:sp>
        <p:nvSpPr>
          <p:cNvPr id="134" name="Google Shape;134;p23"/>
          <p:cNvSpPr txBox="1"/>
          <p:nvPr/>
        </p:nvSpPr>
        <p:spPr>
          <a:xfrm>
            <a:off x="4397838" y="4271375"/>
            <a:ext cx="3991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Example plot of Ionization energy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(incident ion 40 keV) </a:t>
            </a:r>
            <a:endParaRPr sz="1800">
              <a:solidFill>
                <a:schemeClr val="dk1"/>
              </a:solidFill>
              <a:latin typeface="Old Standard TT"/>
              <a:ea typeface="Old Standard TT"/>
              <a:cs typeface="Old Standard TT"/>
              <a:sym typeface="Old Standard TT"/>
            </a:endParaRPr>
          </a:p>
        </p:txBody>
      </p:sp>
      <p:pic>
        <p:nvPicPr>
          <p:cNvPr id="135" name="Google Shape;135;p23"/>
          <p:cNvPicPr preferRelativeResize="0"/>
          <p:nvPr/>
        </p:nvPicPr>
        <p:blipFill>
          <a:blip r:embed="rId4">
            <a:alphaModFix/>
          </a:blip>
          <a:stretch>
            <a:fillRect/>
          </a:stretch>
        </p:blipFill>
        <p:spPr>
          <a:xfrm>
            <a:off x="3921713" y="555600"/>
            <a:ext cx="4943475" cy="340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Energy Resolution Studies</a:t>
            </a:r>
            <a:endParaRPr/>
          </a:p>
        </p:txBody>
      </p:sp>
      <p:sp>
        <p:nvSpPr>
          <p:cNvPr id="141" name="Google Shape;141;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2d </a:t>
            </a:r>
            <a:r>
              <a:rPr lang="en" sz="1700"/>
              <a:t>distribution</a:t>
            </a:r>
            <a:r>
              <a:rPr lang="en" sz="1700"/>
              <a:t> of total integrated energy losses per initial </a:t>
            </a:r>
            <a:r>
              <a:rPr lang="en" sz="1700"/>
              <a:t>recoil</a:t>
            </a:r>
            <a:r>
              <a:rPr lang="en" sz="1700"/>
              <a:t> energy</a:t>
            </a:r>
            <a:endParaRPr sz="1700"/>
          </a:p>
          <a:p>
            <a:pPr indent="0" lvl="0" marL="0" rtl="0" algn="ctr">
              <a:spcBef>
                <a:spcPts val="1600"/>
              </a:spcBef>
              <a:spcAft>
                <a:spcPts val="0"/>
              </a:spcAft>
              <a:buNone/>
            </a:pPr>
            <a:r>
              <a:rPr lang="en" sz="1700"/>
              <a:t>Each column follows a </a:t>
            </a:r>
            <a:r>
              <a:rPr lang="en" sz="1700"/>
              <a:t>normal</a:t>
            </a:r>
            <a:r>
              <a:rPr lang="en" sz="1700"/>
              <a:t> </a:t>
            </a:r>
            <a:r>
              <a:rPr lang="en" sz="1700"/>
              <a:t>distribution</a:t>
            </a:r>
            <a:endParaRPr sz="1700"/>
          </a:p>
          <a:p>
            <a:pPr indent="0" lvl="0" marL="0" rtl="0" algn="ctr">
              <a:spcBef>
                <a:spcPts val="1600"/>
              </a:spcBef>
              <a:spcAft>
                <a:spcPts val="1600"/>
              </a:spcAft>
              <a:buNone/>
            </a:pPr>
            <a:r>
              <a:rPr lang="en" sz="1700"/>
              <a:t>Standard deviation gets larger as the </a:t>
            </a:r>
            <a:r>
              <a:rPr lang="en" sz="1700"/>
              <a:t>energy</a:t>
            </a:r>
            <a:r>
              <a:rPr lang="en" sz="1700"/>
              <a:t> increases</a:t>
            </a:r>
            <a:endParaRPr sz="1700"/>
          </a:p>
        </p:txBody>
      </p:sp>
      <p:pic>
        <p:nvPicPr>
          <p:cNvPr id="142" name="Google Shape;142;p24"/>
          <p:cNvPicPr preferRelativeResize="0"/>
          <p:nvPr/>
        </p:nvPicPr>
        <p:blipFill>
          <a:blip r:embed="rId4">
            <a:alphaModFix/>
          </a:blip>
          <a:stretch>
            <a:fillRect/>
          </a:stretch>
        </p:blipFill>
        <p:spPr>
          <a:xfrm>
            <a:off x="3259250" y="404813"/>
            <a:ext cx="5600700" cy="433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4">
            <a:alphaModFix/>
          </a:blip>
          <a:stretch>
            <a:fillRect/>
          </a:stretch>
        </p:blipFill>
        <p:spPr>
          <a:xfrm>
            <a:off x="4572000" y="802563"/>
            <a:ext cx="4479276" cy="3538350"/>
          </a:xfrm>
          <a:prstGeom prst="rect">
            <a:avLst/>
          </a:prstGeom>
          <a:noFill/>
          <a:ln>
            <a:noFill/>
          </a:ln>
        </p:spPr>
      </p:pic>
      <p:pic>
        <p:nvPicPr>
          <p:cNvPr id="148" name="Google Shape;148;p25"/>
          <p:cNvPicPr preferRelativeResize="0"/>
          <p:nvPr/>
        </p:nvPicPr>
        <p:blipFill>
          <a:blip r:embed="rId5">
            <a:alphaModFix/>
          </a:blip>
          <a:stretch>
            <a:fillRect/>
          </a:stretch>
        </p:blipFill>
        <p:spPr>
          <a:xfrm>
            <a:off x="0" y="903933"/>
            <a:ext cx="4479275" cy="33356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4178525" y="661250"/>
            <a:ext cx="4643954" cy="3820975"/>
          </a:xfrm>
          <a:prstGeom prst="rect">
            <a:avLst/>
          </a:prstGeom>
          <a:noFill/>
          <a:ln>
            <a:noFill/>
          </a:ln>
        </p:spPr>
      </p:pic>
      <p:sp>
        <p:nvSpPr>
          <p:cNvPr id="154" name="Google Shape;154;p26"/>
          <p:cNvSpPr txBox="1"/>
          <p:nvPr/>
        </p:nvSpPr>
        <p:spPr>
          <a:xfrm>
            <a:off x="152400" y="152400"/>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800">
              <a:solidFill>
                <a:schemeClr val="dk1"/>
              </a:solidFill>
            </a:endParaRPr>
          </a:p>
        </p:txBody>
      </p:sp>
      <p:sp>
        <p:nvSpPr>
          <p:cNvPr id="155" name="Google Shape;155;p26"/>
          <p:cNvSpPr txBox="1"/>
          <p:nvPr>
            <p:ph idx="1" type="body"/>
          </p:nvPr>
        </p:nvSpPr>
        <p:spPr>
          <a:xfrm>
            <a:off x="475725" y="1302850"/>
            <a:ext cx="2808000" cy="31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At what angle does the recoil deflect for each energy?</a:t>
            </a:r>
            <a:endParaRPr sz="1700"/>
          </a:p>
          <a:p>
            <a:pPr indent="0" lvl="0" marL="0" rtl="0" algn="ctr">
              <a:spcBef>
                <a:spcPts val="1600"/>
              </a:spcBef>
              <a:spcAft>
                <a:spcPts val="0"/>
              </a:spcAft>
              <a:buNone/>
            </a:pPr>
            <a:r>
              <a:rPr lang="en" sz="1700"/>
              <a:t>Seems to peak at </a:t>
            </a:r>
            <a:r>
              <a:rPr lang="en" sz="1700"/>
              <a:t>around 20-25 degrees for each energy</a:t>
            </a:r>
            <a:endParaRPr sz="1700"/>
          </a:p>
          <a:p>
            <a:pPr indent="0" lvl="0" marL="0" rtl="0" algn="ctr">
              <a:spcBef>
                <a:spcPts val="1600"/>
              </a:spcBef>
              <a:spcAft>
                <a:spcPts val="1600"/>
              </a:spcAft>
              <a:buNone/>
            </a:pPr>
            <a:r>
              <a:rPr lang="en" sz="1700"/>
              <a:t>Angle between weighted vector sum and initial direction</a:t>
            </a:r>
            <a:endParaRPr sz="1700"/>
          </a:p>
        </p:txBody>
      </p:sp>
      <p:sp>
        <p:nvSpPr>
          <p:cNvPr id="156" name="Google Shape;156;p26"/>
          <p:cNvSpPr txBox="1"/>
          <p:nvPr/>
        </p:nvSpPr>
        <p:spPr>
          <a:xfrm>
            <a:off x="379725" y="15240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Old Standard TT"/>
                <a:ea typeface="Old Standard TT"/>
                <a:cs typeface="Old Standard TT"/>
                <a:sym typeface="Old Standard TT"/>
              </a:rPr>
              <a:t>Angular</a:t>
            </a:r>
            <a:r>
              <a:rPr lang="en" sz="2400">
                <a:solidFill>
                  <a:schemeClr val="dk1"/>
                </a:solidFill>
                <a:latin typeface="Old Standard TT"/>
                <a:ea typeface="Old Standard TT"/>
                <a:cs typeface="Old Standard TT"/>
                <a:sym typeface="Old Standard TT"/>
              </a:rPr>
              <a:t> Resolution Studies</a:t>
            </a:r>
            <a:endParaRPr sz="2400">
              <a:solidFill>
                <a:schemeClr val="dk1"/>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4">
            <a:alphaModFix/>
          </a:blip>
          <a:stretch>
            <a:fillRect/>
          </a:stretch>
        </p:blipFill>
        <p:spPr>
          <a:xfrm>
            <a:off x="0" y="744550"/>
            <a:ext cx="4689150" cy="3796376"/>
          </a:xfrm>
          <a:prstGeom prst="rect">
            <a:avLst/>
          </a:prstGeom>
          <a:noFill/>
          <a:ln>
            <a:noFill/>
          </a:ln>
        </p:spPr>
      </p:pic>
      <p:pic>
        <p:nvPicPr>
          <p:cNvPr id="162" name="Google Shape;162;p27"/>
          <p:cNvPicPr preferRelativeResize="0"/>
          <p:nvPr/>
        </p:nvPicPr>
        <p:blipFill>
          <a:blip r:embed="rId5">
            <a:alphaModFix/>
          </a:blip>
          <a:stretch>
            <a:fillRect/>
          </a:stretch>
        </p:blipFill>
        <p:spPr>
          <a:xfrm>
            <a:off x="4756850" y="341800"/>
            <a:ext cx="4310800" cy="4459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1169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Calculation of Recoil Spectrum</a:t>
            </a:r>
            <a:endParaRPr sz="2400"/>
          </a:p>
        </p:txBody>
      </p:sp>
      <p:sp>
        <p:nvSpPr>
          <p:cNvPr id="168" name="Google Shape;168;p28"/>
          <p:cNvSpPr txBox="1"/>
          <p:nvPr>
            <p:ph idx="1" type="body"/>
          </p:nvPr>
        </p:nvSpPr>
        <p:spPr>
          <a:xfrm>
            <a:off x="311700" y="57785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a:t>
            </a:r>
            <a:r>
              <a:rPr lang="en"/>
              <a:t> useful to do a </a:t>
            </a:r>
            <a:r>
              <a:rPr lang="en"/>
              <a:t>preliminary</a:t>
            </a:r>
            <a:r>
              <a:rPr lang="en"/>
              <a:t> calculation to see how many recoils we get for a given </a:t>
            </a:r>
            <a:r>
              <a:rPr lang="en"/>
              <a:t>recoil energy</a:t>
            </a:r>
            <a:endParaRPr/>
          </a:p>
          <a:p>
            <a:pPr indent="0" lvl="0" marL="0" rtl="0" algn="l">
              <a:spcBef>
                <a:spcPts val="1600"/>
              </a:spcBef>
              <a:spcAft>
                <a:spcPts val="1600"/>
              </a:spcAft>
              <a:buNone/>
            </a:pPr>
            <a:r>
              <a:t/>
            </a:r>
            <a:endParaRPr/>
          </a:p>
        </p:txBody>
      </p:sp>
      <p:pic>
        <p:nvPicPr>
          <p:cNvPr id="169" name="Google Shape;169;p28"/>
          <p:cNvPicPr preferRelativeResize="0"/>
          <p:nvPr/>
        </p:nvPicPr>
        <p:blipFill>
          <a:blip r:embed="rId4">
            <a:alphaModFix/>
          </a:blip>
          <a:stretch>
            <a:fillRect/>
          </a:stretch>
        </p:blipFill>
        <p:spPr>
          <a:xfrm>
            <a:off x="311700" y="1922775"/>
            <a:ext cx="3543593" cy="2771724"/>
          </a:xfrm>
          <a:prstGeom prst="rect">
            <a:avLst/>
          </a:prstGeom>
          <a:noFill/>
          <a:ln>
            <a:noFill/>
          </a:ln>
        </p:spPr>
      </p:pic>
      <p:pic>
        <p:nvPicPr>
          <p:cNvPr id="170" name="Google Shape;170;p28"/>
          <p:cNvPicPr preferRelativeResize="0"/>
          <p:nvPr/>
        </p:nvPicPr>
        <p:blipFill>
          <a:blip r:embed="rId5">
            <a:alphaModFix/>
          </a:blip>
          <a:stretch>
            <a:fillRect/>
          </a:stretch>
        </p:blipFill>
        <p:spPr>
          <a:xfrm>
            <a:off x="5257078" y="1962075"/>
            <a:ext cx="3342771" cy="269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1404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Neutrino Source</a:t>
            </a:r>
            <a:endParaRPr/>
          </a:p>
        </p:txBody>
      </p:sp>
      <p:sp>
        <p:nvSpPr>
          <p:cNvPr id="176" name="Google Shape;176;p29"/>
          <p:cNvSpPr txBox="1"/>
          <p:nvPr>
            <p:ph idx="1" type="body"/>
          </p:nvPr>
        </p:nvSpPr>
        <p:spPr>
          <a:xfrm>
            <a:off x="311700" y="753600"/>
            <a:ext cx="3332100" cy="38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Spallation Neutron Source (SNS) at Oak Ridge National Laboratory</a:t>
            </a:r>
            <a:endParaRPr sz="1600"/>
          </a:p>
          <a:p>
            <a:pPr indent="0" lvl="0" marL="0" rtl="0" algn="l">
              <a:spcBef>
                <a:spcPts val="1600"/>
              </a:spcBef>
              <a:spcAft>
                <a:spcPts val="0"/>
              </a:spcAft>
              <a:buNone/>
            </a:pPr>
            <a:r>
              <a:rPr lang="en" sz="1600"/>
              <a:t>Fires protons at a liquid mercury target</a:t>
            </a:r>
            <a:endParaRPr sz="1600"/>
          </a:p>
          <a:p>
            <a:pPr indent="0" lvl="0" marL="0" rtl="0" algn="l">
              <a:spcBef>
                <a:spcPts val="1600"/>
              </a:spcBef>
              <a:spcAft>
                <a:spcPts val="0"/>
              </a:spcAft>
              <a:buNone/>
            </a:pPr>
            <a:r>
              <a:rPr lang="en" sz="1600"/>
              <a:t>Produces pions which decay at rest into an antimuon and muon neutrino</a:t>
            </a:r>
            <a:endParaRPr sz="1600"/>
          </a:p>
          <a:p>
            <a:pPr indent="0" lvl="0" marL="0" rtl="0" algn="l">
              <a:spcBef>
                <a:spcPts val="1600"/>
              </a:spcBef>
              <a:spcAft>
                <a:spcPts val="1600"/>
              </a:spcAft>
              <a:buNone/>
            </a:pPr>
            <a:r>
              <a:rPr lang="en" sz="1600"/>
              <a:t>The antimuon then later decays into a positron, electron </a:t>
            </a:r>
            <a:r>
              <a:rPr lang="en" sz="1600"/>
              <a:t>neutrino and a muon antineutrino</a:t>
            </a:r>
            <a:endParaRPr sz="1600"/>
          </a:p>
        </p:txBody>
      </p:sp>
      <p:pic>
        <p:nvPicPr>
          <p:cNvPr id="177" name="Google Shape;177;p29"/>
          <p:cNvPicPr preferRelativeResize="0"/>
          <p:nvPr/>
        </p:nvPicPr>
        <p:blipFill>
          <a:blip r:embed="rId3">
            <a:alphaModFix/>
          </a:blip>
          <a:stretch>
            <a:fillRect/>
          </a:stretch>
        </p:blipFill>
        <p:spPr>
          <a:xfrm>
            <a:off x="3643800" y="2501053"/>
            <a:ext cx="5188500" cy="2468524"/>
          </a:xfrm>
          <a:prstGeom prst="rect">
            <a:avLst/>
          </a:prstGeom>
          <a:noFill/>
          <a:ln>
            <a:noFill/>
          </a:ln>
        </p:spPr>
      </p:pic>
      <p:pic>
        <p:nvPicPr>
          <p:cNvPr id="178" name="Google Shape;178;p29"/>
          <p:cNvPicPr preferRelativeResize="0"/>
          <p:nvPr/>
        </p:nvPicPr>
        <p:blipFill>
          <a:blip r:embed="rId4">
            <a:alphaModFix/>
          </a:blip>
          <a:stretch>
            <a:fillRect/>
          </a:stretch>
        </p:blipFill>
        <p:spPr>
          <a:xfrm>
            <a:off x="4718994" y="140401"/>
            <a:ext cx="3038124" cy="2149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2575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 Formulas</a:t>
            </a:r>
            <a:endParaRPr/>
          </a:p>
        </p:txBody>
      </p:sp>
      <p:pic>
        <p:nvPicPr>
          <p:cNvPr id="184" name="Google Shape;184;p30"/>
          <p:cNvPicPr preferRelativeResize="0"/>
          <p:nvPr/>
        </p:nvPicPr>
        <p:blipFill>
          <a:blip r:embed="rId3">
            <a:alphaModFix/>
          </a:blip>
          <a:stretch>
            <a:fillRect/>
          </a:stretch>
        </p:blipFill>
        <p:spPr>
          <a:xfrm>
            <a:off x="444225" y="870775"/>
            <a:ext cx="7505700" cy="1219200"/>
          </a:xfrm>
          <a:prstGeom prst="rect">
            <a:avLst/>
          </a:prstGeom>
          <a:noFill/>
          <a:ln>
            <a:noFill/>
          </a:ln>
        </p:spPr>
      </p:pic>
      <p:pic>
        <p:nvPicPr>
          <p:cNvPr id="185" name="Google Shape;185;p30"/>
          <p:cNvPicPr preferRelativeResize="0"/>
          <p:nvPr/>
        </p:nvPicPr>
        <p:blipFill>
          <a:blip r:embed="rId4">
            <a:alphaModFix/>
          </a:blip>
          <a:stretch>
            <a:fillRect/>
          </a:stretch>
        </p:blipFill>
        <p:spPr>
          <a:xfrm>
            <a:off x="311700" y="2283175"/>
            <a:ext cx="4435825" cy="1522575"/>
          </a:xfrm>
          <a:prstGeom prst="rect">
            <a:avLst/>
          </a:prstGeom>
          <a:noFill/>
          <a:ln>
            <a:noFill/>
          </a:ln>
        </p:spPr>
      </p:pic>
      <p:pic>
        <p:nvPicPr>
          <p:cNvPr id="186" name="Google Shape;186;p30"/>
          <p:cNvPicPr preferRelativeResize="0"/>
          <p:nvPr/>
        </p:nvPicPr>
        <p:blipFill>
          <a:blip r:embed="rId5">
            <a:alphaModFix/>
          </a:blip>
          <a:stretch>
            <a:fillRect/>
          </a:stretch>
        </p:blipFill>
        <p:spPr>
          <a:xfrm>
            <a:off x="4981850" y="2341050"/>
            <a:ext cx="4084775" cy="1406824"/>
          </a:xfrm>
          <a:prstGeom prst="rect">
            <a:avLst/>
          </a:prstGeom>
          <a:noFill/>
          <a:ln>
            <a:noFill/>
          </a:ln>
        </p:spPr>
      </p:pic>
      <p:sp>
        <p:nvSpPr>
          <p:cNvPr id="187" name="Google Shape;187;p30"/>
          <p:cNvSpPr txBox="1"/>
          <p:nvPr/>
        </p:nvSpPr>
        <p:spPr>
          <a:xfrm>
            <a:off x="749850" y="3948425"/>
            <a:ext cx="67485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C ~ 10^7 neutrinos/cm^2/sec (at a target 20m away)</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N</a:t>
            </a:r>
            <a:r>
              <a:rPr baseline="-25000" lang="en" sz="2300">
                <a:solidFill>
                  <a:schemeClr val="dk1"/>
                </a:solidFill>
                <a:latin typeface="Old Standard TT"/>
                <a:ea typeface="Old Standard TT"/>
                <a:cs typeface="Old Standard TT"/>
                <a:sym typeface="Old Standard TT"/>
              </a:rPr>
              <a:t>t  </a:t>
            </a:r>
            <a:r>
              <a:rPr lang="en" sz="1800">
                <a:solidFill>
                  <a:schemeClr val="dk1"/>
                </a:solidFill>
                <a:latin typeface="Old Standard TT"/>
                <a:ea typeface="Old Standard TT"/>
                <a:cs typeface="Old Standard TT"/>
                <a:sym typeface="Old Standard TT"/>
              </a:rPr>
              <a:t>- Varies by detector size and medium</a:t>
            </a:r>
            <a:endParaRPr baseline="-25000" sz="2300">
              <a:solidFill>
                <a:schemeClr val="dk1"/>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165725" y="81800"/>
            <a:ext cx="86667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 Rate Plot</a:t>
            </a:r>
            <a:endParaRPr/>
          </a:p>
        </p:txBody>
      </p:sp>
      <p:pic>
        <p:nvPicPr>
          <p:cNvPr id="193" name="Google Shape;193;p31"/>
          <p:cNvPicPr preferRelativeResize="0"/>
          <p:nvPr/>
        </p:nvPicPr>
        <p:blipFill>
          <a:blip r:embed="rId3">
            <a:alphaModFix/>
          </a:blip>
          <a:stretch>
            <a:fillRect/>
          </a:stretch>
        </p:blipFill>
        <p:spPr>
          <a:xfrm>
            <a:off x="165788" y="741875"/>
            <a:ext cx="8666563" cy="4143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971325" y="438450"/>
            <a:ext cx="3074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are Neutrinos?</a:t>
            </a:r>
            <a:endParaRPr/>
          </a:p>
        </p:txBody>
      </p:sp>
      <p:sp>
        <p:nvSpPr>
          <p:cNvPr id="66" name="Google Shape;66;p14"/>
          <p:cNvSpPr txBox="1"/>
          <p:nvPr>
            <p:ph idx="1" type="body"/>
          </p:nvPr>
        </p:nvSpPr>
        <p:spPr>
          <a:xfrm>
            <a:off x="311700" y="1389600"/>
            <a:ext cx="30744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Very light weakly interacting particles</a:t>
            </a:r>
            <a:endParaRPr sz="1600"/>
          </a:p>
          <a:p>
            <a:pPr indent="0" lvl="0" marL="0" rtl="0" algn="l">
              <a:spcBef>
                <a:spcPts val="1600"/>
              </a:spcBef>
              <a:spcAft>
                <a:spcPts val="0"/>
              </a:spcAft>
              <a:buNone/>
            </a:pPr>
            <a:r>
              <a:rPr lang="en" sz="1600"/>
              <a:t>Only interact via weak force and gravity</a:t>
            </a:r>
            <a:endParaRPr sz="1600"/>
          </a:p>
          <a:p>
            <a:pPr indent="0" lvl="0" marL="0" rtl="0" algn="l">
              <a:spcBef>
                <a:spcPts val="1600"/>
              </a:spcBef>
              <a:spcAft>
                <a:spcPts val="0"/>
              </a:spcAft>
              <a:buNone/>
            </a:pPr>
            <a:r>
              <a:rPr lang="en" sz="1600"/>
              <a:t>Difficult to detect</a:t>
            </a:r>
            <a:endParaRPr sz="1600"/>
          </a:p>
          <a:p>
            <a:pPr indent="0" lvl="0" marL="0" rtl="0" algn="l">
              <a:spcBef>
                <a:spcPts val="1600"/>
              </a:spcBef>
              <a:spcAft>
                <a:spcPts val="1600"/>
              </a:spcAft>
              <a:buNone/>
            </a:pPr>
            <a:r>
              <a:rPr lang="en" sz="1600"/>
              <a:t>3 types each corresponding to a different lepton</a:t>
            </a:r>
            <a:endParaRPr sz="1600"/>
          </a:p>
        </p:txBody>
      </p:sp>
      <p:pic>
        <p:nvPicPr>
          <p:cNvPr id="67" name="Google Shape;67;p14"/>
          <p:cNvPicPr preferRelativeResize="0"/>
          <p:nvPr/>
        </p:nvPicPr>
        <p:blipFill rotWithShape="1">
          <a:blip r:embed="rId3">
            <a:alphaModFix/>
          </a:blip>
          <a:srcRect b="2100" l="0" r="0" t="6575"/>
          <a:stretch/>
        </p:blipFill>
        <p:spPr>
          <a:xfrm>
            <a:off x="3857900" y="1389600"/>
            <a:ext cx="4991100" cy="287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3161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199" name="Google Shape;199;p3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Prof. David Caratelli, Faculty Advisor</a:t>
            </a:r>
            <a:endParaRPr sz="1700"/>
          </a:p>
          <a:p>
            <a:pPr indent="0" lvl="0" marL="0" rtl="0" algn="l">
              <a:spcBef>
                <a:spcPts val="1600"/>
              </a:spcBef>
              <a:spcAft>
                <a:spcPts val="0"/>
              </a:spcAft>
              <a:buNone/>
            </a:pPr>
            <a:r>
              <a:rPr lang="en" sz="1700"/>
              <a:t>Alexander Antonakis, Graduate Student Mentor</a:t>
            </a:r>
            <a:endParaRPr sz="1700"/>
          </a:p>
          <a:p>
            <a:pPr indent="0" lvl="0" marL="0" rtl="0" algn="l">
              <a:spcBef>
                <a:spcPts val="1600"/>
              </a:spcBef>
              <a:spcAft>
                <a:spcPts val="0"/>
              </a:spcAft>
              <a:buNone/>
            </a:pPr>
            <a:r>
              <a:rPr lang="en" sz="1700"/>
              <a:t>Prof. Sathya Guruswamy, REU Coordinator</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rPr lang="en" sz="1700"/>
              <a:t>This work was supported by:</a:t>
            </a:r>
            <a:endParaRPr sz="1700"/>
          </a:p>
          <a:p>
            <a:pPr indent="0" lvl="0" marL="0" rtl="0" algn="l">
              <a:spcBef>
                <a:spcPts val="1600"/>
              </a:spcBef>
              <a:spcAft>
                <a:spcPts val="1600"/>
              </a:spcAft>
              <a:buNone/>
            </a:pPr>
            <a:r>
              <a:rPr lang="en" sz="1700"/>
              <a:t>National Science Foundation (NSF) REU grant PHY-2349677</a:t>
            </a:r>
            <a:endParaRPr sz="1700"/>
          </a:p>
        </p:txBody>
      </p:sp>
      <p:pic>
        <p:nvPicPr>
          <p:cNvPr id="200" name="Google Shape;200;p32"/>
          <p:cNvPicPr preferRelativeResize="0"/>
          <p:nvPr/>
        </p:nvPicPr>
        <p:blipFill>
          <a:blip r:embed="rId3">
            <a:alphaModFix/>
          </a:blip>
          <a:stretch>
            <a:fillRect/>
          </a:stretch>
        </p:blipFill>
        <p:spPr>
          <a:xfrm>
            <a:off x="6703225" y="222438"/>
            <a:ext cx="2133600" cy="2143125"/>
          </a:xfrm>
          <a:prstGeom prst="rect">
            <a:avLst/>
          </a:prstGeom>
          <a:noFill/>
          <a:ln>
            <a:noFill/>
          </a:ln>
        </p:spPr>
      </p:pic>
      <p:pic>
        <p:nvPicPr>
          <p:cNvPr id="201" name="Google Shape;201;p32"/>
          <p:cNvPicPr preferRelativeResize="0"/>
          <p:nvPr/>
        </p:nvPicPr>
        <p:blipFill>
          <a:blip r:embed="rId4">
            <a:alphaModFix/>
          </a:blip>
          <a:stretch>
            <a:fillRect/>
          </a:stretch>
        </p:blipFill>
        <p:spPr>
          <a:xfrm>
            <a:off x="6542675" y="2442875"/>
            <a:ext cx="2454699" cy="2454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5500" y="18727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CE𝝂NS</a:t>
            </a:r>
            <a:endParaRPr/>
          </a:p>
          <a:p>
            <a:pPr indent="0" lvl="0" marL="0" rtl="0" algn="ctr">
              <a:spcBef>
                <a:spcPts val="0"/>
              </a:spcBef>
              <a:spcAft>
                <a:spcPts val="0"/>
              </a:spcAft>
              <a:buNone/>
            </a:pPr>
            <a:r>
              <a:rPr lang="en"/>
              <a:t>Interaction</a:t>
            </a:r>
            <a:endParaRPr/>
          </a:p>
        </p:txBody>
      </p:sp>
      <p:sp>
        <p:nvSpPr>
          <p:cNvPr id="73" name="Google Shape;73;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Coherent Elastic Neutrino Nucleus Scattering  (pronounced “sevens”)</a:t>
            </a:r>
            <a:endParaRPr sz="1600"/>
          </a:p>
          <a:p>
            <a:pPr indent="-330200" lvl="0" marL="457200" rtl="0" algn="l">
              <a:spcBef>
                <a:spcPts val="1600"/>
              </a:spcBef>
              <a:spcAft>
                <a:spcPts val="0"/>
              </a:spcAft>
              <a:buSzPts val="1600"/>
              <a:buChar char="●"/>
            </a:pPr>
            <a:r>
              <a:rPr lang="en" sz="1600"/>
              <a:t>Neutrinos interact with an entire atomic nucleus via </a:t>
            </a:r>
            <a:r>
              <a:rPr lang="en" sz="1600"/>
              <a:t>exchange</a:t>
            </a:r>
            <a:r>
              <a:rPr lang="en" sz="1600"/>
              <a:t> of Z boson</a:t>
            </a:r>
            <a:endParaRPr sz="1600"/>
          </a:p>
          <a:p>
            <a:pPr indent="-330200" lvl="0" marL="457200" rtl="0" algn="l">
              <a:spcBef>
                <a:spcPts val="1600"/>
              </a:spcBef>
              <a:spcAft>
                <a:spcPts val="1600"/>
              </a:spcAft>
              <a:buSzPts val="1600"/>
              <a:buChar char="●"/>
            </a:pPr>
            <a:r>
              <a:rPr lang="en" sz="1600"/>
              <a:t>Nucleus recoils at energies ~(10-100) keV</a:t>
            </a:r>
            <a:endParaRPr sz="1600"/>
          </a:p>
        </p:txBody>
      </p:sp>
      <p:pic>
        <p:nvPicPr>
          <p:cNvPr id="74" name="Google Shape;74;p15"/>
          <p:cNvPicPr preferRelativeResize="0"/>
          <p:nvPr/>
        </p:nvPicPr>
        <p:blipFill rotWithShape="1">
          <a:blip r:embed="rId4">
            <a:alphaModFix/>
          </a:blip>
          <a:srcRect b="0" l="2848" r="1576" t="0"/>
          <a:stretch/>
        </p:blipFill>
        <p:spPr>
          <a:xfrm>
            <a:off x="454488" y="1520475"/>
            <a:ext cx="3667226" cy="353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2712600" y="140425"/>
            <a:ext cx="37188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Study CE𝝂NS?</a:t>
            </a:r>
            <a:endParaRPr/>
          </a:p>
        </p:txBody>
      </p:sp>
      <p:sp>
        <p:nvSpPr>
          <p:cNvPr id="80" name="Google Shape;80;p16"/>
          <p:cNvSpPr txBox="1"/>
          <p:nvPr>
            <p:ph idx="1" type="body"/>
          </p:nvPr>
        </p:nvSpPr>
        <p:spPr>
          <a:xfrm>
            <a:off x="299975" y="987575"/>
            <a:ext cx="3906300" cy="3678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CE𝝂NS is predicted by the standard model and has been detected before only recently, but we’re not able to track its directional dependence</a:t>
            </a:r>
            <a:endParaRPr sz="1400"/>
          </a:p>
          <a:p>
            <a:pPr indent="-311150" lvl="0" marL="457200" rtl="0" algn="l">
              <a:spcBef>
                <a:spcPts val="0"/>
              </a:spcBef>
              <a:spcAft>
                <a:spcPts val="0"/>
              </a:spcAft>
              <a:buSzPts val="1300"/>
              <a:buChar char="●"/>
            </a:pPr>
            <a:r>
              <a:rPr lang="en" sz="1300"/>
              <a:t>Can lead to a better understanding of neutrino physics</a:t>
            </a:r>
            <a:endParaRPr sz="1300"/>
          </a:p>
          <a:p>
            <a:pPr indent="-311150" lvl="0" marL="457200" rtl="0" algn="l">
              <a:spcBef>
                <a:spcPts val="0"/>
              </a:spcBef>
              <a:spcAft>
                <a:spcPts val="0"/>
              </a:spcAft>
              <a:buSzPts val="1300"/>
              <a:buChar char="●"/>
            </a:pPr>
            <a:r>
              <a:rPr lang="en" sz="1300"/>
              <a:t>Can directly measure the energy spectrum of neutrinos</a:t>
            </a:r>
            <a:endParaRPr sz="1300"/>
          </a:p>
          <a:p>
            <a:pPr indent="-311150" lvl="0" marL="457200" rtl="0" algn="l">
              <a:spcBef>
                <a:spcPts val="0"/>
              </a:spcBef>
              <a:spcAft>
                <a:spcPts val="0"/>
              </a:spcAft>
              <a:buSzPts val="1300"/>
              <a:buChar char="●"/>
            </a:pPr>
            <a:r>
              <a:rPr lang="en" sz="1300"/>
              <a:t>Scattering could be mediated by non standard model particles </a:t>
            </a:r>
            <a:endParaRPr sz="1300"/>
          </a:p>
          <a:p>
            <a:pPr indent="-311150" lvl="0" marL="457200" rtl="0" algn="l">
              <a:spcBef>
                <a:spcPts val="0"/>
              </a:spcBef>
              <a:spcAft>
                <a:spcPts val="0"/>
              </a:spcAft>
              <a:buSzPts val="1300"/>
              <a:buChar char="●"/>
            </a:pPr>
            <a:r>
              <a:rPr lang="en" sz="1300"/>
              <a:t>Could be used to probe the existence of sterile neutrinos</a:t>
            </a:r>
            <a:endParaRPr sz="1300"/>
          </a:p>
          <a:p>
            <a:pPr indent="-311150" lvl="0" marL="457200" rtl="0" algn="l">
              <a:spcBef>
                <a:spcPts val="0"/>
              </a:spcBef>
              <a:spcAft>
                <a:spcPts val="0"/>
              </a:spcAft>
              <a:buSzPts val="1300"/>
              <a:buChar char="●"/>
            </a:pPr>
            <a:r>
              <a:rPr lang="en" sz="1300"/>
              <a:t>Astrophysical neutrinos serve as a background in dark matter searches </a:t>
            </a:r>
            <a:endParaRPr sz="1300"/>
          </a:p>
          <a:p>
            <a:pPr indent="-311150" lvl="0" marL="457200" rtl="0" algn="l">
              <a:spcBef>
                <a:spcPts val="0"/>
              </a:spcBef>
              <a:spcAft>
                <a:spcPts val="0"/>
              </a:spcAft>
              <a:buSzPts val="1300"/>
              <a:buChar char="●"/>
            </a:pPr>
            <a:r>
              <a:rPr lang="en" sz="1300"/>
              <a:t>Can also potentially probe neutron distribution of atoms</a:t>
            </a:r>
            <a:endParaRPr sz="1300"/>
          </a:p>
        </p:txBody>
      </p:sp>
      <p:pic>
        <p:nvPicPr>
          <p:cNvPr id="81" name="Google Shape;81;p16"/>
          <p:cNvPicPr preferRelativeResize="0"/>
          <p:nvPr/>
        </p:nvPicPr>
        <p:blipFill>
          <a:blip r:embed="rId4">
            <a:alphaModFix/>
          </a:blip>
          <a:stretch>
            <a:fillRect/>
          </a:stretch>
        </p:blipFill>
        <p:spPr>
          <a:xfrm>
            <a:off x="4626610" y="890448"/>
            <a:ext cx="4400266" cy="3872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726488" y="261950"/>
            <a:ext cx="5119976" cy="2169100"/>
          </a:xfrm>
          <a:prstGeom prst="rect">
            <a:avLst/>
          </a:prstGeom>
          <a:noFill/>
          <a:ln>
            <a:noFill/>
          </a:ln>
        </p:spPr>
      </p:pic>
      <p:pic>
        <p:nvPicPr>
          <p:cNvPr id="87" name="Google Shape;87;p17"/>
          <p:cNvPicPr preferRelativeResize="0"/>
          <p:nvPr/>
        </p:nvPicPr>
        <p:blipFill>
          <a:blip r:embed="rId4">
            <a:alphaModFix/>
          </a:blip>
          <a:stretch>
            <a:fillRect/>
          </a:stretch>
        </p:blipFill>
        <p:spPr>
          <a:xfrm>
            <a:off x="3749325" y="2571750"/>
            <a:ext cx="4914900" cy="1009650"/>
          </a:xfrm>
          <a:prstGeom prst="rect">
            <a:avLst/>
          </a:prstGeom>
          <a:noFill/>
          <a:ln>
            <a:noFill/>
          </a:ln>
        </p:spPr>
      </p:pic>
      <p:pic>
        <p:nvPicPr>
          <p:cNvPr id="88" name="Google Shape;88;p17"/>
          <p:cNvPicPr preferRelativeResize="0"/>
          <p:nvPr/>
        </p:nvPicPr>
        <p:blipFill rotWithShape="1">
          <a:blip r:embed="rId5">
            <a:alphaModFix/>
          </a:blip>
          <a:srcRect b="14059" l="0" r="0" t="0"/>
          <a:stretch/>
        </p:blipFill>
        <p:spPr>
          <a:xfrm>
            <a:off x="726500" y="3722100"/>
            <a:ext cx="4076700" cy="507525"/>
          </a:xfrm>
          <a:prstGeom prst="rect">
            <a:avLst/>
          </a:prstGeom>
          <a:noFill/>
          <a:ln>
            <a:noFill/>
          </a:ln>
        </p:spPr>
      </p:pic>
      <p:pic>
        <p:nvPicPr>
          <p:cNvPr id="89" name="Google Shape;89;p17"/>
          <p:cNvPicPr preferRelativeResize="0"/>
          <p:nvPr/>
        </p:nvPicPr>
        <p:blipFill>
          <a:blip r:embed="rId6">
            <a:alphaModFix/>
          </a:blip>
          <a:stretch>
            <a:fillRect/>
          </a:stretch>
        </p:blipFill>
        <p:spPr>
          <a:xfrm>
            <a:off x="1859963" y="4370325"/>
            <a:ext cx="1809750" cy="457200"/>
          </a:xfrm>
          <a:prstGeom prst="rect">
            <a:avLst/>
          </a:prstGeom>
          <a:noFill/>
          <a:ln>
            <a:noFill/>
          </a:ln>
        </p:spPr>
      </p:pic>
      <p:sp>
        <p:nvSpPr>
          <p:cNvPr id="90" name="Google Shape;90;p17"/>
          <p:cNvSpPr txBox="1"/>
          <p:nvPr/>
        </p:nvSpPr>
        <p:spPr>
          <a:xfrm>
            <a:off x="5237225" y="3811725"/>
            <a:ext cx="2847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Term proportional to proton charge drops out in weak nuclear charge</a:t>
            </a:r>
            <a:endParaRPr sz="1800">
              <a:solidFill>
                <a:schemeClr val="dk1"/>
              </a:solidFill>
              <a:latin typeface="Old Standard TT"/>
              <a:ea typeface="Old Standard TT"/>
              <a:cs typeface="Old Standard TT"/>
              <a:sym typeface="Old Standard TT"/>
            </a:endParaRPr>
          </a:p>
        </p:txBody>
      </p:sp>
      <p:sp>
        <p:nvSpPr>
          <p:cNvPr id="91" name="Google Shape;91;p17"/>
          <p:cNvSpPr txBox="1"/>
          <p:nvPr/>
        </p:nvSpPr>
        <p:spPr>
          <a:xfrm>
            <a:off x="292925" y="2706500"/>
            <a:ext cx="26832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a:solidFill>
                  <a:schemeClr val="dk1"/>
                </a:solidFill>
                <a:latin typeface="Old Standard TT"/>
                <a:ea typeface="Old Standard TT"/>
                <a:cs typeface="Old Standard TT"/>
                <a:sym typeface="Old Standard TT"/>
              </a:rPr>
              <a:t>CE𝝂NS differential cross section as a function of nuclear recoil energy </a:t>
            </a:r>
            <a:endParaRPr sz="1900">
              <a:solidFill>
                <a:schemeClr val="dk1"/>
              </a:solidFill>
              <a:latin typeface="Old Standard TT"/>
              <a:ea typeface="Old Standard TT"/>
              <a:cs typeface="Old Standard TT"/>
              <a:sym typeface="Old Standard TT"/>
            </a:endParaRPr>
          </a:p>
        </p:txBody>
      </p:sp>
      <p:sp>
        <p:nvSpPr>
          <p:cNvPr id="92" name="Google Shape;92;p17"/>
          <p:cNvSpPr txBox="1"/>
          <p:nvPr/>
        </p:nvSpPr>
        <p:spPr>
          <a:xfrm>
            <a:off x="6121850" y="700000"/>
            <a:ext cx="2636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Recoil energy as a </a:t>
            </a:r>
            <a:r>
              <a:rPr lang="en" sz="1800">
                <a:solidFill>
                  <a:schemeClr val="dk1"/>
                </a:solidFill>
                <a:latin typeface="Old Standard TT"/>
                <a:ea typeface="Old Standard TT"/>
                <a:cs typeface="Old Standard TT"/>
                <a:sym typeface="Old Standard TT"/>
              </a:rPr>
              <a:t>function</a:t>
            </a:r>
            <a:r>
              <a:rPr lang="en" sz="1800">
                <a:solidFill>
                  <a:schemeClr val="dk1"/>
                </a:solidFill>
                <a:latin typeface="Old Standard TT"/>
                <a:ea typeface="Old Standard TT"/>
                <a:cs typeface="Old Standard TT"/>
                <a:sym typeface="Old Standard TT"/>
              </a:rPr>
              <a:t> of scattering angle and </a:t>
            </a:r>
            <a:r>
              <a:rPr lang="en" sz="1800">
                <a:solidFill>
                  <a:schemeClr val="dk1"/>
                </a:solidFill>
                <a:latin typeface="Old Standard TT"/>
                <a:ea typeface="Old Standard TT"/>
                <a:cs typeface="Old Standard TT"/>
                <a:sym typeface="Old Standard TT"/>
              </a:rPr>
              <a:t>neutrino energy</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762750" y="368125"/>
            <a:ext cx="2664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Detecting CE𝝂NS</a:t>
            </a:r>
            <a:endParaRPr/>
          </a:p>
        </p:txBody>
      </p:sp>
      <p:sp>
        <p:nvSpPr>
          <p:cNvPr id="98" name="Google Shape;98;p18"/>
          <p:cNvSpPr txBox="1"/>
          <p:nvPr>
            <p:ph idx="1" type="body"/>
          </p:nvPr>
        </p:nvSpPr>
        <p:spPr>
          <a:xfrm>
            <a:off x="311700" y="1145850"/>
            <a:ext cx="3566400" cy="28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336550" lvl="0" marL="457200" rtl="0" algn="l">
              <a:spcBef>
                <a:spcPts val="1600"/>
              </a:spcBef>
              <a:spcAft>
                <a:spcPts val="0"/>
              </a:spcAft>
              <a:buSzPts val="1700"/>
              <a:buChar char="●"/>
            </a:pPr>
            <a:r>
              <a:rPr lang="en" sz="1700"/>
              <a:t>CE𝝂NS produces an observable signature in the form of the energy deposited into the target material by the recoiling atom</a:t>
            </a:r>
            <a:endParaRPr sz="1700"/>
          </a:p>
          <a:p>
            <a:pPr indent="-336550" lvl="0" marL="457200" rtl="0" algn="l">
              <a:spcBef>
                <a:spcPts val="0"/>
              </a:spcBef>
              <a:spcAft>
                <a:spcPts val="0"/>
              </a:spcAft>
              <a:buSzPts val="1700"/>
              <a:buChar char="●"/>
            </a:pPr>
            <a:r>
              <a:rPr lang="en" sz="1700"/>
              <a:t>Energy can go into creating secondary recoils, phonons (heat), and photons</a:t>
            </a:r>
            <a:endParaRPr sz="1700"/>
          </a:p>
        </p:txBody>
      </p:sp>
      <p:pic>
        <p:nvPicPr>
          <p:cNvPr id="99" name="Google Shape;99;p18"/>
          <p:cNvPicPr preferRelativeResize="0"/>
          <p:nvPr/>
        </p:nvPicPr>
        <p:blipFill rotWithShape="1">
          <a:blip r:embed="rId3">
            <a:alphaModFix/>
          </a:blip>
          <a:srcRect b="0" l="2410" r="0" t="0"/>
          <a:stretch/>
        </p:blipFill>
        <p:spPr>
          <a:xfrm>
            <a:off x="4622350" y="1459912"/>
            <a:ext cx="3916875" cy="293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745900" y="356450"/>
            <a:ext cx="3652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Goals for this Project</a:t>
            </a:r>
            <a:endParaRPr/>
          </a:p>
        </p:txBody>
      </p:sp>
      <p:sp>
        <p:nvSpPr>
          <p:cNvPr id="105" name="Google Shape;105;p19"/>
          <p:cNvSpPr txBox="1"/>
          <p:nvPr>
            <p:ph idx="1" type="body"/>
          </p:nvPr>
        </p:nvSpPr>
        <p:spPr>
          <a:xfrm>
            <a:off x="311700" y="1311300"/>
            <a:ext cx="7772700" cy="3179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To a</a:t>
            </a:r>
            <a:r>
              <a:rPr lang="en" sz="1900"/>
              <a:t>nalyze how the initial recoil distributes its energy into the target </a:t>
            </a:r>
            <a:endParaRPr sz="1900"/>
          </a:p>
          <a:p>
            <a:pPr indent="-349250" lvl="0" marL="457200" rtl="0" algn="l">
              <a:spcBef>
                <a:spcPts val="0"/>
              </a:spcBef>
              <a:spcAft>
                <a:spcPts val="0"/>
              </a:spcAft>
              <a:buSzPts val="1900"/>
              <a:buChar char="●"/>
            </a:pPr>
            <a:r>
              <a:rPr lang="en" sz="1900"/>
              <a:t>We specifically want to create a map of ionization charge deposition points as the nuclear recoil moves through the target medium</a:t>
            </a:r>
            <a:endParaRPr sz="1900"/>
          </a:p>
          <a:p>
            <a:pPr indent="-349250" lvl="0" marL="457200" rtl="0" algn="l">
              <a:spcBef>
                <a:spcPts val="0"/>
              </a:spcBef>
              <a:spcAft>
                <a:spcPts val="0"/>
              </a:spcAft>
              <a:buSzPts val="1900"/>
              <a:buChar char="●"/>
            </a:pPr>
            <a:r>
              <a:rPr lang="en" sz="1900"/>
              <a:t>The Stopping and Range of Ions in Matter (SRIM) simulation tool provides information about how the energy from the initial recoil is distributed into the target</a:t>
            </a:r>
            <a:endParaRPr sz="1900"/>
          </a:p>
          <a:p>
            <a:pPr indent="-349250" lvl="0" marL="457200" rtl="0" algn="l">
              <a:spcBef>
                <a:spcPts val="0"/>
              </a:spcBef>
              <a:spcAft>
                <a:spcPts val="0"/>
              </a:spcAft>
              <a:buSzPts val="1900"/>
              <a:buChar char="●"/>
            </a:pPr>
            <a:r>
              <a:rPr lang="en" sz="1900"/>
              <a:t>This information will give us insight into what kind of detector we should build to detect the directionality of CE𝝂NS</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850124" y="188400"/>
            <a:ext cx="7327899" cy="476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323400" y="914400"/>
            <a:ext cx="2808000" cy="4229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Initial recoil doesn’t follow </a:t>
            </a:r>
            <a:r>
              <a:rPr lang="en" sz="1600"/>
              <a:t>definite</a:t>
            </a:r>
            <a:r>
              <a:rPr lang="en" sz="1600"/>
              <a:t> path</a:t>
            </a:r>
            <a:endParaRPr sz="1600"/>
          </a:p>
          <a:p>
            <a:pPr indent="-330200" lvl="0" marL="457200" rtl="0" algn="l">
              <a:spcBef>
                <a:spcPts val="0"/>
              </a:spcBef>
              <a:spcAft>
                <a:spcPts val="0"/>
              </a:spcAft>
              <a:buSzPts val="1600"/>
              <a:buChar char="●"/>
            </a:pPr>
            <a:r>
              <a:rPr lang="en" sz="1600"/>
              <a:t>Important to first get a sense of the spread of the distribution of trajectories</a:t>
            </a:r>
            <a:endParaRPr sz="1600"/>
          </a:p>
          <a:p>
            <a:pPr indent="-330200" lvl="0" marL="457200" rtl="0" algn="l">
              <a:spcBef>
                <a:spcPts val="0"/>
              </a:spcBef>
              <a:spcAft>
                <a:spcPts val="0"/>
              </a:spcAft>
              <a:buSzPts val="1600"/>
              <a:buChar char="●"/>
            </a:pPr>
            <a:r>
              <a:rPr lang="en" sz="1600"/>
              <a:t>The example on the right is for an initial recoil at 10 keV </a:t>
            </a:r>
            <a:r>
              <a:rPr lang="en" sz="1600"/>
              <a:t>for 100 events</a:t>
            </a:r>
            <a:endParaRPr sz="1600"/>
          </a:p>
          <a:p>
            <a:pPr indent="-330200" lvl="0" marL="457200" rtl="0" algn="l">
              <a:spcBef>
                <a:spcPts val="0"/>
              </a:spcBef>
              <a:spcAft>
                <a:spcPts val="0"/>
              </a:spcAft>
              <a:buSzPts val="1600"/>
              <a:buChar char="●"/>
            </a:pPr>
            <a:r>
              <a:rPr lang="en" sz="1600"/>
              <a:t>Each line represents an individual recoil simulation</a:t>
            </a:r>
            <a:endParaRPr sz="1600"/>
          </a:p>
        </p:txBody>
      </p:sp>
      <p:pic>
        <p:nvPicPr>
          <p:cNvPr id="116" name="Google Shape;116;p21"/>
          <p:cNvPicPr preferRelativeResize="0"/>
          <p:nvPr/>
        </p:nvPicPr>
        <p:blipFill>
          <a:blip r:embed="rId4">
            <a:alphaModFix/>
          </a:blip>
          <a:stretch>
            <a:fillRect/>
          </a:stretch>
        </p:blipFill>
        <p:spPr>
          <a:xfrm>
            <a:off x="3822775" y="152400"/>
            <a:ext cx="467692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