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8" r:id="rId2"/>
    <p:sldId id="264" r:id="rId3"/>
    <p:sldId id="257" r:id="rId4"/>
    <p:sldId id="265" r:id="rId5"/>
    <p:sldId id="259" r:id="rId6"/>
    <p:sldId id="266" r:id="rId7"/>
    <p:sldId id="262" r:id="rId8"/>
    <p:sldId id="268" r:id="rId9"/>
    <p:sldId id="267" r:id="rId10"/>
    <p:sldId id="270" r:id="rId11"/>
    <p:sldId id="274" r:id="rId12"/>
    <p:sldId id="280" r:id="rId13"/>
    <p:sldId id="269" r:id="rId14"/>
    <p:sldId id="276" r:id="rId15"/>
    <p:sldId id="271" r:id="rId16"/>
    <p:sldId id="277" r:id="rId17"/>
    <p:sldId id="278" r:id="rId18"/>
    <p:sldId id="279"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4B83"/>
    <a:srgbClr val="00FF00"/>
    <a:srgbClr val="05AA57"/>
    <a:srgbClr val="C99122"/>
    <a:srgbClr val="FFFFFF"/>
    <a:srgbClr val="1C293D"/>
    <a:srgbClr val="314A28"/>
    <a:srgbClr val="0D2E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4752"/>
  </p:normalViewPr>
  <p:slideViewPr>
    <p:cSldViewPr snapToGrid="0">
      <p:cViewPr varScale="1">
        <p:scale>
          <a:sx n="116" d="100"/>
          <a:sy n="116" d="100"/>
        </p:scale>
        <p:origin x="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8B4F3-EFDC-9344-8B50-213D9F735EB8}" type="datetimeFigureOut">
              <a:rPr lang="en-US" smtClean="0"/>
              <a:t>8/18/24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BA7CF-9157-D04F-8BC0-39E16F102A92}" type="slidenum">
              <a:rPr lang="en-US" smtClean="0"/>
              <a:t>‹#›</a:t>
            </a:fld>
            <a:endParaRPr lang="en-US"/>
          </a:p>
        </p:txBody>
      </p:sp>
    </p:spTree>
    <p:extLst>
      <p:ext uri="{BB962C8B-B14F-4D97-AF65-F5344CB8AC3E}">
        <p14:creationId xmlns:p14="http://schemas.microsoft.com/office/powerpoint/2010/main" val="415880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BA7CF-9157-D04F-8BC0-39E16F102A92}" type="slidenum">
              <a:rPr lang="en-US" smtClean="0"/>
              <a:t>14</a:t>
            </a:fld>
            <a:endParaRPr lang="en-US"/>
          </a:p>
        </p:txBody>
      </p:sp>
    </p:spTree>
    <p:extLst>
      <p:ext uri="{BB962C8B-B14F-4D97-AF65-F5344CB8AC3E}">
        <p14:creationId xmlns:p14="http://schemas.microsoft.com/office/powerpoint/2010/main" val="385626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523F-D425-C82D-A81B-F90EC01A61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F6F370-07C8-96C7-60E2-32846CE21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F95AAB-4698-238B-19DF-869965C3A1ED}"/>
              </a:ext>
            </a:extLst>
          </p:cNvPr>
          <p:cNvSpPr>
            <a:spLocks noGrp="1"/>
          </p:cNvSpPr>
          <p:nvPr>
            <p:ph type="dt" sz="half" idx="10"/>
          </p:nvPr>
        </p:nvSpPr>
        <p:spPr/>
        <p:txBody>
          <a:bodyPr/>
          <a:lstStyle/>
          <a:p>
            <a:fld id="{4BF19D59-5D20-0647-8975-A87512441DE5}" type="datetime1">
              <a:rPr lang="en-US" smtClean="0"/>
              <a:t>8/18/24</a:t>
            </a:fld>
            <a:endParaRPr lang="en-US"/>
          </a:p>
        </p:txBody>
      </p:sp>
      <p:sp>
        <p:nvSpPr>
          <p:cNvPr id="5" name="Footer Placeholder 4">
            <a:extLst>
              <a:ext uri="{FF2B5EF4-FFF2-40B4-BE49-F238E27FC236}">
                <a16:creationId xmlns:a16="http://schemas.microsoft.com/office/drawing/2014/main" id="{D58A6C21-CCCE-82FE-0597-468C2651C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561F9-67CC-51B3-9697-D7207CF9DBED}"/>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86604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20B9-8DB1-24AB-6466-6F26A7ED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D33F18-DEF6-5886-1C54-E8048FC24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D20C-C262-6A94-E707-B498A59BFF29}"/>
              </a:ext>
            </a:extLst>
          </p:cNvPr>
          <p:cNvSpPr>
            <a:spLocks noGrp="1"/>
          </p:cNvSpPr>
          <p:nvPr>
            <p:ph type="dt" sz="half" idx="10"/>
          </p:nvPr>
        </p:nvSpPr>
        <p:spPr/>
        <p:txBody>
          <a:bodyPr/>
          <a:lstStyle/>
          <a:p>
            <a:fld id="{E60B23A0-541B-3541-BCBB-8F7F63C5F488}" type="datetime1">
              <a:rPr lang="en-US" smtClean="0"/>
              <a:t>8/18/24</a:t>
            </a:fld>
            <a:endParaRPr lang="en-US"/>
          </a:p>
        </p:txBody>
      </p:sp>
      <p:sp>
        <p:nvSpPr>
          <p:cNvPr id="5" name="Footer Placeholder 4">
            <a:extLst>
              <a:ext uri="{FF2B5EF4-FFF2-40B4-BE49-F238E27FC236}">
                <a16:creationId xmlns:a16="http://schemas.microsoft.com/office/drawing/2014/main" id="{4C8760AF-629F-894A-541A-73FEA6528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53BC7-3DCE-AA8C-B5D9-BBA278E94436}"/>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183529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F7FF-AF65-CF05-9C72-38AAF0B29F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AC9189-F2CE-3D12-63C4-DBB069A1E2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D476B-AE24-83EB-EB99-3BEE032EED93}"/>
              </a:ext>
            </a:extLst>
          </p:cNvPr>
          <p:cNvSpPr>
            <a:spLocks noGrp="1"/>
          </p:cNvSpPr>
          <p:nvPr>
            <p:ph type="dt" sz="half" idx="10"/>
          </p:nvPr>
        </p:nvSpPr>
        <p:spPr/>
        <p:txBody>
          <a:bodyPr/>
          <a:lstStyle/>
          <a:p>
            <a:fld id="{280B3F98-5691-3F4C-86D5-99403AC4B734}" type="datetime1">
              <a:rPr lang="en-US" smtClean="0"/>
              <a:t>8/18/24</a:t>
            </a:fld>
            <a:endParaRPr lang="en-US"/>
          </a:p>
        </p:txBody>
      </p:sp>
      <p:sp>
        <p:nvSpPr>
          <p:cNvPr id="5" name="Footer Placeholder 4">
            <a:extLst>
              <a:ext uri="{FF2B5EF4-FFF2-40B4-BE49-F238E27FC236}">
                <a16:creationId xmlns:a16="http://schemas.microsoft.com/office/drawing/2014/main" id="{FA6D4550-5916-7317-486E-854B44F50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C2DE6-AFBC-F70F-EB01-91AA06BCECEA}"/>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13405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9D2B-D11E-4461-9F57-1F6347855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EDA7B-121E-079F-A793-2036C3A58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F8BA7-17E2-03CB-C56E-33D8B0FDF94D}"/>
              </a:ext>
            </a:extLst>
          </p:cNvPr>
          <p:cNvSpPr>
            <a:spLocks noGrp="1"/>
          </p:cNvSpPr>
          <p:nvPr>
            <p:ph type="dt" sz="half" idx="10"/>
          </p:nvPr>
        </p:nvSpPr>
        <p:spPr/>
        <p:txBody>
          <a:bodyPr/>
          <a:lstStyle/>
          <a:p>
            <a:fld id="{7B0C4230-6C9A-A44E-B0F5-7A141EB7BF91}" type="datetime1">
              <a:rPr lang="en-US" smtClean="0"/>
              <a:t>8/18/24</a:t>
            </a:fld>
            <a:endParaRPr lang="en-US"/>
          </a:p>
        </p:txBody>
      </p:sp>
      <p:sp>
        <p:nvSpPr>
          <p:cNvPr id="5" name="Footer Placeholder 4">
            <a:extLst>
              <a:ext uri="{FF2B5EF4-FFF2-40B4-BE49-F238E27FC236}">
                <a16:creationId xmlns:a16="http://schemas.microsoft.com/office/drawing/2014/main" id="{B7C72F48-7DA8-1EA1-3A15-F3FB355D8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30AFE-1422-6B8D-23C8-E8FD6FEDC0D1}"/>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118273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E3D0-C35B-E141-FACA-1B0F98D38C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0016ED-FA55-2F85-7417-C6D051F288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BF90AC-832E-2C9E-ED55-1585A12D6ABA}"/>
              </a:ext>
            </a:extLst>
          </p:cNvPr>
          <p:cNvSpPr>
            <a:spLocks noGrp="1"/>
          </p:cNvSpPr>
          <p:nvPr>
            <p:ph type="dt" sz="half" idx="10"/>
          </p:nvPr>
        </p:nvSpPr>
        <p:spPr/>
        <p:txBody>
          <a:bodyPr/>
          <a:lstStyle/>
          <a:p>
            <a:fld id="{121F60C6-23F5-5B45-B3C5-47247EE5B25D}" type="datetime1">
              <a:rPr lang="en-US" smtClean="0"/>
              <a:t>8/18/24</a:t>
            </a:fld>
            <a:endParaRPr lang="en-US"/>
          </a:p>
        </p:txBody>
      </p:sp>
      <p:sp>
        <p:nvSpPr>
          <p:cNvPr id="5" name="Footer Placeholder 4">
            <a:extLst>
              <a:ext uri="{FF2B5EF4-FFF2-40B4-BE49-F238E27FC236}">
                <a16:creationId xmlns:a16="http://schemas.microsoft.com/office/drawing/2014/main" id="{A4D8490F-F14C-93E9-4C80-70F04B895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A7EF6-0534-4DC4-594A-2925F6500E2A}"/>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333402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0021-9DE3-92ED-495E-98EF9202B6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957B5-097A-82C7-6DA7-FCBD1A0EA4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EEAFF2-6976-7C27-0D4F-75CC69F8D8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82204A-8C3A-C405-24A0-B64E3C9F0C64}"/>
              </a:ext>
            </a:extLst>
          </p:cNvPr>
          <p:cNvSpPr>
            <a:spLocks noGrp="1"/>
          </p:cNvSpPr>
          <p:nvPr>
            <p:ph type="dt" sz="half" idx="10"/>
          </p:nvPr>
        </p:nvSpPr>
        <p:spPr/>
        <p:txBody>
          <a:bodyPr/>
          <a:lstStyle/>
          <a:p>
            <a:fld id="{ED51D2D4-AEEF-584B-92FD-09CCEA5B2F54}" type="datetime1">
              <a:rPr lang="en-US" smtClean="0"/>
              <a:t>8/18/24</a:t>
            </a:fld>
            <a:endParaRPr lang="en-US"/>
          </a:p>
        </p:txBody>
      </p:sp>
      <p:sp>
        <p:nvSpPr>
          <p:cNvPr id="6" name="Footer Placeholder 5">
            <a:extLst>
              <a:ext uri="{FF2B5EF4-FFF2-40B4-BE49-F238E27FC236}">
                <a16:creationId xmlns:a16="http://schemas.microsoft.com/office/drawing/2014/main" id="{A54DFE3E-EDA8-2387-9122-7D12F5063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634BB-20A6-C1F8-671C-21627BDDC333}"/>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68482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BA91-4516-AB13-2D8A-4FF76A4D6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8A84E9-4ED1-21E5-BAFC-FE201C75E6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447855-F764-32CD-8BC4-05C2F29E3A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EFE530-575E-7DEB-39DF-2068074E9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0A5417-51A0-00E6-726C-BC5BA3125C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11E82-7E00-D6E3-F2A6-A9ABF24EC601}"/>
              </a:ext>
            </a:extLst>
          </p:cNvPr>
          <p:cNvSpPr>
            <a:spLocks noGrp="1"/>
          </p:cNvSpPr>
          <p:nvPr>
            <p:ph type="dt" sz="half" idx="10"/>
          </p:nvPr>
        </p:nvSpPr>
        <p:spPr/>
        <p:txBody>
          <a:bodyPr/>
          <a:lstStyle/>
          <a:p>
            <a:fld id="{C2B79931-F2DE-BA42-AD97-A958CF662CB9}" type="datetime1">
              <a:rPr lang="en-US" smtClean="0"/>
              <a:t>8/18/24</a:t>
            </a:fld>
            <a:endParaRPr lang="en-US"/>
          </a:p>
        </p:txBody>
      </p:sp>
      <p:sp>
        <p:nvSpPr>
          <p:cNvPr id="8" name="Footer Placeholder 7">
            <a:extLst>
              <a:ext uri="{FF2B5EF4-FFF2-40B4-BE49-F238E27FC236}">
                <a16:creationId xmlns:a16="http://schemas.microsoft.com/office/drawing/2014/main" id="{2DCA2C3B-8685-1259-C539-72962911AB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309497-7002-103A-9F3B-2A54966B55E1}"/>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194523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3383-2218-A2D0-848F-180C5B1BBF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469B5D-E5CA-EAE2-4344-348601ABDBF8}"/>
              </a:ext>
            </a:extLst>
          </p:cNvPr>
          <p:cNvSpPr>
            <a:spLocks noGrp="1"/>
          </p:cNvSpPr>
          <p:nvPr>
            <p:ph type="dt" sz="half" idx="10"/>
          </p:nvPr>
        </p:nvSpPr>
        <p:spPr/>
        <p:txBody>
          <a:bodyPr/>
          <a:lstStyle/>
          <a:p>
            <a:fld id="{CF959BA4-658F-7C4E-88B4-1B6E16F1C009}" type="datetime1">
              <a:rPr lang="en-US" smtClean="0"/>
              <a:t>8/18/24</a:t>
            </a:fld>
            <a:endParaRPr lang="en-US"/>
          </a:p>
        </p:txBody>
      </p:sp>
      <p:sp>
        <p:nvSpPr>
          <p:cNvPr id="4" name="Footer Placeholder 3">
            <a:extLst>
              <a:ext uri="{FF2B5EF4-FFF2-40B4-BE49-F238E27FC236}">
                <a16:creationId xmlns:a16="http://schemas.microsoft.com/office/drawing/2014/main" id="{AA33904A-3C24-79B1-5565-19BA95DCB4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CD426-74BD-2A82-1A54-2F8B0CC5F6B4}"/>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276855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863482-BADF-6314-BDA1-092BDB90FFB8}"/>
              </a:ext>
            </a:extLst>
          </p:cNvPr>
          <p:cNvSpPr>
            <a:spLocks noGrp="1"/>
          </p:cNvSpPr>
          <p:nvPr>
            <p:ph type="dt" sz="half" idx="10"/>
          </p:nvPr>
        </p:nvSpPr>
        <p:spPr/>
        <p:txBody>
          <a:bodyPr/>
          <a:lstStyle/>
          <a:p>
            <a:fld id="{361574EE-A725-3D4F-95C4-46F5D0840659}" type="datetime1">
              <a:rPr lang="en-US" smtClean="0"/>
              <a:t>8/18/24</a:t>
            </a:fld>
            <a:endParaRPr lang="en-US"/>
          </a:p>
        </p:txBody>
      </p:sp>
      <p:sp>
        <p:nvSpPr>
          <p:cNvPr id="3" name="Footer Placeholder 2">
            <a:extLst>
              <a:ext uri="{FF2B5EF4-FFF2-40B4-BE49-F238E27FC236}">
                <a16:creationId xmlns:a16="http://schemas.microsoft.com/office/drawing/2014/main" id="{11CC08A0-998E-02F9-EC5E-1B08D7157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0B5E64-0274-219E-2CEB-EBEDE153F49E}"/>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21881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C374-3B6C-B1C9-0253-C4E2743E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916E4-1333-A1D4-2098-581493595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25F9F-D90E-A48C-844F-8BDB66462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7930D-3CEF-2E9A-55D8-FEB0FC694569}"/>
              </a:ext>
            </a:extLst>
          </p:cNvPr>
          <p:cNvSpPr>
            <a:spLocks noGrp="1"/>
          </p:cNvSpPr>
          <p:nvPr>
            <p:ph type="dt" sz="half" idx="10"/>
          </p:nvPr>
        </p:nvSpPr>
        <p:spPr/>
        <p:txBody>
          <a:bodyPr/>
          <a:lstStyle/>
          <a:p>
            <a:fld id="{24E93D9A-59FB-D14B-9465-6A5AF434CE9C}" type="datetime1">
              <a:rPr lang="en-US" smtClean="0"/>
              <a:t>8/18/24</a:t>
            </a:fld>
            <a:endParaRPr lang="en-US"/>
          </a:p>
        </p:txBody>
      </p:sp>
      <p:sp>
        <p:nvSpPr>
          <p:cNvPr id="6" name="Footer Placeholder 5">
            <a:extLst>
              <a:ext uri="{FF2B5EF4-FFF2-40B4-BE49-F238E27FC236}">
                <a16:creationId xmlns:a16="http://schemas.microsoft.com/office/drawing/2014/main" id="{3F5C19F1-D1E5-9CF4-FF8B-60F5AAF6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3A7CC-5067-1078-4EC9-F5FEB279320A}"/>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81311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B14A-A022-39DD-C9A2-C545414D7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7DA232-D7B3-87D2-70F6-51DBA8C2BE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EEC523-14BA-4173-E8B6-74872B591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526A0-FDB2-4747-1CA9-52A110F9555B}"/>
              </a:ext>
            </a:extLst>
          </p:cNvPr>
          <p:cNvSpPr>
            <a:spLocks noGrp="1"/>
          </p:cNvSpPr>
          <p:nvPr>
            <p:ph type="dt" sz="half" idx="10"/>
          </p:nvPr>
        </p:nvSpPr>
        <p:spPr/>
        <p:txBody>
          <a:bodyPr/>
          <a:lstStyle/>
          <a:p>
            <a:fld id="{BE51C451-2E16-6441-AC7D-499DA1C8C44C}" type="datetime1">
              <a:rPr lang="en-US" smtClean="0"/>
              <a:t>8/18/24</a:t>
            </a:fld>
            <a:endParaRPr lang="en-US"/>
          </a:p>
        </p:txBody>
      </p:sp>
      <p:sp>
        <p:nvSpPr>
          <p:cNvPr id="6" name="Footer Placeholder 5">
            <a:extLst>
              <a:ext uri="{FF2B5EF4-FFF2-40B4-BE49-F238E27FC236}">
                <a16:creationId xmlns:a16="http://schemas.microsoft.com/office/drawing/2014/main" id="{E702B41F-2355-B645-EE87-E794319BA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85CFE-BB29-3FDC-D6A3-335809C999E4}"/>
              </a:ext>
            </a:extLst>
          </p:cNvPr>
          <p:cNvSpPr>
            <a:spLocks noGrp="1"/>
          </p:cNvSpPr>
          <p:nvPr>
            <p:ph type="sldNum" sz="quarter" idx="12"/>
          </p:nvPr>
        </p:nvSpPr>
        <p:spPr/>
        <p:txBody>
          <a:bodyPr/>
          <a:lstStyle/>
          <a:p>
            <a:fld id="{380B10AF-B05E-2840-9114-5C34571A1D84}" type="slidenum">
              <a:rPr lang="en-US" smtClean="0"/>
              <a:t>‹#›</a:t>
            </a:fld>
            <a:endParaRPr lang="en-US"/>
          </a:p>
        </p:txBody>
      </p:sp>
    </p:spTree>
    <p:extLst>
      <p:ext uri="{BB962C8B-B14F-4D97-AF65-F5344CB8AC3E}">
        <p14:creationId xmlns:p14="http://schemas.microsoft.com/office/powerpoint/2010/main" val="315676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61451-69EF-1A91-C420-CE7354698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9B4AD-847B-FA8C-1316-6FFA68D86E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051-E0D1-8A4C-9FE5-F90340E634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A61FDB-FDE6-EB4B-9A41-2E824DDDC1FC}" type="datetime1">
              <a:rPr lang="en-US" smtClean="0"/>
              <a:t>8/18/24</a:t>
            </a:fld>
            <a:endParaRPr lang="en-US"/>
          </a:p>
        </p:txBody>
      </p:sp>
      <p:sp>
        <p:nvSpPr>
          <p:cNvPr id="5" name="Footer Placeholder 4">
            <a:extLst>
              <a:ext uri="{FF2B5EF4-FFF2-40B4-BE49-F238E27FC236}">
                <a16:creationId xmlns:a16="http://schemas.microsoft.com/office/drawing/2014/main" id="{E5D5F4CC-8EA0-DC0E-3AC8-F904E3749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5E352A-01B1-06BC-BBAD-EC08A5E83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0B10AF-B05E-2840-9114-5C34571A1D84}" type="slidenum">
              <a:rPr lang="en-US" smtClean="0"/>
              <a:t>‹#›</a:t>
            </a:fld>
            <a:endParaRPr lang="en-US"/>
          </a:p>
        </p:txBody>
      </p:sp>
    </p:spTree>
    <p:extLst>
      <p:ext uri="{BB962C8B-B14F-4D97-AF65-F5344CB8AC3E}">
        <p14:creationId xmlns:p14="http://schemas.microsoft.com/office/powerpoint/2010/main" val="338649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7.sv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29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B1F6-3A36-C49A-325E-96DCB9623BBC}"/>
              </a:ext>
            </a:extLst>
          </p:cNvPr>
          <p:cNvSpPr>
            <a:spLocks noGrp="1"/>
          </p:cNvSpPr>
          <p:nvPr>
            <p:ph type="title"/>
          </p:nvPr>
        </p:nvSpPr>
        <p:spPr>
          <a:xfrm>
            <a:off x="661928" y="513959"/>
            <a:ext cx="10515600" cy="1325563"/>
          </a:xfrm>
        </p:spPr>
        <p:txBody>
          <a:bodyPr/>
          <a:lstStyle/>
          <a:p>
            <a:r>
              <a:rPr lang="en-US" dirty="0">
                <a:solidFill>
                  <a:schemeClr val="bg1"/>
                </a:solidFill>
              </a:rPr>
              <a:t>Simulating High-Harmonic Generation with Ultracold Atoms</a:t>
            </a:r>
          </a:p>
        </p:txBody>
      </p:sp>
      <p:pic>
        <p:nvPicPr>
          <p:cNvPr id="1026" name="Picture 2">
            <a:extLst>
              <a:ext uri="{FF2B5EF4-FFF2-40B4-BE49-F238E27FC236}">
                <a16:creationId xmlns:a16="http://schemas.microsoft.com/office/drawing/2014/main" id="{E6D10AF4-F544-F941-3AA4-93C498540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70" y="2799807"/>
            <a:ext cx="5257802" cy="2441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A578B0-BC53-9627-8B4B-605845F7D59D}"/>
              </a:ext>
            </a:extLst>
          </p:cNvPr>
          <p:cNvSpPr txBox="1"/>
          <p:nvPr/>
        </p:nvSpPr>
        <p:spPr>
          <a:xfrm>
            <a:off x="661928" y="5974709"/>
            <a:ext cx="6510054" cy="369332"/>
          </a:xfrm>
          <a:prstGeom prst="rect">
            <a:avLst/>
          </a:prstGeom>
          <a:noFill/>
        </p:spPr>
        <p:txBody>
          <a:bodyPr wrap="square" rtlCol="0">
            <a:spAutoFit/>
          </a:bodyPr>
          <a:lstStyle/>
          <a:p>
            <a:r>
              <a:rPr lang="en-US" dirty="0">
                <a:solidFill>
                  <a:schemeClr val="bg1"/>
                </a:solidFill>
              </a:rPr>
              <a:t>UC Santa Barbara, Department of Physics – David Weld Group</a:t>
            </a:r>
          </a:p>
        </p:txBody>
      </p:sp>
      <p:sp>
        <p:nvSpPr>
          <p:cNvPr id="7" name="TextBox 6">
            <a:extLst>
              <a:ext uri="{FF2B5EF4-FFF2-40B4-BE49-F238E27FC236}">
                <a16:creationId xmlns:a16="http://schemas.microsoft.com/office/drawing/2014/main" id="{538AB776-5012-6AC9-10A8-54E6B66BF4AB}"/>
              </a:ext>
            </a:extLst>
          </p:cNvPr>
          <p:cNvSpPr txBox="1"/>
          <p:nvPr/>
        </p:nvSpPr>
        <p:spPr>
          <a:xfrm>
            <a:off x="661928" y="1974046"/>
            <a:ext cx="6097836" cy="369332"/>
          </a:xfrm>
          <a:prstGeom prst="rect">
            <a:avLst/>
          </a:prstGeom>
          <a:noFill/>
        </p:spPr>
        <p:txBody>
          <a:bodyPr wrap="square">
            <a:spAutoFit/>
          </a:bodyPr>
          <a:lstStyle/>
          <a:p>
            <a:r>
              <a:rPr lang="en-US" dirty="0">
                <a:solidFill>
                  <a:schemeClr val="bg1"/>
                </a:solidFill>
              </a:rPr>
              <a:t>Daniel Harrington, Tufts University</a:t>
            </a:r>
          </a:p>
        </p:txBody>
      </p:sp>
      <p:sp>
        <p:nvSpPr>
          <p:cNvPr id="8" name="Rectangle 7">
            <a:extLst>
              <a:ext uri="{FF2B5EF4-FFF2-40B4-BE49-F238E27FC236}">
                <a16:creationId xmlns:a16="http://schemas.microsoft.com/office/drawing/2014/main" id="{D9B68168-E4C5-1F12-24A6-C6BF3AF12056}"/>
              </a:ext>
            </a:extLst>
          </p:cNvPr>
          <p:cNvSpPr/>
          <p:nvPr/>
        </p:nvSpPr>
        <p:spPr>
          <a:xfrm>
            <a:off x="-47740" y="6800470"/>
            <a:ext cx="12287480" cy="57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D30163F-86A1-D5A4-F4BD-CCF08F4F86D7}"/>
              </a:ext>
            </a:extLst>
          </p:cNvPr>
          <p:cNvSpPr>
            <a:spLocks noGrp="1"/>
          </p:cNvSpPr>
          <p:nvPr>
            <p:ph type="sldNum" sz="quarter" idx="12"/>
          </p:nvPr>
        </p:nvSpPr>
        <p:spPr/>
        <p:txBody>
          <a:bodyPr/>
          <a:lstStyle/>
          <a:p>
            <a:fld id="{380B10AF-B05E-2840-9114-5C34571A1D84}" type="slidenum">
              <a:rPr lang="en-US" smtClean="0"/>
              <a:t>1</a:t>
            </a:fld>
            <a:endParaRPr lang="en-US"/>
          </a:p>
        </p:txBody>
      </p:sp>
    </p:spTree>
    <p:extLst>
      <p:ext uri="{BB962C8B-B14F-4D97-AF65-F5344CB8AC3E}">
        <p14:creationId xmlns:p14="http://schemas.microsoft.com/office/powerpoint/2010/main" val="253604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grpSp>
        <p:nvGrpSpPr>
          <p:cNvPr id="18" name="Group 17">
            <a:extLst>
              <a:ext uri="{FF2B5EF4-FFF2-40B4-BE49-F238E27FC236}">
                <a16:creationId xmlns:a16="http://schemas.microsoft.com/office/drawing/2014/main" id="{BDB108B5-968C-9B52-1CBF-9228769093F6}"/>
              </a:ext>
            </a:extLst>
          </p:cNvPr>
          <p:cNvGrpSpPr/>
          <p:nvPr/>
        </p:nvGrpSpPr>
        <p:grpSpPr>
          <a:xfrm>
            <a:off x="1919978" y="5383449"/>
            <a:ext cx="8165435" cy="792791"/>
            <a:chOff x="4962033" y="3300580"/>
            <a:chExt cx="8165435" cy="792791"/>
          </a:xfrm>
        </p:grpSpPr>
        <p:grpSp>
          <p:nvGrpSpPr>
            <p:cNvPr id="4" name="Group 3">
              <a:extLst>
                <a:ext uri="{FF2B5EF4-FFF2-40B4-BE49-F238E27FC236}">
                  <a16:creationId xmlns:a16="http://schemas.microsoft.com/office/drawing/2014/main" id="{8EB7D835-3BDE-837C-8BC4-B5A21EA38282}"/>
                </a:ext>
              </a:extLst>
            </p:cNvPr>
            <p:cNvGrpSpPr/>
            <p:nvPr/>
          </p:nvGrpSpPr>
          <p:grpSpPr>
            <a:xfrm>
              <a:off x="4962033" y="3300580"/>
              <a:ext cx="8165435" cy="792791"/>
              <a:chOff x="641292" y="5587692"/>
              <a:chExt cx="8165435" cy="792791"/>
            </a:xfrm>
          </p:grpSpPr>
          <p:grpSp>
            <p:nvGrpSpPr>
              <p:cNvPr id="37" name="Group 36">
                <a:extLst>
                  <a:ext uri="{FF2B5EF4-FFF2-40B4-BE49-F238E27FC236}">
                    <a16:creationId xmlns:a16="http://schemas.microsoft.com/office/drawing/2014/main" id="{4847B017-27F8-A02F-1832-768DF65FA477}"/>
                  </a:ext>
                </a:extLst>
              </p:cNvPr>
              <p:cNvGrpSpPr/>
              <p:nvPr/>
            </p:nvGrpSpPr>
            <p:grpSpPr>
              <a:xfrm>
                <a:off x="641292" y="5587692"/>
                <a:ext cx="8165435" cy="792791"/>
                <a:chOff x="620574" y="5787173"/>
                <a:chExt cx="8165435" cy="792791"/>
              </a:xfrm>
            </p:grpSpPr>
            <p:sp>
              <p:nvSpPr>
                <p:cNvPr id="23" name="Rounded Rectangle 22">
                  <a:extLst>
                    <a:ext uri="{FF2B5EF4-FFF2-40B4-BE49-F238E27FC236}">
                      <a16:creationId xmlns:a16="http://schemas.microsoft.com/office/drawing/2014/main" id="{10190932-5975-C14A-2ADE-1401D2E4B6A4}"/>
                    </a:ext>
                  </a:extLst>
                </p:cNvPr>
                <p:cNvSpPr/>
                <p:nvPr/>
              </p:nvSpPr>
              <p:spPr>
                <a:xfrm>
                  <a:off x="2162746" y="5931315"/>
                  <a:ext cx="1024569" cy="5045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DMD</a:t>
                  </a:r>
                </a:p>
              </p:txBody>
            </p:sp>
            <p:sp>
              <p:nvSpPr>
                <p:cNvPr id="24" name="Rounded Rectangle 23">
                  <a:extLst>
                    <a:ext uri="{FF2B5EF4-FFF2-40B4-BE49-F238E27FC236}">
                      <a16:creationId xmlns:a16="http://schemas.microsoft.com/office/drawing/2014/main" id="{4D56092C-8B7E-F15A-F720-71988423AA4F}"/>
                    </a:ext>
                  </a:extLst>
                </p:cNvPr>
                <p:cNvSpPr/>
                <p:nvPr/>
              </p:nvSpPr>
              <p:spPr>
                <a:xfrm>
                  <a:off x="4403739" y="5787173"/>
                  <a:ext cx="1490887" cy="792791"/>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aseline="30000" dirty="0"/>
                    <a:t>84</a:t>
                  </a:r>
                  <a:r>
                    <a:rPr lang="en-US" dirty="0"/>
                    <a:t>Sr Atoms</a:t>
                  </a:r>
                </a:p>
              </p:txBody>
            </p:sp>
            <p:sp>
              <p:nvSpPr>
                <p:cNvPr id="25" name="Rounded Rectangle 24">
                  <a:extLst>
                    <a:ext uri="{FF2B5EF4-FFF2-40B4-BE49-F238E27FC236}">
                      <a16:creationId xmlns:a16="http://schemas.microsoft.com/office/drawing/2014/main" id="{D8F08F2F-1E3B-1F59-E9AD-2E6BD8B699C2}"/>
                    </a:ext>
                  </a:extLst>
                </p:cNvPr>
                <p:cNvSpPr/>
                <p:nvPr/>
              </p:nvSpPr>
              <p:spPr>
                <a:xfrm>
                  <a:off x="620574" y="5993544"/>
                  <a:ext cx="1024569" cy="369332"/>
                </a:xfrm>
                <a:prstGeom prst="roundRect">
                  <a:avLst/>
                </a:prstGeom>
                <a:solidFill>
                  <a:srgbClr val="314A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Laser</a:t>
                  </a:r>
                </a:p>
              </p:txBody>
            </p:sp>
            <p:sp>
              <p:nvSpPr>
                <p:cNvPr id="27" name="Rounded Rectangle 26">
                  <a:extLst>
                    <a:ext uri="{FF2B5EF4-FFF2-40B4-BE49-F238E27FC236}">
                      <a16:creationId xmlns:a16="http://schemas.microsoft.com/office/drawing/2014/main" id="{8FF1975B-4356-FE86-7163-40C1551A7635}"/>
                    </a:ext>
                  </a:extLst>
                </p:cNvPr>
                <p:cNvSpPr/>
                <p:nvPr/>
              </p:nvSpPr>
              <p:spPr>
                <a:xfrm>
                  <a:off x="6726233" y="6002912"/>
                  <a:ext cx="2059776" cy="369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Imaging/Detection</a:t>
                  </a:r>
                </a:p>
              </p:txBody>
            </p:sp>
            <p:cxnSp>
              <p:nvCxnSpPr>
                <p:cNvPr id="29" name="Straight Arrow Connector 28">
                  <a:extLst>
                    <a:ext uri="{FF2B5EF4-FFF2-40B4-BE49-F238E27FC236}">
                      <a16:creationId xmlns:a16="http://schemas.microsoft.com/office/drawing/2014/main" id="{B0E6D16C-1B49-C9F0-F350-33811800AABC}"/>
                    </a:ext>
                  </a:extLst>
                </p:cNvPr>
                <p:cNvCxnSpPr>
                  <a:stCxn id="25" idx="3"/>
                  <a:endCxn id="23" idx="1"/>
                </p:cNvCxnSpPr>
                <p:nvPr/>
              </p:nvCxnSpPr>
              <p:spPr>
                <a:xfrm>
                  <a:off x="1645143" y="6178210"/>
                  <a:ext cx="517603" cy="535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8E69E25C-3B7C-4702-9A65-32AEB9A2E195}"/>
                    </a:ext>
                  </a:extLst>
                </p:cNvPr>
                <p:cNvCxnSpPr>
                  <a:cxnSpLocks/>
                  <a:stCxn id="23" idx="3"/>
                  <a:endCxn id="24" idx="1"/>
                </p:cNvCxnSpPr>
                <p:nvPr/>
              </p:nvCxnSpPr>
              <p:spPr>
                <a:xfrm>
                  <a:off x="3187315" y="6183568"/>
                  <a:ext cx="1216424" cy="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46" name="Rectangle 45">
                <a:extLst>
                  <a:ext uri="{FF2B5EF4-FFF2-40B4-BE49-F238E27FC236}">
                    <a16:creationId xmlns:a16="http://schemas.microsoft.com/office/drawing/2014/main" id="{D9A78686-FAA8-C809-FBE0-8DC60B18BBF1}"/>
                  </a:ext>
                </a:extLst>
              </p:cNvPr>
              <p:cNvSpPr/>
              <p:nvPr/>
            </p:nvSpPr>
            <p:spPr>
              <a:xfrm rot="10800000">
                <a:off x="3576908" y="5682245"/>
                <a:ext cx="440675" cy="611703"/>
              </a:xfrm>
              <a:prstGeom prst="rect">
                <a:avLst/>
              </a:prstGeom>
              <a:gradFill flip="none" rotWithShape="1">
                <a:gsLst>
                  <a:gs pos="0">
                    <a:srgbClr val="00B050"/>
                  </a:gs>
                  <a:gs pos="42000">
                    <a:srgbClr val="A2E2BF"/>
                  </a:gs>
                  <a:gs pos="99000">
                    <a:schemeClr val="bg1"/>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77DF613B-37F0-F134-7949-654063BA3864}"/>
                </a:ext>
              </a:extLst>
            </p:cNvPr>
            <p:cNvCxnSpPr>
              <a:cxnSpLocks/>
              <a:stCxn id="27" idx="1"/>
              <a:endCxn id="24" idx="3"/>
            </p:cNvCxnSpPr>
            <p:nvPr/>
          </p:nvCxnSpPr>
          <p:spPr>
            <a:xfrm flipH="1" flipV="1">
              <a:off x="10236085" y="3696976"/>
              <a:ext cx="831607" cy="400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Implementation and progress</a:t>
            </a:r>
            <a:endParaRPr lang="en-US" dirty="0"/>
          </a:p>
        </p:txBody>
      </p:sp>
      <p:pic>
        <p:nvPicPr>
          <p:cNvPr id="1026" name="Picture 2">
            <a:extLst>
              <a:ext uri="{FF2B5EF4-FFF2-40B4-BE49-F238E27FC236}">
                <a16:creationId xmlns:a16="http://schemas.microsoft.com/office/drawing/2014/main" id="{B0CA0FBD-00D0-FEB5-EBBA-AF742BF7A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3" t="19516" r="50000" b="14388"/>
          <a:stretch/>
        </p:blipFill>
        <p:spPr bwMode="auto">
          <a:xfrm>
            <a:off x="6734026" y="1631855"/>
            <a:ext cx="3810001" cy="25854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9FAAB4D-FD2F-A1C5-EDD9-6225F4C5DEEC}"/>
              </a:ext>
            </a:extLst>
          </p:cNvPr>
          <p:cNvPicPr>
            <a:picLocks noChangeAspect="1"/>
          </p:cNvPicPr>
          <p:nvPr/>
        </p:nvPicPr>
        <p:blipFill>
          <a:blip r:embed="rId3"/>
          <a:stretch>
            <a:fillRect/>
          </a:stretch>
        </p:blipFill>
        <p:spPr>
          <a:xfrm>
            <a:off x="1888408" y="3771883"/>
            <a:ext cx="2738676" cy="538962"/>
          </a:xfrm>
          <a:prstGeom prst="rect">
            <a:avLst/>
          </a:prstGeom>
        </p:spPr>
      </p:pic>
      <p:sp>
        <p:nvSpPr>
          <p:cNvPr id="20" name="TextBox 19">
            <a:extLst>
              <a:ext uri="{FF2B5EF4-FFF2-40B4-BE49-F238E27FC236}">
                <a16:creationId xmlns:a16="http://schemas.microsoft.com/office/drawing/2014/main" id="{AE3FE190-83A4-8019-E9BA-BCBEF3F4DC14}"/>
              </a:ext>
            </a:extLst>
          </p:cNvPr>
          <p:cNvSpPr txBox="1"/>
          <p:nvPr/>
        </p:nvSpPr>
        <p:spPr>
          <a:xfrm>
            <a:off x="7099592" y="4305854"/>
            <a:ext cx="2954783" cy="369332"/>
          </a:xfrm>
          <a:prstGeom prst="rect">
            <a:avLst/>
          </a:prstGeom>
          <a:noFill/>
        </p:spPr>
        <p:txBody>
          <a:bodyPr wrap="none" rtlCol="0">
            <a:spAutoFit/>
          </a:bodyPr>
          <a:lstStyle/>
          <a:p>
            <a:r>
              <a:rPr lang="en-US" dirty="0"/>
              <a:t>Raw DMD test output image</a:t>
            </a:r>
          </a:p>
        </p:txBody>
      </p:sp>
      <p:pic>
        <p:nvPicPr>
          <p:cNvPr id="21" name="Picture 20">
            <a:extLst>
              <a:ext uri="{FF2B5EF4-FFF2-40B4-BE49-F238E27FC236}">
                <a16:creationId xmlns:a16="http://schemas.microsoft.com/office/drawing/2014/main" id="{1737CBCD-69D1-A6BB-C955-85DB4F93DD7F}"/>
              </a:ext>
            </a:extLst>
          </p:cNvPr>
          <p:cNvPicPr>
            <a:picLocks noChangeAspect="1"/>
          </p:cNvPicPr>
          <p:nvPr/>
        </p:nvPicPr>
        <p:blipFill>
          <a:blip r:embed="rId4"/>
          <a:stretch>
            <a:fillRect/>
          </a:stretch>
        </p:blipFill>
        <p:spPr>
          <a:xfrm>
            <a:off x="1888408" y="2298788"/>
            <a:ext cx="2738676" cy="602894"/>
          </a:xfrm>
          <a:prstGeom prst="rect">
            <a:avLst/>
          </a:prstGeom>
        </p:spPr>
      </p:pic>
      <p:sp>
        <p:nvSpPr>
          <p:cNvPr id="26" name="TextBox 25">
            <a:extLst>
              <a:ext uri="{FF2B5EF4-FFF2-40B4-BE49-F238E27FC236}">
                <a16:creationId xmlns:a16="http://schemas.microsoft.com/office/drawing/2014/main" id="{C1129EA2-9413-7939-9838-47DC20DCB7FB}"/>
              </a:ext>
            </a:extLst>
          </p:cNvPr>
          <p:cNvSpPr txBox="1"/>
          <p:nvPr/>
        </p:nvSpPr>
        <p:spPr>
          <a:xfrm>
            <a:off x="1122488" y="1745707"/>
            <a:ext cx="4413607" cy="369332"/>
          </a:xfrm>
          <a:prstGeom prst="rect">
            <a:avLst/>
          </a:prstGeom>
          <a:noFill/>
        </p:spPr>
        <p:txBody>
          <a:bodyPr wrap="square" rtlCol="0">
            <a:spAutoFit/>
          </a:bodyPr>
          <a:lstStyle/>
          <a:p>
            <a:r>
              <a:rPr lang="en-US" dirty="0"/>
              <a:t>Want to simulate: Electron-light interaction</a:t>
            </a:r>
          </a:p>
        </p:txBody>
      </p:sp>
      <p:sp>
        <p:nvSpPr>
          <p:cNvPr id="28" name="TextBox 27">
            <a:extLst>
              <a:ext uri="{FF2B5EF4-FFF2-40B4-BE49-F238E27FC236}">
                <a16:creationId xmlns:a16="http://schemas.microsoft.com/office/drawing/2014/main" id="{E8B02061-7DC6-6AB1-A7D7-46593C8990F7}"/>
              </a:ext>
            </a:extLst>
          </p:cNvPr>
          <p:cNvSpPr txBox="1"/>
          <p:nvPr/>
        </p:nvSpPr>
        <p:spPr>
          <a:xfrm>
            <a:off x="1125951" y="3281224"/>
            <a:ext cx="3088602" cy="369332"/>
          </a:xfrm>
          <a:prstGeom prst="rect">
            <a:avLst/>
          </a:prstGeom>
          <a:noFill/>
        </p:spPr>
        <p:txBody>
          <a:bodyPr wrap="none" rtlCol="0">
            <a:spAutoFit/>
          </a:bodyPr>
          <a:lstStyle/>
          <a:p>
            <a:r>
              <a:rPr lang="en-US" dirty="0"/>
              <a:t>In our simulation experiment:</a:t>
            </a:r>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10</a:t>
            </a:fld>
            <a:endParaRPr lang="en-US"/>
          </a:p>
        </p:txBody>
      </p:sp>
    </p:spTree>
    <p:extLst>
      <p:ext uri="{BB962C8B-B14F-4D97-AF65-F5344CB8AC3E}">
        <p14:creationId xmlns:p14="http://schemas.microsoft.com/office/powerpoint/2010/main" val="313639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Experimental setup</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11</a:t>
            </a:fld>
            <a:endParaRPr lang="en-US"/>
          </a:p>
        </p:txBody>
      </p:sp>
      <p:pic>
        <p:nvPicPr>
          <p:cNvPr id="4" name="Picture 3" descr="A green light on a metal surface&#10;&#10;Description automatically generated">
            <a:extLst>
              <a:ext uri="{FF2B5EF4-FFF2-40B4-BE49-F238E27FC236}">
                <a16:creationId xmlns:a16="http://schemas.microsoft.com/office/drawing/2014/main" id="{343C4A5A-A586-7106-56E0-5E93F8A9ED40}"/>
              </a:ext>
            </a:extLst>
          </p:cNvPr>
          <p:cNvPicPr>
            <a:picLocks noChangeAspect="1"/>
          </p:cNvPicPr>
          <p:nvPr/>
        </p:nvPicPr>
        <p:blipFill rotWithShape="1">
          <a:blip r:embed="rId2"/>
          <a:srcRect l="18994" t="18784" r="13852" b="12343"/>
          <a:stretch/>
        </p:blipFill>
        <p:spPr>
          <a:xfrm rot="5400000">
            <a:off x="7327756" y="2160318"/>
            <a:ext cx="4123810" cy="3172008"/>
          </a:xfrm>
          <a:prstGeom prst="rect">
            <a:avLst/>
          </a:prstGeom>
        </p:spPr>
      </p:pic>
      <p:pic>
        <p:nvPicPr>
          <p:cNvPr id="8" name="Picture 7" descr="A machine with a piece of equipment&#10;&#10;Description automatically generated">
            <a:extLst>
              <a:ext uri="{FF2B5EF4-FFF2-40B4-BE49-F238E27FC236}">
                <a16:creationId xmlns:a16="http://schemas.microsoft.com/office/drawing/2014/main" id="{A71E2925-A6C7-8372-A859-122363031FB0}"/>
              </a:ext>
            </a:extLst>
          </p:cNvPr>
          <p:cNvPicPr>
            <a:picLocks noChangeAspect="1"/>
          </p:cNvPicPr>
          <p:nvPr/>
        </p:nvPicPr>
        <p:blipFill>
          <a:blip r:embed="rId3"/>
          <a:stretch>
            <a:fillRect/>
          </a:stretch>
        </p:blipFill>
        <p:spPr>
          <a:xfrm>
            <a:off x="881657" y="1609366"/>
            <a:ext cx="5698549" cy="4273912"/>
          </a:xfrm>
          <a:prstGeom prst="rect">
            <a:avLst/>
          </a:prstGeom>
        </p:spPr>
      </p:pic>
      <p:cxnSp>
        <p:nvCxnSpPr>
          <p:cNvPr id="10" name="Straight Arrow Connector 9">
            <a:extLst>
              <a:ext uri="{FF2B5EF4-FFF2-40B4-BE49-F238E27FC236}">
                <a16:creationId xmlns:a16="http://schemas.microsoft.com/office/drawing/2014/main" id="{29B8E4BF-0E07-38BD-CD86-E5E23EA32811}"/>
              </a:ext>
            </a:extLst>
          </p:cNvPr>
          <p:cNvCxnSpPr/>
          <p:nvPr/>
        </p:nvCxnSpPr>
        <p:spPr>
          <a:xfrm>
            <a:off x="2280492" y="2985571"/>
            <a:ext cx="1465243" cy="0"/>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E00A29E-8AB2-B55E-4B27-78391A062060}"/>
              </a:ext>
            </a:extLst>
          </p:cNvPr>
          <p:cNvCxnSpPr>
            <a:cxnSpLocks/>
          </p:cNvCxnSpPr>
          <p:nvPr/>
        </p:nvCxnSpPr>
        <p:spPr>
          <a:xfrm flipH="1">
            <a:off x="3415229" y="3033991"/>
            <a:ext cx="450149" cy="1163436"/>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EB30297-7B13-A225-01BA-9B102F930A39}"/>
              </a:ext>
            </a:extLst>
          </p:cNvPr>
          <p:cNvCxnSpPr>
            <a:cxnSpLocks/>
          </p:cNvCxnSpPr>
          <p:nvPr/>
        </p:nvCxnSpPr>
        <p:spPr>
          <a:xfrm flipV="1">
            <a:off x="3415229" y="2170323"/>
            <a:ext cx="0" cy="2027104"/>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5F3CCA8-00FE-883B-2030-05B1CA44A6D2}"/>
              </a:ext>
            </a:extLst>
          </p:cNvPr>
          <p:cNvCxnSpPr>
            <a:cxnSpLocks/>
          </p:cNvCxnSpPr>
          <p:nvPr/>
        </p:nvCxnSpPr>
        <p:spPr>
          <a:xfrm>
            <a:off x="3415229" y="2168487"/>
            <a:ext cx="1696598" cy="1836"/>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068A55F-6412-A67D-0995-F25F06FC9585}"/>
              </a:ext>
            </a:extLst>
          </p:cNvPr>
          <p:cNvCxnSpPr>
            <a:cxnSpLocks/>
          </p:cNvCxnSpPr>
          <p:nvPr/>
        </p:nvCxnSpPr>
        <p:spPr>
          <a:xfrm>
            <a:off x="5100503" y="2177668"/>
            <a:ext cx="264711" cy="2019759"/>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4FACFD9-963C-7F8A-2B2D-41C0070475C6}"/>
              </a:ext>
            </a:extLst>
          </p:cNvPr>
          <p:cNvCxnSpPr>
            <a:cxnSpLocks/>
          </p:cNvCxnSpPr>
          <p:nvPr/>
        </p:nvCxnSpPr>
        <p:spPr>
          <a:xfrm flipV="1">
            <a:off x="5544657" y="4197427"/>
            <a:ext cx="768008" cy="9181"/>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5F1DBDC-F366-0743-974D-ADDB97EB25C7}"/>
              </a:ext>
            </a:extLst>
          </p:cNvPr>
          <p:cNvSpPr txBox="1"/>
          <p:nvPr/>
        </p:nvSpPr>
        <p:spPr>
          <a:xfrm>
            <a:off x="2947856" y="6074742"/>
            <a:ext cx="1595758" cy="369332"/>
          </a:xfrm>
          <a:prstGeom prst="rect">
            <a:avLst/>
          </a:prstGeom>
          <a:noFill/>
        </p:spPr>
        <p:txBody>
          <a:bodyPr wrap="none" rtlCol="0">
            <a:spAutoFit/>
          </a:bodyPr>
          <a:lstStyle/>
          <a:p>
            <a:r>
              <a:rPr lang="en-US" dirty="0"/>
              <a:t>DMD (bottom)</a:t>
            </a:r>
          </a:p>
        </p:txBody>
      </p:sp>
      <p:sp>
        <p:nvSpPr>
          <p:cNvPr id="28" name="TextBox 27">
            <a:extLst>
              <a:ext uri="{FF2B5EF4-FFF2-40B4-BE49-F238E27FC236}">
                <a16:creationId xmlns:a16="http://schemas.microsoft.com/office/drawing/2014/main" id="{FA9D7302-A095-AE98-EFBF-3012223F3A79}"/>
              </a:ext>
            </a:extLst>
          </p:cNvPr>
          <p:cNvSpPr txBox="1"/>
          <p:nvPr/>
        </p:nvSpPr>
        <p:spPr>
          <a:xfrm>
            <a:off x="7944586" y="6074742"/>
            <a:ext cx="2890150" cy="369332"/>
          </a:xfrm>
          <a:prstGeom prst="rect">
            <a:avLst/>
          </a:prstGeom>
          <a:noFill/>
        </p:spPr>
        <p:txBody>
          <a:bodyPr wrap="none" rtlCol="0">
            <a:spAutoFit/>
          </a:bodyPr>
          <a:lstStyle/>
          <a:p>
            <a:r>
              <a:rPr lang="en-US" dirty="0"/>
              <a:t>Diffraction lobes from DMD</a:t>
            </a:r>
          </a:p>
        </p:txBody>
      </p:sp>
      <p:cxnSp>
        <p:nvCxnSpPr>
          <p:cNvPr id="29" name="Straight Arrow Connector 28">
            <a:extLst>
              <a:ext uri="{FF2B5EF4-FFF2-40B4-BE49-F238E27FC236}">
                <a16:creationId xmlns:a16="http://schemas.microsoft.com/office/drawing/2014/main" id="{4E539CEA-08E7-B9E1-AEA6-5F02EE7F68BD}"/>
              </a:ext>
            </a:extLst>
          </p:cNvPr>
          <p:cNvCxnSpPr>
            <a:cxnSpLocks/>
          </p:cNvCxnSpPr>
          <p:nvPr/>
        </p:nvCxnSpPr>
        <p:spPr>
          <a:xfrm flipH="1">
            <a:off x="2159306" y="1684417"/>
            <a:ext cx="32472" cy="1190985"/>
          </a:xfrm>
          <a:prstGeom prst="straightConnector1">
            <a:avLst/>
          </a:prstGeom>
          <a:ln w="57150">
            <a:solidFill>
              <a:srgbClr val="00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991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Dithering</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12</a:t>
            </a:fld>
            <a:endParaRPr lang="en-US"/>
          </a:p>
        </p:txBody>
      </p:sp>
      <p:sp>
        <p:nvSpPr>
          <p:cNvPr id="2" name="TextBox 1">
            <a:extLst>
              <a:ext uri="{FF2B5EF4-FFF2-40B4-BE49-F238E27FC236}">
                <a16:creationId xmlns:a16="http://schemas.microsoft.com/office/drawing/2014/main" id="{57AE7FB1-DF91-7AD8-5682-27C89967DDE3}"/>
              </a:ext>
            </a:extLst>
          </p:cNvPr>
          <p:cNvSpPr txBox="1"/>
          <p:nvPr/>
        </p:nvSpPr>
        <p:spPr>
          <a:xfrm>
            <a:off x="838197" y="1627601"/>
            <a:ext cx="5365251" cy="369332"/>
          </a:xfrm>
          <a:prstGeom prst="rect">
            <a:avLst/>
          </a:prstGeom>
          <a:noFill/>
        </p:spPr>
        <p:txBody>
          <a:bodyPr wrap="none" rtlCol="0">
            <a:spAutoFit/>
          </a:bodyPr>
          <a:lstStyle/>
          <a:p>
            <a:r>
              <a:rPr lang="en-US" dirty="0"/>
              <a:t>Convert 8-bit image to binary values for DMD display</a:t>
            </a:r>
          </a:p>
        </p:txBody>
      </p:sp>
      <p:sp>
        <p:nvSpPr>
          <p:cNvPr id="3" name="Rectangle 2">
            <a:extLst>
              <a:ext uri="{FF2B5EF4-FFF2-40B4-BE49-F238E27FC236}">
                <a16:creationId xmlns:a16="http://schemas.microsoft.com/office/drawing/2014/main" id="{49424148-47A8-3838-F4C8-38B422E9D86F}"/>
              </a:ext>
            </a:extLst>
          </p:cNvPr>
          <p:cNvSpPr/>
          <p:nvPr/>
        </p:nvSpPr>
        <p:spPr>
          <a:xfrm>
            <a:off x="937774" y="2442309"/>
            <a:ext cx="2540000" cy="2540000"/>
          </a:xfrm>
          <a:prstGeom prst="rect">
            <a:avLst/>
          </a:prstGeom>
          <a:gradFill flip="none" rotWithShape="1">
            <a:gsLst>
              <a:gs pos="0">
                <a:schemeClr val="tx1"/>
              </a:gs>
              <a:gs pos="43000">
                <a:schemeClr val="bg1">
                  <a:lumMod val="5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955F3D-89C0-AB9B-A712-F16FE4AD5384}"/>
              </a:ext>
            </a:extLst>
          </p:cNvPr>
          <p:cNvSpPr txBox="1"/>
          <p:nvPr/>
        </p:nvSpPr>
        <p:spPr>
          <a:xfrm>
            <a:off x="6019797" y="6561007"/>
            <a:ext cx="6208004" cy="276999"/>
          </a:xfrm>
          <a:prstGeom prst="rect">
            <a:avLst/>
          </a:prstGeom>
          <a:noFill/>
        </p:spPr>
        <p:txBody>
          <a:bodyPr wrap="square">
            <a:spAutoFit/>
          </a:bodyPr>
          <a:lstStyle/>
          <a:p>
            <a:pPr algn="r"/>
            <a:r>
              <a:rPr lang="en-US" sz="1200" dirty="0">
                <a:effectLst/>
              </a:rPr>
              <a:t>https://</a:t>
            </a:r>
            <a:r>
              <a:rPr lang="en-US" sz="1200" dirty="0" err="1">
                <a:effectLst/>
              </a:rPr>
              <a:t>en.wikipedia.org</a:t>
            </a:r>
            <a:r>
              <a:rPr lang="en-US" sz="1200" dirty="0">
                <a:effectLst/>
              </a:rPr>
              <a:t>/wiki/Dither</a:t>
            </a:r>
          </a:p>
        </p:txBody>
      </p:sp>
      <p:sp>
        <p:nvSpPr>
          <p:cNvPr id="14" name="TextBox 13">
            <a:extLst>
              <a:ext uri="{FF2B5EF4-FFF2-40B4-BE49-F238E27FC236}">
                <a16:creationId xmlns:a16="http://schemas.microsoft.com/office/drawing/2014/main" id="{F55CA30A-81A6-82F9-58DC-975E53597DCA}"/>
              </a:ext>
            </a:extLst>
          </p:cNvPr>
          <p:cNvSpPr txBox="1"/>
          <p:nvPr/>
        </p:nvSpPr>
        <p:spPr>
          <a:xfrm>
            <a:off x="1162433" y="5302905"/>
            <a:ext cx="2012089" cy="369332"/>
          </a:xfrm>
          <a:prstGeom prst="rect">
            <a:avLst/>
          </a:prstGeom>
          <a:noFill/>
        </p:spPr>
        <p:txBody>
          <a:bodyPr wrap="none" rtlCol="0">
            <a:spAutoFit/>
          </a:bodyPr>
          <a:lstStyle/>
          <a:p>
            <a:r>
              <a:rPr lang="en-US" dirty="0"/>
              <a:t>Input (continuous)</a:t>
            </a:r>
          </a:p>
        </p:txBody>
      </p:sp>
      <p:sp>
        <p:nvSpPr>
          <p:cNvPr id="15" name="TextBox 14">
            <a:extLst>
              <a:ext uri="{FF2B5EF4-FFF2-40B4-BE49-F238E27FC236}">
                <a16:creationId xmlns:a16="http://schemas.microsoft.com/office/drawing/2014/main" id="{B7D62F30-169F-2EC7-AE30-28D9E119962F}"/>
              </a:ext>
            </a:extLst>
          </p:cNvPr>
          <p:cNvSpPr txBox="1"/>
          <p:nvPr/>
        </p:nvSpPr>
        <p:spPr>
          <a:xfrm>
            <a:off x="5096146" y="5344335"/>
            <a:ext cx="1847301" cy="369332"/>
          </a:xfrm>
          <a:prstGeom prst="rect">
            <a:avLst/>
          </a:prstGeom>
          <a:noFill/>
        </p:spPr>
        <p:txBody>
          <a:bodyPr wrap="none" rtlCol="0">
            <a:spAutoFit/>
          </a:bodyPr>
          <a:lstStyle/>
          <a:p>
            <a:r>
              <a:rPr lang="en-US" dirty="0"/>
              <a:t>Dithered (binary)</a:t>
            </a:r>
          </a:p>
        </p:txBody>
      </p:sp>
      <p:pic>
        <p:nvPicPr>
          <p:cNvPr id="18" name="Picture 17">
            <a:extLst>
              <a:ext uri="{FF2B5EF4-FFF2-40B4-BE49-F238E27FC236}">
                <a16:creationId xmlns:a16="http://schemas.microsoft.com/office/drawing/2014/main" id="{CAAE04C4-F52E-52EF-521F-927E02F62575}"/>
              </a:ext>
            </a:extLst>
          </p:cNvPr>
          <p:cNvPicPr>
            <a:picLocks noChangeAspect="1"/>
          </p:cNvPicPr>
          <p:nvPr/>
        </p:nvPicPr>
        <p:blipFill>
          <a:blip r:embed="rId2"/>
          <a:stretch>
            <a:fillRect/>
          </a:stretch>
        </p:blipFill>
        <p:spPr>
          <a:xfrm>
            <a:off x="9010567" y="2496835"/>
            <a:ext cx="2540000" cy="2540000"/>
          </a:xfrm>
          <a:prstGeom prst="rect">
            <a:avLst/>
          </a:prstGeom>
        </p:spPr>
      </p:pic>
      <p:cxnSp>
        <p:nvCxnSpPr>
          <p:cNvPr id="21" name="Straight Connector 20">
            <a:extLst>
              <a:ext uri="{FF2B5EF4-FFF2-40B4-BE49-F238E27FC236}">
                <a16:creationId xmlns:a16="http://schemas.microsoft.com/office/drawing/2014/main" id="{D4E2ABB3-6C3D-8EB2-EBC6-4C6F04768D3C}"/>
              </a:ext>
            </a:extLst>
          </p:cNvPr>
          <p:cNvCxnSpPr/>
          <p:nvPr/>
        </p:nvCxnSpPr>
        <p:spPr>
          <a:xfrm>
            <a:off x="7486567" y="2443261"/>
            <a:ext cx="3363514" cy="985739"/>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1E80F90-5911-FD20-43C9-6531D1871DD5}"/>
              </a:ext>
            </a:extLst>
          </p:cNvPr>
          <p:cNvCxnSpPr/>
          <p:nvPr/>
        </p:nvCxnSpPr>
        <p:spPr>
          <a:xfrm flipH="1" flipV="1">
            <a:off x="4946567" y="2496835"/>
            <a:ext cx="4746743" cy="932165"/>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C995E69-1043-D450-81F9-677323A0E126}"/>
              </a:ext>
            </a:extLst>
          </p:cNvPr>
          <p:cNvCxnSpPr>
            <a:cxnSpLocks/>
          </p:cNvCxnSpPr>
          <p:nvPr/>
        </p:nvCxnSpPr>
        <p:spPr>
          <a:xfrm flipH="1">
            <a:off x="4946567" y="4116167"/>
            <a:ext cx="4746743" cy="83043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D2E76C9-33C9-7224-8DAF-B463132E811B}"/>
              </a:ext>
            </a:extLst>
          </p:cNvPr>
          <p:cNvCxnSpPr/>
          <p:nvPr/>
        </p:nvCxnSpPr>
        <p:spPr>
          <a:xfrm flipV="1">
            <a:off x="7486567" y="4131325"/>
            <a:ext cx="3363514" cy="90551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68B5E2AD-EC5D-EE77-8A90-4CECC6E6D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567" y="244326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B84E129-3D31-BBAE-F55D-7DAA7F6FAD08}"/>
              </a:ext>
            </a:extLst>
          </p:cNvPr>
          <p:cNvSpPr/>
          <p:nvPr/>
        </p:nvSpPr>
        <p:spPr>
          <a:xfrm>
            <a:off x="4946567" y="2443261"/>
            <a:ext cx="2540000" cy="25935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9FBC4A6-2685-0212-3EB7-614E97715B58}"/>
              </a:ext>
            </a:extLst>
          </p:cNvPr>
          <p:cNvSpPr/>
          <p:nvPr/>
        </p:nvSpPr>
        <p:spPr>
          <a:xfrm>
            <a:off x="9693310" y="3429000"/>
            <a:ext cx="1156771" cy="68716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0B25928-9E94-E80A-C917-1A3F7F079602}"/>
              </a:ext>
            </a:extLst>
          </p:cNvPr>
          <p:cNvSpPr txBox="1"/>
          <p:nvPr/>
        </p:nvSpPr>
        <p:spPr>
          <a:xfrm>
            <a:off x="9163823" y="5354670"/>
            <a:ext cx="1864613" cy="369332"/>
          </a:xfrm>
          <a:prstGeom prst="rect">
            <a:avLst/>
          </a:prstGeom>
          <a:noFill/>
        </p:spPr>
        <p:txBody>
          <a:bodyPr wrap="none" rtlCol="0">
            <a:spAutoFit/>
          </a:bodyPr>
          <a:lstStyle/>
          <a:p>
            <a:r>
              <a:rPr lang="en-US" dirty="0"/>
              <a:t>DMD pixel status</a:t>
            </a:r>
          </a:p>
        </p:txBody>
      </p:sp>
      <p:cxnSp>
        <p:nvCxnSpPr>
          <p:cNvPr id="40" name="Straight Arrow Connector 39">
            <a:extLst>
              <a:ext uri="{FF2B5EF4-FFF2-40B4-BE49-F238E27FC236}">
                <a16:creationId xmlns:a16="http://schemas.microsoft.com/office/drawing/2014/main" id="{A4A04B65-3B99-0100-6837-158AC70A4E3B}"/>
              </a:ext>
            </a:extLst>
          </p:cNvPr>
          <p:cNvCxnSpPr>
            <a:cxnSpLocks/>
          </p:cNvCxnSpPr>
          <p:nvPr/>
        </p:nvCxnSpPr>
        <p:spPr>
          <a:xfrm>
            <a:off x="3889094" y="3713261"/>
            <a:ext cx="671331" cy="2547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94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Image processing</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13</a:t>
            </a:fld>
            <a:endParaRPr lang="en-US"/>
          </a:p>
        </p:txBody>
      </p:sp>
      <p:sp>
        <p:nvSpPr>
          <p:cNvPr id="9" name="TextBox 8">
            <a:extLst>
              <a:ext uri="{FF2B5EF4-FFF2-40B4-BE49-F238E27FC236}">
                <a16:creationId xmlns:a16="http://schemas.microsoft.com/office/drawing/2014/main" id="{42B228AD-3C79-09B9-602F-EC3C0755265C}"/>
              </a:ext>
            </a:extLst>
          </p:cNvPr>
          <p:cNvSpPr txBox="1"/>
          <p:nvPr/>
        </p:nvSpPr>
        <p:spPr>
          <a:xfrm>
            <a:off x="1826721" y="1292498"/>
            <a:ext cx="1504964" cy="369332"/>
          </a:xfrm>
          <a:prstGeom prst="rect">
            <a:avLst/>
          </a:prstGeom>
          <a:noFill/>
        </p:spPr>
        <p:txBody>
          <a:bodyPr wrap="none" rtlCol="0">
            <a:spAutoFit/>
          </a:bodyPr>
          <a:lstStyle/>
          <a:p>
            <a:r>
              <a:rPr lang="en-US" dirty="0"/>
              <a:t>From camera</a:t>
            </a:r>
          </a:p>
        </p:txBody>
      </p:sp>
      <p:sp>
        <p:nvSpPr>
          <p:cNvPr id="10" name="TextBox 9">
            <a:extLst>
              <a:ext uri="{FF2B5EF4-FFF2-40B4-BE49-F238E27FC236}">
                <a16:creationId xmlns:a16="http://schemas.microsoft.com/office/drawing/2014/main" id="{063755C4-E994-25E3-B09E-C4EECDF346A7}"/>
              </a:ext>
            </a:extLst>
          </p:cNvPr>
          <p:cNvSpPr txBox="1"/>
          <p:nvPr/>
        </p:nvSpPr>
        <p:spPr>
          <a:xfrm>
            <a:off x="5433714" y="1292498"/>
            <a:ext cx="1435649" cy="369332"/>
          </a:xfrm>
          <a:prstGeom prst="rect">
            <a:avLst/>
          </a:prstGeom>
          <a:noFill/>
        </p:spPr>
        <p:txBody>
          <a:bodyPr wrap="none" rtlCol="0">
            <a:spAutoFit/>
          </a:bodyPr>
          <a:lstStyle/>
          <a:p>
            <a:r>
              <a:rPr lang="en-US" dirty="0"/>
              <a:t>Transformed</a:t>
            </a:r>
          </a:p>
        </p:txBody>
      </p:sp>
      <p:pic>
        <p:nvPicPr>
          <p:cNvPr id="13" name="Picture 12">
            <a:extLst>
              <a:ext uri="{FF2B5EF4-FFF2-40B4-BE49-F238E27FC236}">
                <a16:creationId xmlns:a16="http://schemas.microsoft.com/office/drawing/2014/main" id="{6C212DD9-18DA-507E-7A59-293A23424994}"/>
              </a:ext>
            </a:extLst>
          </p:cNvPr>
          <p:cNvPicPr>
            <a:picLocks noChangeAspect="1"/>
          </p:cNvPicPr>
          <p:nvPr/>
        </p:nvPicPr>
        <p:blipFill>
          <a:blip r:embed="rId2"/>
          <a:stretch>
            <a:fillRect/>
          </a:stretch>
        </p:blipFill>
        <p:spPr>
          <a:xfrm>
            <a:off x="949282" y="1622137"/>
            <a:ext cx="10404514" cy="2215776"/>
          </a:xfrm>
          <a:prstGeom prst="rect">
            <a:avLst/>
          </a:prstGeom>
        </p:spPr>
      </p:pic>
      <p:sp>
        <p:nvSpPr>
          <p:cNvPr id="14" name="TextBox 13">
            <a:extLst>
              <a:ext uri="{FF2B5EF4-FFF2-40B4-BE49-F238E27FC236}">
                <a16:creationId xmlns:a16="http://schemas.microsoft.com/office/drawing/2014/main" id="{C8991053-5290-8891-D06F-79BF1EEB0032}"/>
              </a:ext>
            </a:extLst>
          </p:cNvPr>
          <p:cNvSpPr txBox="1"/>
          <p:nvPr/>
        </p:nvSpPr>
        <p:spPr>
          <a:xfrm>
            <a:off x="9265750" y="1305073"/>
            <a:ext cx="781945" cy="369332"/>
          </a:xfrm>
          <a:prstGeom prst="rect">
            <a:avLst/>
          </a:prstGeom>
          <a:noFill/>
        </p:spPr>
        <p:txBody>
          <a:bodyPr wrap="none" rtlCol="0">
            <a:spAutoFit/>
          </a:bodyPr>
          <a:lstStyle/>
          <a:p>
            <a:r>
              <a:rPr lang="en-US" dirty="0"/>
              <a:t>Target</a:t>
            </a:r>
          </a:p>
        </p:txBody>
      </p:sp>
      <p:pic>
        <p:nvPicPr>
          <p:cNvPr id="30" name="Picture 29">
            <a:extLst>
              <a:ext uri="{FF2B5EF4-FFF2-40B4-BE49-F238E27FC236}">
                <a16:creationId xmlns:a16="http://schemas.microsoft.com/office/drawing/2014/main" id="{28568DDC-52D2-F8E0-AD9A-456BD28E17F0}"/>
              </a:ext>
            </a:extLst>
          </p:cNvPr>
          <p:cNvPicPr>
            <a:picLocks noChangeAspect="1"/>
          </p:cNvPicPr>
          <p:nvPr/>
        </p:nvPicPr>
        <p:blipFill>
          <a:blip r:embed="rId3"/>
          <a:stretch>
            <a:fillRect/>
          </a:stretch>
        </p:blipFill>
        <p:spPr>
          <a:xfrm>
            <a:off x="2324942" y="4122782"/>
            <a:ext cx="3108772" cy="2550787"/>
          </a:xfrm>
          <a:prstGeom prst="rect">
            <a:avLst/>
          </a:prstGeom>
        </p:spPr>
      </p:pic>
      <p:sp>
        <p:nvSpPr>
          <p:cNvPr id="32" name="TextBox 31">
            <a:extLst>
              <a:ext uri="{FF2B5EF4-FFF2-40B4-BE49-F238E27FC236}">
                <a16:creationId xmlns:a16="http://schemas.microsoft.com/office/drawing/2014/main" id="{D17637D2-892F-634E-0129-D49A81166095}"/>
              </a:ext>
            </a:extLst>
          </p:cNvPr>
          <p:cNvSpPr txBox="1"/>
          <p:nvPr/>
        </p:nvSpPr>
        <p:spPr>
          <a:xfrm>
            <a:off x="2883295" y="3858265"/>
            <a:ext cx="2241768" cy="369332"/>
          </a:xfrm>
          <a:prstGeom prst="rect">
            <a:avLst/>
          </a:prstGeom>
          <a:noFill/>
        </p:spPr>
        <p:txBody>
          <a:bodyPr wrap="none" rtlCol="0">
            <a:spAutoFit/>
          </a:bodyPr>
          <a:lstStyle/>
          <a:p>
            <a:r>
              <a:rPr lang="en-US" dirty="0"/>
              <a:t>Integrated </a:t>
            </a:r>
            <a:r>
              <a:rPr lang="en-US" i="1" dirty="0"/>
              <a:t>x</a:t>
            </a:r>
            <a:r>
              <a:rPr lang="en-US" dirty="0"/>
              <a:t> intensity</a:t>
            </a:r>
          </a:p>
        </p:txBody>
      </p:sp>
      <p:pic>
        <p:nvPicPr>
          <p:cNvPr id="3" name="Picture 2">
            <a:extLst>
              <a:ext uri="{FF2B5EF4-FFF2-40B4-BE49-F238E27FC236}">
                <a16:creationId xmlns:a16="http://schemas.microsoft.com/office/drawing/2014/main" id="{D754E48E-590B-D813-D1B9-C69B34D4A1F8}"/>
              </a:ext>
            </a:extLst>
          </p:cNvPr>
          <p:cNvPicPr>
            <a:picLocks noChangeAspect="1"/>
          </p:cNvPicPr>
          <p:nvPr/>
        </p:nvPicPr>
        <p:blipFill>
          <a:blip r:embed="rId4"/>
          <a:stretch>
            <a:fillRect/>
          </a:stretch>
        </p:blipFill>
        <p:spPr>
          <a:xfrm>
            <a:off x="5969272" y="4280864"/>
            <a:ext cx="3245450" cy="2103532"/>
          </a:xfrm>
          <a:prstGeom prst="rect">
            <a:avLst/>
          </a:prstGeom>
        </p:spPr>
      </p:pic>
      <p:sp>
        <p:nvSpPr>
          <p:cNvPr id="4" name="TextBox 3">
            <a:extLst>
              <a:ext uri="{FF2B5EF4-FFF2-40B4-BE49-F238E27FC236}">
                <a16:creationId xmlns:a16="http://schemas.microsoft.com/office/drawing/2014/main" id="{DD248BDB-8E45-AF83-8573-2D2AE8C2150B}"/>
              </a:ext>
            </a:extLst>
          </p:cNvPr>
          <p:cNvSpPr txBox="1"/>
          <p:nvPr/>
        </p:nvSpPr>
        <p:spPr>
          <a:xfrm>
            <a:off x="6283607" y="3916785"/>
            <a:ext cx="2570575" cy="369332"/>
          </a:xfrm>
          <a:prstGeom prst="rect">
            <a:avLst/>
          </a:prstGeom>
          <a:noFill/>
        </p:spPr>
        <p:txBody>
          <a:bodyPr wrap="none" rtlCol="0">
            <a:spAutoFit/>
          </a:bodyPr>
          <a:lstStyle/>
          <a:p>
            <a:r>
              <a:rPr lang="en-US" dirty="0"/>
              <a:t>Transformed / solid field</a:t>
            </a:r>
          </a:p>
        </p:txBody>
      </p:sp>
    </p:spTree>
    <p:extLst>
      <p:ext uri="{BB962C8B-B14F-4D97-AF65-F5344CB8AC3E}">
        <p14:creationId xmlns:p14="http://schemas.microsoft.com/office/powerpoint/2010/main" val="7673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Beam corrections</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14</a:t>
            </a:fld>
            <a:endParaRPr lang="en-US"/>
          </a:p>
        </p:txBody>
      </p:sp>
      <p:sp>
        <p:nvSpPr>
          <p:cNvPr id="9" name="TextBox 8">
            <a:extLst>
              <a:ext uri="{FF2B5EF4-FFF2-40B4-BE49-F238E27FC236}">
                <a16:creationId xmlns:a16="http://schemas.microsoft.com/office/drawing/2014/main" id="{DF955F3D-89C0-AB9B-A712-F16FE4AD5384}"/>
              </a:ext>
            </a:extLst>
          </p:cNvPr>
          <p:cNvSpPr txBox="1"/>
          <p:nvPr/>
        </p:nvSpPr>
        <p:spPr>
          <a:xfrm>
            <a:off x="6019797" y="6561007"/>
            <a:ext cx="6208004" cy="276999"/>
          </a:xfrm>
          <a:prstGeom prst="rect">
            <a:avLst/>
          </a:prstGeom>
          <a:noFill/>
        </p:spPr>
        <p:txBody>
          <a:bodyPr wrap="square">
            <a:spAutoFit/>
          </a:bodyPr>
          <a:lstStyle/>
          <a:p>
            <a:pPr algn="r"/>
            <a:r>
              <a:rPr lang="en-US" sz="1200" dirty="0">
                <a:effectLst/>
              </a:rPr>
              <a:t>Liang, et al. </a:t>
            </a:r>
            <a:r>
              <a:rPr lang="en-US" sz="1200" i="1" dirty="0">
                <a:effectLst/>
              </a:rPr>
              <a:t>Appl. Opt. </a:t>
            </a:r>
            <a:r>
              <a:rPr lang="en-US" sz="1200" dirty="0">
                <a:effectLst/>
              </a:rPr>
              <a:t>48, 1955-1962 (2009)</a:t>
            </a:r>
          </a:p>
        </p:txBody>
      </p:sp>
      <p:pic>
        <p:nvPicPr>
          <p:cNvPr id="3074" name="Picture 2">
            <a:extLst>
              <a:ext uri="{FF2B5EF4-FFF2-40B4-BE49-F238E27FC236}">
                <a16:creationId xmlns:a16="http://schemas.microsoft.com/office/drawing/2014/main" id="{DB8A29D0-B688-F83A-C1E6-FB363E1C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7164"/>
            <a:ext cx="4172409" cy="3062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F33C63-1B9A-E8C6-0E33-729D34407EF7}"/>
              </a:ext>
            </a:extLst>
          </p:cNvPr>
          <p:cNvPicPr>
            <a:picLocks noChangeAspect="1"/>
          </p:cNvPicPr>
          <p:nvPr/>
        </p:nvPicPr>
        <p:blipFill>
          <a:blip r:embed="rId4"/>
          <a:stretch>
            <a:fillRect/>
          </a:stretch>
        </p:blipFill>
        <p:spPr>
          <a:xfrm>
            <a:off x="1154859" y="2123167"/>
            <a:ext cx="1227630" cy="1051386"/>
          </a:xfrm>
          <a:prstGeom prst="rect">
            <a:avLst/>
          </a:prstGeom>
        </p:spPr>
      </p:pic>
      <p:cxnSp>
        <p:nvCxnSpPr>
          <p:cNvPr id="7" name="Straight Arrow Connector 6">
            <a:extLst>
              <a:ext uri="{FF2B5EF4-FFF2-40B4-BE49-F238E27FC236}">
                <a16:creationId xmlns:a16="http://schemas.microsoft.com/office/drawing/2014/main" id="{ED22B3CF-D85D-AD11-1E88-44C090C0211D}"/>
              </a:ext>
            </a:extLst>
          </p:cNvPr>
          <p:cNvCxnSpPr>
            <a:cxnSpLocks/>
          </p:cNvCxnSpPr>
          <p:nvPr/>
        </p:nvCxnSpPr>
        <p:spPr>
          <a:xfrm>
            <a:off x="2754848" y="3092238"/>
            <a:ext cx="0" cy="66265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FB2EC54-5335-423D-5EC5-18A21320D95D}"/>
              </a:ext>
            </a:extLst>
          </p:cNvPr>
          <p:cNvPicPr>
            <a:picLocks noChangeAspect="1"/>
          </p:cNvPicPr>
          <p:nvPr/>
        </p:nvPicPr>
        <p:blipFill>
          <a:blip r:embed="rId5"/>
          <a:stretch>
            <a:fillRect/>
          </a:stretch>
        </p:blipFill>
        <p:spPr>
          <a:xfrm>
            <a:off x="4425398" y="4867671"/>
            <a:ext cx="3636169" cy="814388"/>
          </a:xfrm>
          <a:prstGeom prst="rect">
            <a:avLst/>
          </a:prstGeom>
        </p:spPr>
      </p:pic>
      <p:sp>
        <p:nvSpPr>
          <p:cNvPr id="16" name="Rectangle 15">
            <a:extLst>
              <a:ext uri="{FF2B5EF4-FFF2-40B4-BE49-F238E27FC236}">
                <a16:creationId xmlns:a16="http://schemas.microsoft.com/office/drawing/2014/main" id="{AD393599-07BC-8D12-33C8-5F52E5F7816C}"/>
              </a:ext>
            </a:extLst>
          </p:cNvPr>
          <p:cNvSpPr/>
          <p:nvPr/>
        </p:nvSpPr>
        <p:spPr>
          <a:xfrm>
            <a:off x="7660623" y="3631795"/>
            <a:ext cx="1221581" cy="226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626F52-8B9F-5488-C467-C0484805EBA3}"/>
              </a:ext>
            </a:extLst>
          </p:cNvPr>
          <p:cNvSpPr/>
          <p:nvPr/>
        </p:nvSpPr>
        <p:spPr>
          <a:xfrm rot="16200000">
            <a:off x="3378995" y="2257062"/>
            <a:ext cx="835175" cy="835175"/>
          </a:xfrm>
          <a:prstGeom prst="rect">
            <a:avLst/>
          </a:prstGeom>
          <a:gradFill flip="none" rotWithShape="1">
            <a:gsLst>
              <a:gs pos="0">
                <a:schemeClr val="tx1"/>
              </a:gs>
              <a:gs pos="43000">
                <a:schemeClr val="bg1">
                  <a:lumMod val="5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a:extLst>
              <a:ext uri="{FF2B5EF4-FFF2-40B4-BE49-F238E27FC236}">
                <a16:creationId xmlns:a16="http://schemas.microsoft.com/office/drawing/2014/main" id="{0F2673AB-F415-5A60-03A0-436880FCA8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906" t="4148" r="38206" b="37832"/>
          <a:stretch/>
        </p:blipFill>
        <p:spPr bwMode="auto">
          <a:xfrm>
            <a:off x="1725775" y="3974423"/>
            <a:ext cx="1893014" cy="14221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203070F-E10B-2112-6947-1B3A6F647B0C}"/>
              </a:ext>
            </a:extLst>
          </p:cNvPr>
          <p:cNvSpPr txBox="1"/>
          <p:nvPr/>
        </p:nvSpPr>
        <p:spPr>
          <a:xfrm>
            <a:off x="1634722" y="5618246"/>
            <a:ext cx="2075120" cy="369332"/>
          </a:xfrm>
          <a:prstGeom prst="rect">
            <a:avLst/>
          </a:prstGeom>
          <a:noFill/>
        </p:spPr>
        <p:txBody>
          <a:bodyPr wrap="none" rtlCol="0">
            <a:spAutoFit/>
          </a:bodyPr>
          <a:lstStyle/>
          <a:p>
            <a:r>
              <a:rPr lang="en-US" dirty="0"/>
              <a:t>Measured intensity</a:t>
            </a:r>
          </a:p>
        </p:txBody>
      </p:sp>
      <p:sp>
        <p:nvSpPr>
          <p:cNvPr id="22" name="TextBox 21">
            <a:extLst>
              <a:ext uri="{FF2B5EF4-FFF2-40B4-BE49-F238E27FC236}">
                <a16:creationId xmlns:a16="http://schemas.microsoft.com/office/drawing/2014/main" id="{3EEC0876-02BD-268F-8C65-4C8E067682D3}"/>
              </a:ext>
            </a:extLst>
          </p:cNvPr>
          <p:cNvSpPr txBox="1"/>
          <p:nvPr/>
        </p:nvSpPr>
        <p:spPr>
          <a:xfrm>
            <a:off x="1115796" y="1684166"/>
            <a:ext cx="1266693" cy="369332"/>
          </a:xfrm>
          <a:prstGeom prst="rect">
            <a:avLst/>
          </a:prstGeom>
          <a:noFill/>
        </p:spPr>
        <p:txBody>
          <a:bodyPr wrap="none" rtlCol="0">
            <a:spAutoFit/>
          </a:bodyPr>
          <a:lstStyle/>
          <a:p>
            <a:r>
              <a:rPr lang="en-US" dirty="0"/>
              <a:t>Beam (</a:t>
            </a:r>
            <a:r>
              <a:rPr lang="en-US" i="1" dirty="0"/>
              <a:t>x, y</a:t>
            </a:r>
            <a:r>
              <a:rPr lang="en-US" dirty="0"/>
              <a:t>)</a:t>
            </a:r>
          </a:p>
        </p:txBody>
      </p:sp>
      <p:sp>
        <p:nvSpPr>
          <p:cNvPr id="23" name="TextBox 22">
            <a:extLst>
              <a:ext uri="{FF2B5EF4-FFF2-40B4-BE49-F238E27FC236}">
                <a16:creationId xmlns:a16="http://schemas.microsoft.com/office/drawing/2014/main" id="{BC4C6A58-F672-9985-4480-F0790E84F0C5}"/>
              </a:ext>
            </a:extLst>
          </p:cNvPr>
          <p:cNvSpPr txBox="1"/>
          <p:nvPr/>
        </p:nvSpPr>
        <p:spPr>
          <a:xfrm>
            <a:off x="3156158" y="1677677"/>
            <a:ext cx="1278876" cy="369332"/>
          </a:xfrm>
          <a:prstGeom prst="rect">
            <a:avLst/>
          </a:prstGeom>
          <a:noFill/>
        </p:spPr>
        <p:txBody>
          <a:bodyPr wrap="none" rtlCol="0">
            <a:spAutoFit/>
          </a:bodyPr>
          <a:lstStyle/>
          <a:p>
            <a:r>
              <a:rPr lang="en-US" dirty="0"/>
              <a:t>Target (</a:t>
            </a:r>
            <a:r>
              <a:rPr lang="en-US" i="1" dirty="0"/>
              <a:t>x, y</a:t>
            </a:r>
            <a:r>
              <a:rPr lang="en-US" dirty="0"/>
              <a:t>)</a:t>
            </a:r>
          </a:p>
        </p:txBody>
      </p:sp>
      <p:pic>
        <p:nvPicPr>
          <p:cNvPr id="3078" name="Picture 6">
            <a:extLst>
              <a:ext uri="{FF2B5EF4-FFF2-40B4-BE49-F238E27FC236}">
                <a16:creationId xmlns:a16="http://schemas.microsoft.com/office/drawing/2014/main" id="{0899DBE9-DF1B-2997-FD78-CC5C628D74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909" t="4056" r="28421" b="75704"/>
          <a:stretch/>
        </p:blipFill>
        <p:spPr bwMode="auto">
          <a:xfrm>
            <a:off x="9301099" y="4898426"/>
            <a:ext cx="1934620" cy="132556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AF2B09F8-980F-A42C-AD8B-33E5A134B250}"/>
              </a:ext>
            </a:extLst>
          </p:cNvPr>
          <p:cNvCxnSpPr>
            <a:cxnSpLocks/>
          </p:cNvCxnSpPr>
          <p:nvPr/>
        </p:nvCxnSpPr>
        <p:spPr>
          <a:xfrm>
            <a:off x="8271413" y="5551879"/>
            <a:ext cx="473128"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5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Feed forward optimization</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15</a:t>
            </a:fld>
            <a:endParaRPr lang="en-US"/>
          </a:p>
        </p:txBody>
      </p:sp>
      <p:pic>
        <p:nvPicPr>
          <p:cNvPr id="2" name="Picture 1">
            <a:extLst>
              <a:ext uri="{FF2B5EF4-FFF2-40B4-BE49-F238E27FC236}">
                <a16:creationId xmlns:a16="http://schemas.microsoft.com/office/drawing/2014/main" id="{305630EC-F01B-A8FB-3D53-41EA50678020}"/>
              </a:ext>
            </a:extLst>
          </p:cNvPr>
          <p:cNvPicPr>
            <a:picLocks noChangeAspect="1"/>
          </p:cNvPicPr>
          <p:nvPr/>
        </p:nvPicPr>
        <p:blipFill>
          <a:blip r:embed="rId2"/>
          <a:stretch>
            <a:fillRect/>
          </a:stretch>
        </p:blipFill>
        <p:spPr>
          <a:xfrm>
            <a:off x="838197" y="1930155"/>
            <a:ext cx="5708784" cy="3340511"/>
          </a:xfrm>
          <a:prstGeom prst="rect">
            <a:avLst/>
          </a:prstGeom>
        </p:spPr>
      </p:pic>
      <p:sp>
        <p:nvSpPr>
          <p:cNvPr id="5" name="TextBox 4">
            <a:extLst>
              <a:ext uri="{FF2B5EF4-FFF2-40B4-BE49-F238E27FC236}">
                <a16:creationId xmlns:a16="http://schemas.microsoft.com/office/drawing/2014/main" id="{576315FA-DDEE-23FC-E00C-212288497DB4}"/>
              </a:ext>
            </a:extLst>
          </p:cNvPr>
          <p:cNvSpPr txBox="1"/>
          <p:nvPr/>
        </p:nvSpPr>
        <p:spPr>
          <a:xfrm>
            <a:off x="8359964" y="6584932"/>
            <a:ext cx="6208004" cy="276999"/>
          </a:xfrm>
          <a:prstGeom prst="rect">
            <a:avLst/>
          </a:prstGeom>
          <a:noFill/>
        </p:spPr>
        <p:txBody>
          <a:bodyPr wrap="square">
            <a:spAutoFit/>
          </a:bodyPr>
          <a:lstStyle/>
          <a:p>
            <a:r>
              <a:rPr lang="en-US" sz="1200" dirty="0">
                <a:effectLst/>
              </a:rPr>
              <a:t>Guillaume, Gauthier. PhD Thesis, </a:t>
            </a:r>
            <a:r>
              <a:rPr lang="en-US" sz="1200" dirty="0"/>
              <a:t>Springer Nature (2020)</a:t>
            </a:r>
            <a:endParaRPr lang="en-US" sz="1200" dirty="0">
              <a:effectLst/>
            </a:endParaRPr>
          </a:p>
        </p:txBody>
      </p:sp>
      <p:sp>
        <p:nvSpPr>
          <p:cNvPr id="15" name="TextBox 14">
            <a:extLst>
              <a:ext uri="{FF2B5EF4-FFF2-40B4-BE49-F238E27FC236}">
                <a16:creationId xmlns:a16="http://schemas.microsoft.com/office/drawing/2014/main" id="{726C6349-D488-8096-3626-911FFC53FD2C}"/>
              </a:ext>
            </a:extLst>
          </p:cNvPr>
          <p:cNvSpPr txBox="1"/>
          <p:nvPr/>
        </p:nvSpPr>
        <p:spPr>
          <a:xfrm>
            <a:off x="1511695" y="5731642"/>
            <a:ext cx="4103111" cy="646331"/>
          </a:xfrm>
          <a:prstGeom prst="rect">
            <a:avLst/>
          </a:prstGeom>
          <a:noFill/>
        </p:spPr>
        <p:txBody>
          <a:bodyPr wrap="none" rtlCol="0">
            <a:spAutoFit/>
          </a:bodyPr>
          <a:lstStyle/>
          <a:p>
            <a:r>
              <a:rPr lang="en-US" dirty="0"/>
              <a:t>DMD pixel state updating to account for</a:t>
            </a:r>
          </a:p>
          <a:p>
            <a:r>
              <a:rPr lang="en-US" dirty="0"/>
              <a:t>imperfections in optics or beam drift</a:t>
            </a:r>
          </a:p>
        </p:txBody>
      </p:sp>
      <p:sp>
        <p:nvSpPr>
          <p:cNvPr id="4" name="Rounded Rectangle 3">
            <a:extLst>
              <a:ext uri="{FF2B5EF4-FFF2-40B4-BE49-F238E27FC236}">
                <a16:creationId xmlns:a16="http://schemas.microsoft.com/office/drawing/2014/main" id="{904769FB-A746-B17B-D079-7137F70A8EBA}"/>
              </a:ext>
            </a:extLst>
          </p:cNvPr>
          <p:cNvSpPr/>
          <p:nvPr/>
        </p:nvSpPr>
        <p:spPr>
          <a:xfrm>
            <a:off x="8503999" y="2131801"/>
            <a:ext cx="1308143" cy="813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Set DMD</a:t>
            </a:r>
          </a:p>
        </p:txBody>
      </p:sp>
      <p:sp>
        <p:nvSpPr>
          <p:cNvPr id="7" name="Rounded Rectangle 6">
            <a:extLst>
              <a:ext uri="{FF2B5EF4-FFF2-40B4-BE49-F238E27FC236}">
                <a16:creationId xmlns:a16="http://schemas.microsoft.com/office/drawing/2014/main" id="{A92D4AA8-4BB7-74D2-FC51-B5C84479B274}"/>
              </a:ext>
            </a:extLst>
          </p:cNvPr>
          <p:cNvSpPr/>
          <p:nvPr/>
        </p:nvSpPr>
        <p:spPr>
          <a:xfrm>
            <a:off x="6962344" y="3393571"/>
            <a:ext cx="1308143" cy="813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Capture image</a:t>
            </a:r>
          </a:p>
        </p:txBody>
      </p:sp>
      <p:sp>
        <p:nvSpPr>
          <p:cNvPr id="8" name="Rounded Rectangle 7">
            <a:extLst>
              <a:ext uri="{FF2B5EF4-FFF2-40B4-BE49-F238E27FC236}">
                <a16:creationId xmlns:a16="http://schemas.microsoft.com/office/drawing/2014/main" id="{8C150A89-1F78-1174-E432-136820A6CF73}"/>
              </a:ext>
            </a:extLst>
          </p:cNvPr>
          <p:cNvSpPr/>
          <p:nvPr/>
        </p:nvSpPr>
        <p:spPr>
          <a:xfrm>
            <a:off x="8503999" y="4589763"/>
            <a:ext cx="1308143" cy="813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Compute error</a:t>
            </a:r>
          </a:p>
        </p:txBody>
      </p:sp>
      <p:sp>
        <p:nvSpPr>
          <p:cNvPr id="9" name="Rounded Rectangle 8">
            <a:extLst>
              <a:ext uri="{FF2B5EF4-FFF2-40B4-BE49-F238E27FC236}">
                <a16:creationId xmlns:a16="http://schemas.microsoft.com/office/drawing/2014/main" id="{9759E380-36F0-3246-07FD-076927F4A918}"/>
              </a:ext>
            </a:extLst>
          </p:cNvPr>
          <p:cNvSpPr/>
          <p:nvPr/>
        </p:nvSpPr>
        <p:spPr>
          <a:xfrm>
            <a:off x="10045654" y="3393571"/>
            <a:ext cx="1308143" cy="813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Make new pixel map</a:t>
            </a:r>
          </a:p>
        </p:txBody>
      </p:sp>
      <p:pic>
        <p:nvPicPr>
          <p:cNvPr id="19" name="Graphic 18" descr="Line arrow: Clockwise curve outline">
            <a:extLst>
              <a:ext uri="{FF2B5EF4-FFF2-40B4-BE49-F238E27FC236}">
                <a16:creationId xmlns:a16="http://schemas.microsoft.com/office/drawing/2014/main" id="{E11F8601-2153-71FB-4AC3-DD2CE37D2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045654" y="4323006"/>
            <a:ext cx="916561" cy="914400"/>
          </a:xfrm>
          <a:prstGeom prst="rect">
            <a:avLst/>
          </a:prstGeom>
        </p:spPr>
      </p:pic>
      <p:pic>
        <p:nvPicPr>
          <p:cNvPr id="20" name="Graphic 19" descr="Line arrow: Clockwise curve outline">
            <a:extLst>
              <a:ext uri="{FF2B5EF4-FFF2-40B4-BE49-F238E27FC236}">
                <a16:creationId xmlns:a16="http://schemas.microsoft.com/office/drawing/2014/main" id="{6F0A2BC9-7CEC-DC5A-0B99-031A4B728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10044574" y="2298398"/>
            <a:ext cx="916561" cy="914400"/>
          </a:xfrm>
          <a:prstGeom prst="rect">
            <a:avLst/>
          </a:prstGeom>
        </p:spPr>
      </p:pic>
      <p:pic>
        <p:nvPicPr>
          <p:cNvPr id="21" name="Graphic 20" descr="Line arrow: Clockwise curve outline">
            <a:extLst>
              <a:ext uri="{FF2B5EF4-FFF2-40B4-BE49-F238E27FC236}">
                <a16:creationId xmlns:a16="http://schemas.microsoft.com/office/drawing/2014/main" id="{D04A031D-C289-D0AA-A0E5-2871B3FA1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7267862" y="2398593"/>
            <a:ext cx="916561" cy="914400"/>
          </a:xfrm>
          <a:prstGeom prst="rect">
            <a:avLst/>
          </a:prstGeom>
        </p:spPr>
      </p:pic>
      <p:pic>
        <p:nvPicPr>
          <p:cNvPr id="22" name="Graphic 21" descr="Line arrow: Clockwise curve outline">
            <a:extLst>
              <a:ext uri="{FF2B5EF4-FFF2-40B4-BE49-F238E27FC236}">
                <a16:creationId xmlns:a16="http://schemas.microsoft.com/office/drawing/2014/main" id="{50BEDFDE-75E7-4A45-0803-E21892AAD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7436560" y="4439023"/>
            <a:ext cx="916561" cy="914400"/>
          </a:xfrm>
          <a:prstGeom prst="rect">
            <a:avLst/>
          </a:prstGeom>
        </p:spPr>
      </p:pic>
    </p:spTree>
    <p:extLst>
      <p:ext uri="{BB962C8B-B14F-4D97-AF65-F5344CB8AC3E}">
        <p14:creationId xmlns:p14="http://schemas.microsoft.com/office/powerpoint/2010/main" val="1673475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Feed forward examples</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16</a:t>
            </a:fld>
            <a:endParaRPr lang="en-US"/>
          </a:p>
        </p:txBody>
      </p:sp>
      <p:pic>
        <p:nvPicPr>
          <p:cNvPr id="3" name="Picture 4">
            <a:extLst>
              <a:ext uri="{FF2B5EF4-FFF2-40B4-BE49-F238E27FC236}">
                <a16:creationId xmlns:a16="http://schemas.microsoft.com/office/drawing/2014/main" id="{EC5469AB-C31C-8EFF-0DFC-A548CD25B0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40" t="9595" r="36462" b="26388"/>
          <a:stretch/>
        </p:blipFill>
        <p:spPr bwMode="auto">
          <a:xfrm>
            <a:off x="6890405" y="3964753"/>
            <a:ext cx="2519685" cy="1812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71146D-4F97-6D3F-96BA-CFCA721EA098}"/>
              </a:ext>
            </a:extLst>
          </p:cNvPr>
          <p:cNvSpPr txBox="1"/>
          <p:nvPr/>
        </p:nvSpPr>
        <p:spPr>
          <a:xfrm>
            <a:off x="451104" y="2670048"/>
            <a:ext cx="2275046" cy="369332"/>
          </a:xfrm>
          <a:prstGeom prst="rect">
            <a:avLst/>
          </a:prstGeom>
          <a:noFill/>
        </p:spPr>
        <p:txBody>
          <a:bodyPr wrap="none" rtlCol="0">
            <a:spAutoFit/>
          </a:bodyPr>
          <a:lstStyle/>
          <a:p>
            <a:r>
              <a:rPr lang="en-US" dirty="0"/>
              <a:t>Without feed forward</a:t>
            </a:r>
          </a:p>
        </p:txBody>
      </p:sp>
      <p:sp>
        <p:nvSpPr>
          <p:cNvPr id="7" name="TextBox 6">
            <a:extLst>
              <a:ext uri="{FF2B5EF4-FFF2-40B4-BE49-F238E27FC236}">
                <a16:creationId xmlns:a16="http://schemas.microsoft.com/office/drawing/2014/main" id="{05A7DCB1-C30A-5308-76C5-6B0663DC7B89}"/>
              </a:ext>
            </a:extLst>
          </p:cNvPr>
          <p:cNvSpPr txBox="1"/>
          <p:nvPr/>
        </p:nvSpPr>
        <p:spPr>
          <a:xfrm>
            <a:off x="3236686" y="1656485"/>
            <a:ext cx="1832553" cy="369332"/>
          </a:xfrm>
          <a:prstGeom prst="rect">
            <a:avLst/>
          </a:prstGeom>
          <a:noFill/>
        </p:spPr>
        <p:txBody>
          <a:bodyPr wrap="none" rtlCol="0">
            <a:spAutoFit/>
          </a:bodyPr>
          <a:lstStyle/>
          <a:p>
            <a:r>
              <a:rPr lang="en-US" dirty="0"/>
              <a:t>Measured image</a:t>
            </a:r>
          </a:p>
        </p:txBody>
      </p:sp>
      <p:sp>
        <p:nvSpPr>
          <p:cNvPr id="8" name="TextBox 7">
            <a:extLst>
              <a:ext uri="{FF2B5EF4-FFF2-40B4-BE49-F238E27FC236}">
                <a16:creationId xmlns:a16="http://schemas.microsoft.com/office/drawing/2014/main" id="{85E3850A-9BBD-A11E-B843-C20988E6E7CA}"/>
              </a:ext>
            </a:extLst>
          </p:cNvPr>
          <p:cNvSpPr txBox="1"/>
          <p:nvPr/>
        </p:nvSpPr>
        <p:spPr>
          <a:xfrm>
            <a:off x="7692730" y="1476776"/>
            <a:ext cx="667234" cy="369332"/>
          </a:xfrm>
          <a:prstGeom prst="rect">
            <a:avLst/>
          </a:prstGeom>
          <a:noFill/>
        </p:spPr>
        <p:txBody>
          <a:bodyPr wrap="none" rtlCol="0">
            <a:spAutoFit/>
          </a:bodyPr>
          <a:lstStyle/>
          <a:p>
            <a:r>
              <a:rPr lang="en-US" dirty="0"/>
              <a:t>Error</a:t>
            </a:r>
          </a:p>
        </p:txBody>
      </p:sp>
      <p:pic>
        <p:nvPicPr>
          <p:cNvPr id="4108" name="Picture 12">
            <a:extLst>
              <a:ext uri="{FF2B5EF4-FFF2-40B4-BE49-F238E27FC236}">
                <a16:creationId xmlns:a16="http://schemas.microsoft.com/office/drawing/2014/main" id="{AFBF947F-628C-D51A-C1F2-B52B927AD4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26" t="3153" r="26776" b="75206"/>
          <a:stretch/>
        </p:blipFill>
        <p:spPr bwMode="auto">
          <a:xfrm>
            <a:off x="2893121" y="2293178"/>
            <a:ext cx="2519685" cy="16343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91201711-5271-955E-2913-4DF6516227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8" t="63011" r="76294" b="15348"/>
          <a:stretch/>
        </p:blipFill>
        <p:spPr bwMode="auto">
          <a:xfrm>
            <a:off x="6890406" y="2192801"/>
            <a:ext cx="2519685" cy="163439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90940099-EC32-337D-F586-F0D99BB87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82" t="13073" r="14542" b="31358"/>
          <a:stretch/>
        </p:blipFill>
        <p:spPr bwMode="auto">
          <a:xfrm>
            <a:off x="2893121" y="4112282"/>
            <a:ext cx="2519685" cy="1793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1DE83604-631E-CF4B-7C4F-F72BD5052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25" t="84413" r="30851"/>
          <a:stretch/>
        </p:blipFill>
        <p:spPr bwMode="auto">
          <a:xfrm>
            <a:off x="6465260" y="5988991"/>
            <a:ext cx="3369974" cy="4147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218762B-D568-B9DB-8EFA-07BDE0420141}"/>
              </a:ext>
            </a:extLst>
          </p:cNvPr>
          <p:cNvSpPr txBox="1"/>
          <p:nvPr/>
        </p:nvSpPr>
        <p:spPr>
          <a:xfrm>
            <a:off x="506864" y="4871125"/>
            <a:ext cx="1944828" cy="369332"/>
          </a:xfrm>
          <a:prstGeom prst="rect">
            <a:avLst/>
          </a:prstGeom>
          <a:noFill/>
        </p:spPr>
        <p:txBody>
          <a:bodyPr wrap="none" rtlCol="0">
            <a:spAutoFit/>
          </a:bodyPr>
          <a:lstStyle/>
          <a:p>
            <a:r>
              <a:rPr lang="en-US" dirty="0"/>
              <a:t>With feed forward</a:t>
            </a:r>
          </a:p>
        </p:txBody>
      </p:sp>
      <p:pic>
        <p:nvPicPr>
          <p:cNvPr id="4116" name="Picture 20">
            <a:extLst>
              <a:ext uri="{FF2B5EF4-FFF2-40B4-BE49-F238E27FC236}">
                <a16:creationId xmlns:a16="http://schemas.microsoft.com/office/drawing/2014/main" id="{D6D33FF8-41D2-6120-6A0C-D4CFCB198E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162" r="73764" b="49698"/>
          <a:stretch/>
        </p:blipFill>
        <p:spPr bwMode="auto">
          <a:xfrm>
            <a:off x="2451692" y="6085686"/>
            <a:ext cx="3056040" cy="54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55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DMD mirror noise</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17</a:t>
            </a:fld>
            <a:endParaRPr lang="en-US"/>
          </a:p>
        </p:txBody>
      </p:sp>
      <p:sp>
        <p:nvSpPr>
          <p:cNvPr id="16" name="TextBox 15">
            <a:extLst>
              <a:ext uri="{FF2B5EF4-FFF2-40B4-BE49-F238E27FC236}">
                <a16:creationId xmlns:a16="http://schemas.microsoft.com/office/drawing/2014/main" id="{3AA31660-1182-8BEE-C7B4-FBB6521F1A1F}"/>
              </a:ext>
            </a:extLst>
          </p:cNvPr>
          <p:cNvSpPr txBox="1"/>
          <p:nvPr/>
        </p:nvSpPr>
        <p:spPr>
          <a:xfrm>
            <a:off x="6038296" y="6409465"/>
            <a:ext cx="6209270" cy="461665"/>
          </a:xfrm>
          <a:prstGeom prst="rect">
            <a:avLst/>
          </a:prstGeom>
          <a:noFill/>
        </p:spPr>
        <p:txBody>
          <a:bodyPr wrap="square">
            <a:spAutoFit/>
          </a:bodyPr>
          <a:lstStyle/>
          <a:p>
            <a:pPr algn="r"/>
            <a:r>
              <a:rPr lang="en-US" sz="1200" dirty="0" err="1"/>
              <a:t>Hueck</a:t>
            </a:r>
            <a:r>
              <a:rPr lang="en-US" sz="1200" dirty="0"/>
              <a:t>, et al.</a:t>
            </a:r>
            <a:r>
              <a:rPr lang="en-US" sz="1200" i="1" dirty="0"/>
              <a:t> Rev. Sci. </a:t>
            </a:r>
            <a:r>
              <a:rPr lang="en-US" sz="1200" i="1" dirty="0" err="1"/>
              <a:t>Instrum</a:t>
            </a:r>
            <a:r>
              <a:rPr lang="en-US" sz="1200" i="1" dirty="0"/>
              <a:t>. </a:t>
            </a:r>
            <a:r>
              <a:rPr lang="en-US" sz="1200" b="1" dirty="0"/>
              <a:t>88</a:t>
            </a:r>
            <a:r>
              <a:rPr lang="en-US" sz="1200" dirty="0"/>
              <a:t>, 016103 (2017)</a:t>
            </a:r>
          </a:p>
          <a:p>
            <a:pPr algn="r"/>
            <a:r>
              <a:rPr lang="en-US" sz="1200" dirty="0" err="1">
                <a:effectLst/>
              </a:rPr>
              <a:t>Mazurenko</a:t>
            </a:r>
            <a:r>
              <a:rPr lang="en-US" sz="1200" dirty="0">
                <a:effectLst/>
              </a:rPr>
              <a:t>, Anto</a:t>
            </a:r>
            <a:r>
              <a:rPr lang="en-US" sz="1200" dirty="0"/>
              <a:t>n</a:t>
            </a:r>
            <a:r>
              <a:rPr lang="en-US" sz="1200" dirty="0">
                <a:effectLst/>
              </a:rPr>
              <a:t>. PhD Thesis (2016)</a:t>
            </a:r>
          </a:p>
        </p:txBody>
      </p:sp>
      <p:pic>
        <p:nvPicPr>
          <p:cNvPr id="6146" name="Picture 2" descr="FIG. 1. Reflection signal of the DMD with applied mirror clocking pulse (MPC) (blue line) and with the MCP pulled to ground (red line). In the latter case, the mirrors are not switched back to their flat-state every 105 μs and the generation of time stable light fields becomes possible. The inset shows one single switching event where additional spurious mirror ringing is visible.">
            <a:extLst>
              <a:ext uri="{FF2B5EF4-FFF2-40B4-BE49-F238E27FC236}">
                <a16:creationId xmlns:a16="http://schemas.microsoft.com/office/drawing/2014/main" id="{6322C60D-484A-0610-289A-23AD210B8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281" y="1711894"/>
            <a:ext cx="4428009" cy="229623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9B1132D7-A566-1A5F-C633-E6ACE8A7F2CD}"/>
              </a:ext>
            </a:extLst>
          </p:cNvPr>
          <p:cNvGrpSpPr/>
          <p:nvPr/>
        </p:nvGrpSpPr>
        <p:grpSpPr>
          <a:xfrm>
            <a:off x="949231" y="1874653"/>
            <a:ext cx="2117952" cy="600672"/>
            <a:chOff x="688273" y="3863592"/>
            <a:chExt cx="3536486" cy="1002982"/>
          </a:xfrm>
        </p:grpSpPr>
        <p:cxnSp>
          <p:nvCxnSpPr>
            <p:cNvPr id="18" name="Straight Connector 17">
              <a:extLst>
                <a:ext uri="{FF2B5EF4-FFF2-40B4-BE49-F238E27FC236}">
                  <a16:creationId xmlns:a16="http://schemas.microsoft.com/office/drawing/2014/main" id="{D0FBDC7D-25C2-D5D2-330C-0D5E858DE51D}"/>
                </a:ext>
              </a:extLst>
            </p:cNvPr>
            <p:cNvCxnSpPr>
              <a:cxnSpLocks/>
            </p:cNvCxnSpPr>
            <p:nvPr/>
          </p:nvCxnSpPr>
          <p:spPr>
            <a:xfrm>
              <a:off x="838197" y="4861367"/>
              <a:ext cx="338656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1E9E30BE-2E63-2600-6B70-3C184A78BA4B}"/>
                </a:ext>
              </a:extLst>
            </p:cNvPr>
            <p:cNvGrpSpPr/>
            <p:nvPr/>
          </p:nvGrpSpPr>
          <p:grpSpPr>
            <a:xfrm>
              <a:off x="1105381" y="4395709"/>
              <a:ext cx="1006998" cy="465658"/>
              <a:chOff x="1105381" y="4395709"/>
              <a:chExt cx="1006998" cy="465658"/>
            </a:xfrm>
          </p:grpSpPr>
          <p:sp>
            <p:nvSpPr>
              <p:cNvPr id="20" name="Rectangle 19">
                <a:extLst>
                  <a:ext uri="{FF2B5EF4-FFF2-40B4-BE49-F238E27FC236}">
                    <a16:creationId xmlns:a16="http://schemas.microsoft.com/office/drawing/2014/main" id="{03C718DF-C879-232E-D444-64136011DE3A}"/>
                  </a:ext>
                </a:extLst>
              </p:cNvPr>
              <p:cNvSpPr/>
              <p:nvPr/>
            </p:nvSpPr>
            <p:spPr>
              <a:xfrm>
                <a:off x="1527858" y="4406123"/>
                <a:ext cx="66274" cy="4552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458763-F865-A0C3-8330-F8CC92A2C05A}"/>
                  </a:ext>
                </a:extLst>
              </p:cNvPr>
              <p:cNvSpPr/>
              <p:nvPr/>
            </p:nvSpPr>
            <p:spPr>
              <a:xfrm rot="1884603">
                <a:off x="1105381" y="4395709"/>
                <a:ext cx="1006998" cy="694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18CB707-4A1C-2588-27E5-C53179120DA3}"/>
                </a:ext>
              </a:extLst>
            </p:cNvPr>
            <p:cNvGrpSpPr/>
            <p:nvPr/>
          </p:nvGrpSpPr>
          <p:grpSpPr>
            <a:xfrm>
              <a:off x="1960923" y="4395709"/>
              <a:ext cx="1006998" cy="465658"/>
              <a:chOff x="1105381" y="4395709"/>
              <a:chExt cx="1006998" cy="465658"/>
            </a:xfrm>
          </p:grpSpPr>
          <p:sp>
            <p:nvSpPr>
              <p:cNvPr id="24" name="Rectangle 23">
                <a:extLst>
                  <a:ext uri="{FF2B5EF4-FFF2-40B4-BE49-F238E27FC236}">
                    <a16:creationId xmlns:a16="http://schemas.microsoft.com/office/drawing/2014/main" id="{EDCDB571-A209-A25C-7252-6B54F052389D}"/>
                  </a:ext>
                </a:extLst>
              </p:cNvPr>
              <p:cNvSpPr/>
              <p:nvPr/>
            </p:nvSpPr>
            <p:spPr>
              <a:xfrm>
                <a:off x="1527858" y="4406123"/>
                <a:ext cx="66274" cy="4552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F36C4DA-C58C-8EB0-BCE7-1041DBFD6701}"/>
                  </a:ext>
                </a:extLst>
              </p:cNvPr>
              <p:cNvSpPr/>
              <p:nvPr/>
            </p:nvSpPr>
            <p:spPr>
              <a:xfrm rot="1884603">
                <a:off x="1105381" y="4395709"/>
                <a:ext cx="1006998" cy="694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FFEE29C-8495-2DAE-CAE4-BA7C783C9641}"/>
                </a:ext>
              </a:extLst>
            </p:cNvPr>
            <p:cNvGrpSpPr/>
            <p:nvPr/>
          </p:nvGrpSpPr>
          <p:grpSpPr>
            <a:xfrm>
              <a:off x="2877616" y="4400916"/>
              <a:ext cx="1006998" cy="465658"/>
              <a:chOff x="1105381" y="4395709"/>
              <a:chExt cx="1006998" cy="465658"/>
            </a:xfrm>
          </p:grpSpPr>
          <p:sp>
            <p:nvSpPr>
              <p:cNvPr id="27" name="Rectangle 26">
                <a:extLst>
                  <a:ext uri="{FF2B5EF4-FFF2-40B4-BE49-F238E27FC236}">
                    <a16:creationId xmlns:a16="http://schemas.microsoft.com/office/drawing/2014/main" id="{1D8C3F25-F09C-C233-45C8-0E0C092EA9F8}"/>
                  </a:ext>
                </a:extLst>
              </p:cNvPr>
              <p:cNvSpPr/>
              <p:nvPr/>
            </p:nvSpPr>
            <p:spPr>
              <a:xfrm>
                <a:off x="1527858" y="4406123"/>
                <a:ext cx="66274" cy="4552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062F4F8-205B-19D8-E99F-A927DEDE79E2}"/>
                  </a:ext>
                </a:extLst>
              </p:cNvPr>
              <p:cNvSpPr/>
              <p:nvPr/>
            </p:nvSpPr>
            <p:spPr>
              <a:xfrm rot="1884603">
                <a:off x="1105381" y="4395709"/>
                <a:ext cx="1006998" cy="694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33" descr="Arrow: Clockwise curve with solid fill">
              <a:extLst>
                <a:ext uri="{FF2B5EF4-FFF2-40B4-BE49-F238E27FC236}">
                  <a16:creationId xmlns:a16="http://schemas.microsoft.com/office/drawing/2014/main" id="{B051BC74-1207-9BED-13AD-3D074763D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17706">
              <a:off x="688273" y="3863592"/>
              <a:ext cx="578799" cy="578799"/>
            </a:xfrm>
            <a:prstGeom prst="rect">
              <a:avLst/>
            </a:prstGeom>
          </p:spPr>
        </p:pic>
      </p:grpSp>
      <p:pic>
        <p:nvPicPr>
          <p:cNvPr id="35" name="Graphic 34" descr="Arrow: Clockwise curve with solid fill">
            <a:extLst>
              <a:ext uri="{FF2B5EF4-FFF2-40B4-BE49-F238E27FC236}">
                <a16:creationId xmlns:a16="http://schemas.microsoft.com/office/drawing/2014/main" id="{23619110-DD46-E4C5-043C-7F249359C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431829" flipH="1">
            <a:off x="774258" y="1877444"/>
            <a:ext cx="375758" cy="387983"/>
          </a:xfrm>
          <a:prstGeom prst="rect">
            <a:avLst/>
          </a:prstGeom>
        </p:spPr>
      </p:pic>
      <p:sp>
        <p:nvSpPr>
          <p:cNvPr id="37" name="Rounded Rectangle 36">
            <a:extLst>
              <a:ext uri="{FF2B5EF4-FFF2-40B4-BE49-F238E27FC236}">
                <a16:creationId xmlns:a16="http://schemas.microsoft.com/office/drawing/2014/main" id="{BEB68585-7FB0-B390-D3EC-1F8D468D0B2B}"/>
              </a:ext>
            </a:extLst>
          </p:cNvPr>
          <p:cNvSpPr/>
          <p:nvPr/>
        </p:nvSpPr>
        <p:spPr>
          <a:xfrm>
            <a:off x="825134" y="5019896"/>
            <a:ext cx="1566145" cy="731520"/>
          </a:xfrm>
          <a:prstGeom prst="roundRect">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DMD Controller</a:t>
            </a:r>
          </a:p>
        </p:txBody>
      </p:sp>
      <p:sp>
        <p:nvSpPr>
          <p:cNvPr id="39" name="Rounded Rectangle 38">
            <a:extLst>
              <a:ext uri="{FF2B5EF4-FFF2-40B4-BE49-F238E27FC236}">
                <a16:creationId xmlns:a16="http://schemas.microsoft.com/office/drawing/2014/main" id="{1C7ECD06-8C06-1091-CD24-7F92F594C533}"/>
              </a:ext>
            </a:extLst>
          </p:cNvPr>
          <p:cNvSpPr/>
          <p:nvPr/>
        </p:nvSpPr>
        <p:spPr>
          <a:xfrm>
            <a:off x="8036160" y="5019896"/>
            <a:ext cx="1566145" cy="731520"/>
          </a:xfrm>
          <a:prstGeom prst="roundRect">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DMD</a:t>
            </a:r>
          </a:p>
        </p:txBody>
      </p:sp>
      <p:cxnSp>
        <p:nvCxnSpPr>
          <p:cNvPr id="41" name="Straight Arrow Connector 40">
            <a:extLst>
              <a:ext uri="{FF2B5EF4-FFF2-40B4-BE49-F238E27FC236}">
                <a16:creationId xmlns:a16="http://schemas.microsoft.com/office/drawing/2014/main" id="{46390428-E8F8-A4E7-5A24-C0928024AC7A}"/>
              </a:ext>
            </a:extLst>
          </p:cNvPr>
          <p:cNvCxnSpPr>
            <a:cxnSpLocks/>
          </p:cNvCxnSpPr>
          <p:nvPr/>
        </p:nvCxnSpPr>
        <p:spPr>
          <a:xfrm>
            <a:off x="2601483" y="5432310"/>
            <a:ext cx="211977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5" name="Graphic 44" descr="Heartbeat with solid fill">
            <a:extLst>
              <a:ext uri="{FF2B5EF4-FFF2-40B4-BE49-F238E27FC236}">
                <a16:creationId xmlns:a16="http://schemas.microsoft.com/office/drawing/2014/main" id="{8BEDF6B8-A000-C5A2-9C25-018401C540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7898" y="4539055"/>
            <a:ext cx="914400" cy="914400"/>
          </a:xfrm>
          <a:prstGeom prst="rect">
            <a:avLst/>
          </a:prstGeom>
        </p:spPr>
      </p:pic>
      <p:sp>
        <p:nvSpPr>
          <p:cNvPr id="46" name="TextBox 45">
            <a:extLst>
              <a:ext uri="{FF2B5EF4-FFF2-40B4-BE49-F238E27FC236}">
                <a16:creationId xmlns:a16="http://schemas.microsoft.com/office/drawing/2014/main" id="{7F45DEDE-8E00-C3F9-75C5-10FA6A080BCC}"/>
              </a:ext>
            </a:extLst>
          </p:cNvPr>
          <p:cNvSpPr txBox="1"/>
          <p:nvPr/>
        </p:nvSpPr>
        <p:spPr>
          <a:xfrm>
            <a:off x="2601483" y="4975110"/>
            <a:ext cx="1374159" cy="369332"/>
          </a:xfrm>
          <a:prstGeom prst="rect">
            <a:avLst/>
          </a:prstGeom>
          <a:noFill/>
        </p:spPr>
        <p:txBody>
          <a:bodyPr wrap="none" rtlCol="0">
            <a:spAutoFit/>
          </a:bodyPr>
          <a:lstStyle/>
          <a:p>
            <a:r>
              <a:rPr lang="en-US" dirty="0"/>
              <a:t>Mirror pulse</a:t>
            </a:r>
          </a:p>
        </p:txBody>
      </p:sp>
      <p:cxnSp>
        <p:nvCxnSpPr>
          <p:cNvPr id="47" name="Straight Arrow Connector 46">
            <a:extLst>
              <a:ext uri="{FF2B5EF4-FFF2-40B4-BE49-F238E27FC236}">
                <a16:creationId xmlns:a16="http://schemas.microsoft.com/office/drawing/2014/main" id="{874D675B-CBB7-0D54-E262-76F8C929D483}"/>
              </a:ext>
            </a:extLst>
          </p:cNvPr>
          <p:cNvCxnSpPr>
            <a:cxnSpLocks/>
          </p:cNvCxnSpPr>
          <p:nvPr/>
        </p:nvCxnSpPr>
        <p:spPr>
          <a:xfrm>
            <a:off x="7054820" y="5364530"/>
            <a:ext cx="63077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Rounded Rectangle 48">
            <a:extLst>
              <a:ext uri="{FF2B5EF4-FFF2-40B4-BE49-F238E27FC236}">
                <a16:creationId xmlns:a16="http://schemas.microsoft.com/office/drawing/2014/main" id="{C39561A5-4F2E-903E-E726-F905E55E3646}"/>
              </a:ext>
            </a:extLst>
          </p:cNvPr>
          <p:cNvSpPr/>
          <p:nvPr/>
        </p:nvSpPr>
        <p:spPr>
          <a:xfrm>
            <a:off x="5147976" y="4987348"/>
            <a:ext cx="1566145" cy="731520"/>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Interrupter circuit</a:t>
            </a:r>
          </a:p>
        </p:txBody>
      </p:sp>
      <p:grpSp>
        <p:nvGrpSpPr>
          <p:cNvPr id="4100" name="Group 4099">
            <a:extLst>
              <a:ext uri="{FF2B5EF4-FFF2-40B4-BE49-F238E27FC236}">
                <a16:creationId xmlns:a16="http://schemas.microsoft.com/office/drawing/2014/main" id="{3FB875FE-3D99-83B7-0C31-4BF0363F8457}"/>
              </a:ext>
            </a:extLst>
          </p:cNvPr>
          <p:cNvGrpSpPr/>
          <p:nvPr/>
        </p:nvGrpSpPr>
        <p:grpSpPr>
          <a:xfrm>
            <a:off x="5656434" y="5797892"/>
            <a:ext cx="549227" cy="842406"/>
            <a:chOff x="6415861" y="5881724"/>
            <a:chExt cx="549227" cy="842406"/>
          </a:xfrm>
        </p:grpSpPr>
        <p:pic>
          <p:nvPicPr>
            <p:cNvPr id="50" name="Graphic 49" descr="Heartbeat with solid fill">
              <a:extLst>
                <a:ext uri="{FF2B5EF4-FFF2-40B4-BE49-F238E27FC236}">
                  <a16:creationId xmlns:a16="http://schemas.microsoft.com/office/drawing/2014/main" id="{19FAB4CE-73D7-9294-6134-4C817BF445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467553" y="5881724"/>
              <a:ext cx="445845" cy="445845"/>
            </a:xfrm>
            <a:prstGeom prst="rect">
              <a:avLst/>
            </a:prstGeom>
          </p:spPr>
        </p:pic>
        <p:grpSp>
          <p:nvGrpSpPr>
            <p:cNvPr id="58" name="Group 57">
              <a:extLst>
                <a:ext uri="{FF2B5EF4-FFF2-40B4-BE49-F238E27FC236}">
                  <a16:creationId xmlns:a16="http://schemas.microsoft.com/office/drawing/2014/main" id="{60E1E162-2ECE-82EA-DA0E-FE33E627B769}"/>
                </a:ext>
              </a:extLst>
            </p:cNvPr>
            <p:cNvGrpSpPr/>
            <p:nvPr/>
          </p:nvGrpSpPr>
          <p:grpSpPr>
            <a:xfrm>
              <a:off x="6415861" y="6556465"/>
              <a:ext cx="549227" cy="167665"/>
              <a:chOff x="4886696" y="6240483"/>
              <a:chExt cx="549227" cy="167665"/>
            </a:xfrm>
          </p:grpSpPr>
          <p:cxnSp>
            <p:nvCxnSpPr>
              <p:cNvPr id="52" name="Straight Connector 51">
                <a:extLst>
                  <a:ext uri="{FF2B5EF4-FFF2-40B4-BE49-F238E27FC236}">
                    <a16:creationId xmlns:a16="http://schemas.microsoft.com/office/drawing/2014/main" id="{9443AE04-1136-D6FC-6C14-EC1929BC488F}"/>
                  </a:ext>
                </a:extLst>
              </p:cNvPr>
              <p:cNvCxnSpPr>
                <a:cxnSpLocks/>
              </p:cNvCxnSpPr>
              <p:nvPr/>
            </p:nvCxnSpPr>
            <p:spPr>
              <a:xfrm>
                <a:off x="4886696" y="6240483"/>
                <a:ext cx="549227" cy="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8B5CC0FA-F061-1559-E244-93AAAFA4B9F1}"/>
                  </a:ext>
                </a:extLst>
              </p:cNvPr>
              <p:cNvCxnSpPr>
                <a:cxnSpLocks/>
              </p:cNvCxnSpPr>
              <p:nvPr/>
            </p:nvCxnSpPr>
            <p:spPr>
              <a:xfrm>
                <a:off x="4992335" y="6327569"/>
                <a:ext cx="337949" cy="0"/>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3C30817D-7549-0411-8355-EE75256AEA53}"/>
                  </a:ext>
                </a:extLst>
              </p:cNvPr>
              <p:cNvCxnSpPr>
                <a:cxnSpLocks/>
              </p:cNvCxnSpPr>
              <p:nvPr/>
            </p:nvCxnSpPr>
            <p:spPr>
              <a:xfrm>
                <a:off x="5054061" y="6408148"/>
                <a:ext cx="214497" cy="0"/>
              </a:xfrm>
              <a:prstGeom prst="line">
                <a:avLst/>
              </a:prstGeom>
            </p:spPr>
            <p:style>
              <a:lnRef idx="2">
                <a:schemeClr val="dk1"/>
              </a:lnRef>
              <a:fillRef idx="0">
                <a:schemeClr val="dk1"/>
              </a:fillRef>
              <a:effectRef idx="1">
                <a:schemeClr val="dk1"/>
              </a:effectRef>
              <a:fontRef idx="minor">
                <a:schemeClr val="tx1"/>
              </a:fontRef>
            </p:style>
          </p:cxnSp>
        </p:grpSp>
        <p:cxnSp>
          <p:nvCxnSpPr>
            <p:cNvPr id="62" name="Straight Connector 61">
              <a:extLst>
                <a:ext uri="{FF2B5EF4-FFF2-40B4-BE49-F238E27FC236}">
                  <a16:creationId xmlns:a16="http://schemas.microsoft.com/office/drawing/2014/main" id="{F9F540EB-20D5-1476-7174-418548D8105B}"/>
                </a:ext>
              </a:extLst>
            </p:cNvPr>
            <p:cNvCxnSpPr>
              <a:cxnSpLocks/>
            </p:cNvCxnSpPr>
            <p:nvPr/>
          </p:nvCxnSpPr>
          <p:spPr>
            <a:xfrm flipH="1">
              <a:off x="6688052" y="6408147"/>
              <a:ext cx="2422" cy="136620"/>
            </a:xfrm>
            <a:prstGeom prst="line">
              <a:avLst/>
            </a:prstGeom>
          </p:spPr>
          <p:style>
            <a:lnRef idx="2">
              <a:schemeClr val="dk1"/>
            </a:lnRef>
            <a:fillRef idx="0">
              <a:schemeClr val="dk1"/>
            </a:fillRef>
            <a:effectRef idx="1">
              <a:schemeClr val="dk1"/>
            </a:effectRef>
            <a:fontRef idx="minor">
              <a:schemeClr val="tx1"/>
            </a:fontRef>
          </p:style>
        </p:cxnSp>
        <p:cxnSp>
          <p:nvCxnSpPr>
            <p:cNvPr id="4099" name="Straight Arrow Connector 4098">
              <a:extLst>
                <a:ext uri="{FF2B5EF4-FFF2-40B4-BE49-F238E27FC236}">
                  <a16:creationId xmlns:a16="http://schemas.microsoft.com/office/drawing/2014/main" id="{1AF631D1-F563-9A69-13B9-C0D0B389D000}"/>
                </a:ext>
              </a:extLst>
            </p:cNvPr>
            <p:cNvCxnSpPr/>
            <p:nvPr/>
          </p:nvCxnSpPr>
          <p:spPr>
            <a:xfrm>
              <a:off x="6467553" y="5923206"/>
              <a:ext cx="0" cy="3628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4101" name="TextBox 4100">
            <a:extLst>
              <a:ext uri="{FF2B5EF4-FFF2-40B4-BE49-F238E27FC236}">
                <a16:creationId xmlns:a16="http://schemas.microsoft.com/office/drawing/2014/main" id="{EF7214A5-ADC9-D66F-F00C-0988D928D390}"/>
              </a:ext>
            </a:extLst>
          </p:cNvPr>
          <p:cNvSpPr txBox="1"/>
          <p:nvPr/>
        </p:nvSpPr>
        <p:spPr>
          <a:xfrm>
            <a:off x="817586" y="2744072"/>
            <a:ext cx="2117952" cy="369332"/>
          </a:xfrm>
          <a:prstGeom prst="rect">
            <a:avLst/>
          </a:prstGeom>
          <a:noFill/>
        </p:spPr>
        <p:txBody>
          <a:bodyPr wrap="none" rtlCol="0">
            <a:spAutoFit/>
          </a:bodyPr>
          <a:lstStyle/>
          <a:p>
            <a:r>
              <a:rPr lang="en-US" dirty="0"/>
              <a:t>Mirror motion noise</a:t>
            </a:r>
          </a:p>
        </p:txBody>
      </p:sp>
      <p:grpSp>
        <p:nvGrpSpPr>
          <p:cNvPr id="4113" name="Group 4112">
            <a:extLst>
              <a:ext uri="{FF2B5EF4-FFF2-40B4-BE49-F238E27FC236}">
                <a16:creationId xmlns:a16="http://schemas.microsoft.com/office/drawing/2014/main" id="{D74DC005-4055-EB5A-838D-403BF2B3E4A3}"/>
              </a:ext>
            </a:extLst>
          </p:cNvPr>
          <p:cNvGrpSpPr/>
          <p:nvPr/>
        </p:nvGrpSpPr>
        <p:grpSpPr>
          <a:xfrm>
            <a:off x="8925816" y="1149764"/>
            <a:ext cx="2756065" cy="3484020"/>
            <a:chOff x="8925816" y="1149764"/>
            <a:chExt cx="2756065" cy="3484020"/>
          </a:xfrm>
        </p:grpSpPr>
        <p:pic>
          <p:nvPicPr>
            <p:cNvPr id="4105" name="Picture 4104">
              <a:extLst>
                <a:ext uri="{FF2B5EF4-FFF2-40B4-BE49-F238E27FC236}">
                  <a16:creationId xmlns:a16="http://schemas.microsoft.com/office/drawing/2014/main" id="{896D6B08-31AD-D8C8-DC93-EA7C795876D1}"/>
                </a:ext>
              </a:extLst>
            </p:cNvPr>
            <p:cNvPicPr>
              <a:picLocks noChangeAspect="1"/>
            </p:cNvPicPr>
            <p:nvPr/>
          </p:nvPicPr>
          <p:blipFill>
            <a:blip r:embed="rId7"/>
            <a:stretch>
              <a:fillRect/>
            </a:stretch>
          </p:blipFill>
          <p:spPr>
            <a:xfrm rot="5400000">
              <a:off x="7944522" y="2131058"/>
              <a:ext cx="3484020" cy="1521431"/>
            </a:xfrm>
            <a:prstGeom prst="rect">
              <a:avLst/>
            </a:prstGeom>
          </p:spPr>
        </p:pic>
        <p:sp>
          <p:nvSpPr>
            <p:cNvPr id="4107" name="TextBox 4106">
              <a:extLst>
                <a:ext uri="{FF2B5EF4-FFF2-40B4-BE49-F238E27FC236}">
                  <a16:creationId xmlns:a16="http://schemas.microsoft.com/office/drawing/2014/main" id="{5FF35D01-B324-F8DB-45C6-38A6B9829DCA}"/>
                </a:ext>
              </a:extLst>
            </p:cNvPr>
            <p:cNvSpPr txBox="1"/>
            <p:nvPr/>
          </p:nvSpPr>
          <p:spPr>
            <a:xfrm>
              <a:off x="10447248" y="1891537"/>
              <a:ext cx="1234633" cy="369332"/>
            </a:xfrm>
            <a:prstGeom prst="rect">
              <a:avLst/>
            </a:prstGeom>
            <a:noFill/>
          </p:spPr>
          <p:txBody>
            <a:bodyPr wrap="none" rtlCol="0">
              <a:spAutoFit/>
            </a:bodyPr>
            <a:lstStyle/>
            <a:p>
              <a:r>
                <a:rPr lang="en-US" dirty="0"/>
                <a:t>With noise</a:t>
              </a:r>
            </a:p>
          </p:txBody>
        </p:sp>
        <p:sp>
          <p:nvSpPr>
            <p:cNvPr id="4109" name="TextBox 4108">
              <a:extLst>
                <a:ext uri="{FF2B5EF4-FFF2-40B4-BE49-F238E27FC236}">
                  <a16:creationId xmlns:a16="http://schemas.microsoft.com/office/drawing/2014/main" id="{A2BB1BBC-9051-ADDF-BABE-4498E5480D92}"/>
                </a:ext>
              </a:extLst>
            </p:cNvPr>
            <p:cNvSpPr txBox="1"/>
            <p:nvPr/>
          </p:nvSpPr>
          <p:spPr>
            <a:xfrm>
              <a:off x="10474900" y="3791699"/>
              <a:ext cx="976549" cy="369332"/>
            </a:xfrm>
            <a:prstGeom prst="rect">
              <a:avLst/>
            </a:prstGeom>
            <a:noFill/>
          </p:spPr>
          <p:txBody>
            <a:bodyPr wrap="none" rtlCol="0">
              <a:spAutoFit/>
            </a:bodyPr>
            <a:lstStyle/>
            <a:p>
              <a:r>
                <a:rPr lang="en-US" dirty="0"/>
                <a:t>Without</a:t>
              </a:r>
            </a:p>
          </p:txBody>
        </p:sp>
      </p:grpSp>
    </p:spTree>
    <p:extLst>
      <p:ext uri="{BB962C8B-B14F-4D97-AF65-F5344CB8AC3E}">
        <p14:creationId xmlns:p14="http://schemas.microsoft.com/office/powerpoint/2010/main" val="7783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Ongoing progress</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18</a:t>
            </a:fld>
            <a:endParaRPr lang="en-US"/>
          </a:p>
        </p:txBody>
      </p:sp>
      <p:pic>
        <p:nvPicPr>
          <p:cNvPr id="2" name="Picture 1">
            <a:extLst>
              <a:ext uri="{FF2B5EF4-FFF2-40B4-BE49-F238E27FC236}">
                <a16:creationId xmlns:a16="http://schemas.microsoft.com/office/drawing/2014/main" id="{AB5EFADC-D6D8-0AFA-F585-9D2A564F79D6}"/>
              </a:ext>
            </a:extLst>
          </p:cNvPr>
          <p:cNvPicPr>
            <a:picLocks noChangeAspect="1"/>
          </p:cNvPicPr>
          <p:nvPr/>
        </p:nvPicPr>
        <p:blipFill>
          <a:blip r:embed="rId2"/>
          <a:stretch>
            <a:fillRect/>
          </a:stretch>
        </p:blipFill>
        <p:spPr>
          <a:xfrm>
            <a:off x="6637026" y="3983383"/>
            <a:ext cx="3132437" cy="2129311"/>
          </a:xfrm>
          <a:prstGeom prst="rect">
            <a:avLst/>
          </a:prstGeom>
        </p:spPr>
      </p:pic>
      <p:sp>
        <p:nvSpPr>
          <p:cNvPr id="15" name="TextBox 14">
            <a:extLst>
              <a:ext uri="{FF2B5EF4-FFF2-40B4-BE49-F238E27FC236}">
                <a16:creationId xmlns:a16="http://schemas.microsoft.com/office/drawing/2014/main" id="{B09D4D13-D513-A02D-5BEA-CF0FC94D8EC0}"/>
              </a:ext>
            </a:extLst>
          </p:cNvPr>
          <p:cNvSpPr txBox="1"/>
          <p:nvPr/>
        </p:nvSpPr>
        <p:spPr>
          <a:xfrm>
            <a:off x="838197" y="1885893"/>
            <a:ext cx="4416849" cy="25453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DMD image optimization for maximum power</a:t>
            </a:r>
          </a:p>
          <a:p>
            <a:pPr marL="285750" indent="-285750">
              <a:lnSpc>
                <a:spcPct val="150000"/>
              </a:lnSpc>
              <a:buFont typeface="Arial" panose="020B0604020202020204" pitchFamily="34" charset="0"/>
              <a:buChar char="•"/>
            </a:pPr>
            <a:r>
              <a:rPr lang="en-US" dirty="0"/>
              <a:t>Pulse interrupter circuit</a:t>
            </a:r>
          </a:p>
          <a:p>
            <a:pPr marL="285750" indent="-285750">
              <a:lnSpc>
                <a:spcPct val="150000"/>
              </a:lnSpc>
              <a:buFont typeface="Arial" panose="020B0604020202020204" pitchFamily="34" charset="0"/>
              <a:buChar char="•"/>
            </a:pPr>
            <a:r>
              <a:rPr lang="en-US" dirty="0"/>
              <a:t>Installation on main machine</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Quantum simulation experiments!</a:t>
            </a:r>
          </a:p>
        </p:txBody>
      </p:sp>
      <p:sp>
        <p:nvSpPr>
          <p:cNvPr id="17" name="TextBox 16">
            <a:extLst>
              <a:ext uri="{FF2B5EF4-FFF2-40B4-BE49-F238E27FC236}">
                <a16:creationId xmlns:a16="http://schemas.microsoft.com/office/drawing/2014/main" id="{CC161DCB-A1A0-3010-0F61-D36A640DDE00}"/>
              </a:ext>
            </a:extLst>
          </p:cNvPr>
          <p:cNvSpPr txBox="1"/>
          <p:nvPr/>
        </p:nvSpPr>
        <p:spPr>
          <a:xfrm>
            <a:off x="6499557" y="6275623"/>
            <a:ext cx="3274101" cy="369332"/>
          </a:xfrm>
          <a:prstGeom prst="rect">
            <a:avLst/>
          </a:prstGeom>
          <a:noFill/>
        </p:spPr>
        <p:txBody>
          <a:bodyPr wrap="none" rtlCol="0">
            <a:spAutoFit/>
          </a:bodyPr>
          <a:lstStyle/>
          <a:p>
            <a:r>
              <a:rPr lang="en-US" dirty="0"/>
              <a:t>Pulse interrupter control circuit</a:t>
            </a:r>
          </a:p>
        </p:txBody>
      </p:sp>
      <p:pic>
        <p:nvPicPr>
          <p:cNvPr id="19" name="Picture 18" descr="A close up of a screen&#10;&#10;Description automatically generated">
            <a:extLst>
              <a:ext uri="{FF2B5EF4-FFF2-40B4-BE49-F238E27FC236}">
                <a16:creationId xmlns:a16="http://schemas.microsoft.com/office/drawing/2014/main" id="{CEAF8D75-7B7D-39D7-0E13-3972CDDF5C70}"/>
              </a:ext>
            </a:extLst>
          </p:cNvPr>
          <p:cNvPicPr>
            <a:picLocks noChangeAspect="1"/>
          </p:cNvPicPr>
          <p:nvPr/>
        </p:nvPicPr>
        <p:blipFill rotWithShape="1">
          <a:blip r:embed="rId3"/>
          <a:srcRect l="23494" t="21995" r="26325" b="28314"/>
          <a:stretch/>
        </p:blipFill>
        <p:spPr>
          <a:xfrm>
            <a:off x="8572244" y="1731930"/>
            <a:ext cx="2402831" cy="1784559"/>
          </a:xfrm>
          <a:prstGeom prst="rect">
            <a:avLst/>
          </a:prstGeom>
        </p:spPr>
      </p:pic>
      <p:pic>
        <p:nvPicPr>
          <p:cNvPr id="21" name="Picture 20" descr="A screen with a graph on it&#10;&#10;Description automatically generated">
            <a:extLst>
              <a:ext uri="{FF2B5EF4-FFF2-40B4-BE49-F238E27FC236}">
                <a16:creationId xmlns:a16="http://schemas.microsoft.com/office/drawing/2014/main" id="{E835C271-30B5-C65F-2DCF-FAF02D326A3E}"/>
              </a:ext>
            </a:extLst>
          </p:cNvPr>
          <p:cNvPicPr>
            <a:picLocks noChangeAspect="1"/>
          </p:cNvPicPr>
          <p:nvPr/>
        </p:nvPicPr>
        <p:blipFill rotWithShape="1">
          <a:blip r:embed="rId4"/>
          <a:srcRect l="7463" t="9141" r="17650" b="15245"/>
          <a:stretch/>
        </p:blipFill>
        <p:spPr>
          <a:xfrm>
            <a:off x="5502678" y="1696855"/>
            <a:ext cx="2402831" cy="1819634"/>
          </a:xfrm>
          <a:prstGeom prst="rect">
            <a:avLst/>
          </a:prstGeom>
        </p:spPr>
      </p:pic>
      <p:sp>
        <p:nvSpPr>
          <p:cNvPr id="22" name="TextBox 21">
            <a:extLst>
              <a:ext uri="{FF2B5EF4-FFF2-40B4-BE49-F238E27FC236}">
                <a16:creationId xmlns:a16="http://schemas.microsoft.com/office/drawing/2014/main" id="{20C01FA2-E110-82A6-0B1D-B05711C54293}"/>
              </a:ext>
            </a:extLst>
          </p:cNvPr>
          <p:cNvSpPr txBox="1"/>
          <p:nvPr/>
        </p:nvSpPr>
        <p:spPr>
          <a:xfrm>
            <a:off x="8947118" y="1325549"/>
            <a:ext cx="1653081" cy="369332"/>
          </a:xfrm>
          <a:prstGeom prst="rect">
            <a:avLst/>
          </a:prstGeom>
          <a:noFill/>
        </p:spPr>
        <p:txBody>
          <a:bodyPr wrap="none" rtlCol="0">
            <a:spAutoFit/>
          </a:bodyPr>
          <a:lstStyle/>
          <a:p>
            <a:r>
              <a:rPr lang="en-US" dirty="0"/>
              <a:t>Measured light</a:t>
            </a:r>
          </a:p>
        </p:txBody>
      </p:sp>
      <p:sp>
        <p:nvSpPr>
          <p:cNvPr id="23" name="TextBox 22">
            <a:extLst>
              <a:ext uri="{FF2B5EF4-FFF2-40B4-BE49-F238E27FC236}">
                <a16:creationId xmlns:a16="http://schemas.microsoft.com/office/drawing/2014/main" id="{C6CD4B0D-9524-B18A-98AE-9B5058C29B5B}"/>
              </a:ext>
            </a:extLst>
          </p:cNvPr>
          <p:cNvSpPr txBox="1"/>
          <p:nvPr/>
        </p:nvSpPr>
        <p:spPr>
          <a:xfrm>
            <a:off x="6041018" y="1337055"/>
            <a:ext cx="1374159" cy="369332"/>
          </a:xfrm>
          <a:prstGeom prst="rect">
            <a:avLst/>
          </a:prstGeom>
          <a:noFill/>
        </p:spPr>
        <p:txBody>
          <a:bodyPr wrap="none" rtlCol="0">
            <a:spAutoFit/>
          </a:bodyPr>
          <a:lstStyle/>
          <a:p>
            <a:r>
              <a:rPr lang="en-US" dirty="0"/>
              <a:t>Mirror pulse</a:t>
            </a:r>
          </a:p>
        </p:txBody>
      </p:sp>
    </p:spTree>
    <p:extLst>
      <p:ext uri="{BB962C8B-B14F-4D97-AF65-F5344CB8AC3E}">
        <p14:creationId xmlns:p14="http://schemas.microsoft.com/office/powerpoint/2010/main" val="389124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Configurable Optical Potentials</a:t>
            </a:r>
          </a:p>
        </p:txBody>
      </p:sp>
      <p:sp>
        <p:nvSpPr>
          <p:cNvPr id="11" name="Rectangle 10">
            <a:extLst>
              <a:ext uri="{FF2B5EF4-FFF2-40B4-BE49-F238E27FC236}">
                <a16:creationId xmlns:a16="http://schemas.microsoft.com/office/drawing/2014/main" id="{39B6BAF2-FB20-58BA-8174-0898A94D784F}"/>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6234CC3-E99C-B874-42E2-4967F39C04FD}"/>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Acknowledgments</a:t>
            </a:r>
            <a:endParaRPr lang="en-US" dirty="0"/>
          </a:p>
        </p:txBody>
      </p:sp>
      <p:sp>
        <p:nvSpPr>
          <p:cNvPr id="33" name="Slide Number Placeholder 6">
            <a:extLst>
              <a:ext uri="{FF2B5EF4-FFF2-40B4-BE49-F238E27FC236}">
                <a16:creationId xmlns:a16="http://schemas.microsoft.com/office/drawing/2014/main" id="{A7C969B3-4EC8-AF6E-564F-817C0A203F0C}"/>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19</a:t>
            </a:fld>
            <a:endParaRPr lang="en-US"/>
          </a:p>
        </p:txBody>
      </p:sp>
      <p:sp>
        <p:nvSpPr>
          <p:cNvPr id="15" name="TextBox 14">
            <a:extLst>
              <a:ext uri="{FF2B5EF4-FFF2-40B4-BE49-F238E27FC236}">
                <a16:creationId xmlns:a16="http://schemas.microsoft.com/office/drawing/2014/main" id="{B09D4D13-D513-A02D-5BEA-CF0FC94D8EC0}"/>
              </a:ext>
            </a:extLst>
          </p:cNvPr>
          <p:cNvSpPr txBox="1"/>
          <p:nvPr/>
        </p:nvSpPr>
        <p:spPr>
          <a:xfrm>
            <a:off x="508191" y="5777242"/>
            <a:ext cx="4894032" cy="467885"/>
          </a:xfrm>
          <a:prstGeom prst="rect">
            <a:avLst/>
          </a:prstGeom>
          <a:noFill/>
        </p:spPr>
        <p:txBody>
          <a:bodyPr wrap="none" rtlCol="0">
            <a:spAutoFit/>
          </a:bodyPr>
          <a:lstStyle/>
          <a:p>
            <a:pPr>
              <a:lnSpc>
                <a:spcPct val="150000"/>
              </a:lnSpc>
            </a:pPr>
            <a:r>
              <a:rPr lang="en-US" dirty="0"/>
              <a:t>Work supported by NSF REU grant PHY-2349677</a:t>
            </a:r>
          </a:p>
        </p:txBody>
      </p:sp>
      <p:grpSp>
        <p:nvGrpSpPr>
          <p:cNvPr id="3" name="Group 2">
            <a:extLst>
              <a:ext uri="{FF2B5EF4-FFF2-40B4-BE49-F238E27FC236}">
                <a16:creationId xmlns:a16="http://schemas.microsoft.com/office/drawing/2014/main" id="{1263A286-118A-698F-42D9-D5B33A8E18DD}"/>
              </a:ext>
            </a:extLst>
          </p:cNvPr>
          <p:cNvGrpSpPr/>
          <p:nvPr/>
        </p:nvGrpSpPr>
        <p:grpSpPr>
          <a:xfrm>
            <a:off x="10277997" y="5008923"/>
            <a:ext cx="1773908" cy="1800276"/>
            <a:chOff x="22593511" y="2092354"/>
            <a:chExt cx="3149751" cy="3149751"/>
          </a:xfrm>
        </p:grpSpPr>
        <p:sp>
          <p:nvSpPr>
            <p:cNvPr id="4" name="Rectangle 3">
              <a:extLst>
                <a:ext uri="{FF2B5EF4-FFF2-40B4-BE49-F238E27FC236}">
                  <a16:creationId xmlns:a16="http://schemas.microsoft.com/office/drawing/2014/main" id="{79E34E22-41BA-638F-63AF-81A39F4F59DE}"/>
                </a:ext>
              </a:extLst>
            </p:cNvPr>
            <p:cNvSpPr/>
            <p:nvPr/>
          </p:nvSpPr>
          <p:spPr>
            <a:xfrm>
              <a:off x="23134452" y="3202824"/>
              <a:ext cx="2034182" cy="928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1">
              <a:extLst>
                <a:ext uri="{FF2B5EF4-FFF2-40B4-BE49-F238E27FC236}">
                  <a16:creationId xmlns:a16="http://schemas.microsoft.com/office/drawing/2014/main" id="{C605D2A6-C723-C474-E3E7-CD584B2255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78" b="97615" l="1193" r="97706">
                          <a14:foregroundMark x1="9541" y1="66147" x2="9541" y2="66147"/>
                          <a14:foregroundMark x1="2936" y1="69450" x2="2936" y2="69450"/>
                          <a14:foregroundMark x1="33028" y1="88532" x2="33028" y2="88532"/>
                          <a14:foregroundMark x1="31193" y1="95505" x2="31193" y2="95505"/>
                          <a14:foregroundMark x1="48440" y1="97706" x2="48440" y2="97706"/>
                          <a14:foregroundMark x1="6972" y1="51101" x2="6972" y2="51101"/>
                          <a14:foregroundMark x1="7798" y1="49174" x2="7798" y2="49174"/>
                          <a14:foregroundMark x1="10734" y1="33119" x2="10734" y2="33119"/>
                          <a14:foregroundMark x1="18624" y1="22018" x2="18624" y2="22018"/>
                          <a14:foregroundMark x1="35963" y1="16055" x2="35963" y2="16055"/>
                          <a14:foregroundMark x1="51835" y1="9174" x2="51835" y2="9174"/>
                          <a14:foregroundMark x1="68532" y1="5229" x2="68532" y2="5229"/>
                          <a14:foregroundMark x1="49174" y1="3670" x2="49174" y2="3670"/>
                          <a14:foregroundMark x1="67615" y1="3578" x2="67615" y2="3578"/>
                          <a14:foregroundMark x1="91284" y1="33119" x2="91284" y2="33119"/>
                          <a14:foregroundMark x1="92294" y1="49908" x2="92294" y2="49908"/>
                          <a14:foregroundMark x1="94495" y1="31743" x2="94495" y2="31743"/>
                          <a14:foregroundMark x1="97798" y1="50550" x2="97798" y2="50550"/>
                          <a14:foregroundMark x1="1193" y1="50459" x2="1193" y2="50459"/>
                          <a14:backgroundMark x1="2661" y1="69817" x2="2661" y2="69817"/>
                        </a14:backgroundRemoval>
                      </a14:imgEffect>
                    </a14:imgLayer>
                  </a14:imgProps>
                </a:ext>
                <a:ext uri="{28A0092B-C50C-407E-A947-70E740481C1C}">
                  <a14:useLocalDpi xmlns:a14="http://schemas.microsoft.com/office/drawing/2010/main" val="0"/>
                </a:ext>
              </a:extLst>
            </a:blip>
            <a:srcRect/>
            <a:stretch>
              <a:fillRect/>
            </a:stretch>
          </p:blipFill>
          <p:spPr bwMode="auto">
            <a:xfrm>
              <a:off x="22593511" y="2092354"/>
              <a:ext cx="3149751" cy="31497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5E40801-A11B-75C9-6278-E62268D7F7FF}"/>
              </a:ext>
            </a:extLst>
          </p:cNvPr>
          <p:cNvGrpSpPr/>
          <p:nvPr/>
        </p:nvGrpSpPr>
        <p:grpSpPr>
          <a:xfrm>
            <a:off x="5669619" y="5515843"/>
            <a:ext cx="4340982" cy="990684"/>
            <a:chOff x="23151745" y="3404930"/>
            <a:chExt cx="4340982" cy="990684"/>
          </a:xfrm>
        </p:grpSpPr>
        <p:pic>
          <p:nvPicPr>
            <p:cNvPr id="8" name="Graphic 7">
              <a:extLst>
                <a:ext uri="{FF2B5EF4-FFF2-40B4-BE49-F238E27FC236}">
                  <a16:creationId xmlns:a16="http://schemas.microsoft.com/office/drawing/2014/main" id="{B33C8AFE-B3DB-1659-55D0-B765855430B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730"/>
            <a:stretch/>
          </p:blipFill>
          <p:spPr>
            <a:xfrm>
              <a:off x="23993763" y="3404930"/>
              <a:ext cx="3498964" cy="990684"/>
            </a:xfrm>
            <a:prstGeom prst="rect">
              <a:avLst/>
            </a:prstGeom>
          </p:spPr>
        </p:pic>
        <p:pic>
          <p:nvPicPr>
            <p:cNvPr id="9" name="Graphic 8">
              <a:extLst>
                <a:ext uri="{FF2B5EF4-FFF2-40B4-BE49-F238E27FC236}">
                  <a16:creationId xmlns:a16="http://schemas.microsoft.com/office/drawing/2014/main" id="{09FB3AEC-9433-A2F2-3857-7E94CEDFCFF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80683"/>
            <a:stretch/>
          </p:blipFill>
          <p:spPr>
            <a:xfrm>
              <a:off x="23151745" y="3404930"/>
              <a:ext cx="842018" cy="990684"/>
            </a:xfrm>
            <a:prstGeom prst="rect">
              <a:avLst/>
            </a:prstGeom>
          </p:spPr>
        </p:pic>
      </p:grpSp>
      <p:sp>
        <p:nvSpPr>
          <p:cNvPr id="24" name="TextBox 23">
            <a:extLst>
              <a:ext uri="{FF2B5EF4-FFF2-40B4-BE49-F238E27FC236}">
                <a16:creationId xmlns:a16="http://schemas.microsoft.com/office/drawing/2014/main" id="{E8FC0E16-915A-0114-E6EC-512C1E1E4C26}"/>
              </a:ext>
            </a:extLst>
          </p:cNvPr>
          <p:cNvSpPr txBox="1"/>
          <p:nvPr/>
        </p:nvSpPr>
        <p:spPr>
          <a:xfrm>
            <a:off x="838197" y="1965899"/>
            <a:ext cx="10467289" cy="1432956"/>
          </a:xfrm>
          <a:prstGeom prst="rect">
            <a:avLst/>
          </a:prstGeom>
          <a:noFill/>
        </p:spPr>
        <p:txBody>
          <a:bodyPr wrap="none" rtlCol="0">
            <a:spAutoFit/>
          </a:bodyPr>
          <a:lstStyle/>
          <a:p>
            <a:pPr>
              <a:lnSpc>
                <a:spcPct val="150000"/>
              </a:lnSpc>
            </a:pPr>
            <a:r>
              <a:rPr lang="en-US" sz="2000" dirty="0"/>
              <a:t>Graduate Mentor: Anna </a:t>
            </a:r>
            <a:r>
              <a:rPr lang="en-US" sz="2000" dirty="0" err="1"/>
              <a:t>Dardia</a:t>
            </a:r>
            <a:endParaRPr lang="en-US" sz="2000" dirty="0"/>
          </a:p>
          <a:p>
            <a:pPr>
              <a:lnSpc>
                <a:spcPct val="150000"/>
              </a:lnSpc>
            </a:pPr>
            <a:r>
              <a:rPr lang="en-US" sz="2000" dirty="0"/>
              <a:t>Faculty Advisor: David Weld</a:t>
            </a:r>
          </a:p>
          <a:p>
            <a:pPr>
              <a:lnSpc>
                <a:spcPct val="150000"/>
              </a:lnSpc>
            </a:pPr>
            <a:r>
              <a:rPr lang="en-US" sz="2000" dirty="0"/>
              <a:t>Additional thanks to: Yifei Bai, Toshihiko </a:t>
            </a:r>
            <a:r>
              <a:rPr lang="en-US" sz="2000" dirty="0" err="1"/>
              <a:t>Shimasaki</a:t>
            </a:r>
            <a:r>
              <a:rPr lang="en-US" sz="2000" dirty="0"/>
              <a:t>, Siddharth Mukherjee, Sathya Guruswamy</a:t>
            </a:r>
          </a:p>
        </p:txBody>
      </p:sp>
    </p:spTree>
    <p:extLst>
      <p:ext uri="{BB962C8B-B14F-4D97-AF65-F5344CB8AC3E}">
        <p14:creationId xmlns:p14="http://schemas.microsoft.com/office/powerpoint/2010/main" val="2951493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Simulating physics with atoms</a:t>
            </a:r>
            <a:endParaRPr lang="en-US" dirty="0"/>
          </a:p>
        </p:txBody>
      </p:sp>
      <p:sp>
        <p:nvSpPr>
          <p:cNvPr id="9" name="TextBox 8">
            <a:extLst>
              <a:ext uri="{FF2B5EF4-FFF2-40B4-BE49-F238E27FC236}">
                <a16:creationId xmlns:a16="http://schemas.microsoft.com/office/drawing/2014/main" id="{1D3C567B-DB1C-38C5-BB93-58A45E07BD90}"/>
              </a:ext>
            </a:extLst>
          </p:cNvPr>
          <p:cNvSpPr txBox="1"/>
          <p:nvPr/>
        </p:nvSpPr>
        <p:spPr>
          <a:xfrm>
            <a:off x="7560091" y="6396335"/>
            <a:ext cx="4631909" cy="461665"/>
          </a:xfrm>
          <a:prstGeom prst="rect">
            <a:avLst/>
          </a:prstGeom>
          <a:noFill/>
        </p:spPr>
        <p:txBody>
          <a:bodyPr wrap="square">
            <a:spAutoFit/>
          </a:bodyPr>
          <a:lstStyle/>
          <a:p>
            <a:pPr algn="r">
              <a:spcBef>
                <a:spcPts val="0"/>
              </a:spcBef>
              <a:spcAft>
                <a:spcPts val="0"/>
              </a:spcAft>
            </a:pPr>
            <a:r>
              <a:rPr lang="en-US" sz="1200" b="0" i="0" dirty="0">
                <a:solidFill>
                  <a:srgbClr val="222222"/>
                </a:solidFill>
                <a:effectLst/>
                <a:highlight>
                  <a:srgbClr val="FFFFFF"/>
                </a:highlight>
                <a:latin typeface="-apple-system"/>
              </a:rPr>
              <a:t>I. M. Georgescu, S. Ashhab, and Franco Nori</a:t>
            </a:r>
            <a:r>
              <a:rPr lang="en-US" sz="1200" b="0" i="1" dirty="0">
                <a:solidFill>
                  <a:srgbClr val="222222"/>
                </a:solidFill>
                <a:effectLst/>
                <a:highlight>
                  <a:srgbClr val="FFFFFF"/>
                </a:highlight>
                <a:latin typeface="-apple-system"/>
              </a:rPr>
              <a:t>. Rev. Mod. Phys</a:t>
            </a:r>
            <a:r>
              <a:rPr lang="en-US" sz="1200" b="0" i="0" dirty="0">
                <a:solidFill>
                  <a:srgbClr val="222222"/>
                </a:solidFill>
                <a:effectLst/>
                <a:highlight>
                  <a:srgbClr val="FFFFFF"/>
                </a:highlight>
                <a:latin typeface="-apple-system"/>
              </a:rPr>
              <a:t>. </a:t>
            </a:r>
            <a:r>
              <a:rPr lang="en-US" sz="1200" b="1" i="0" dirty="0">
                <a:solidFill>
                  <a:srgbClr val="222222"/>
                </a:solidFill>
                <a:effectLst/>
                <a:highlight>
                  <a:srgbClr val="FFFFFF"/>
                </a:highlight>
                <a:latin typeface="-apple-system"/>
              </a:rPr>
              <a:t>86</a:t>
            </a:r>
            <a:r>
              <a:rPr lang="en-US" sz="1200" b="0" i="0" dirty="0">
                <a:solidFill>
                  <a:srgbClr val="222222"/>
                </a:solidFill>
                <a:effectLst/>
                <a:highlight>
                  <a:srgbClr val="FFFFFF"/>
                </a:highlight>
                <a:latin typeface="-apple-system"/>
              </a:rPr>
              <a:t>, 153</a:t>
            </a:r>
          </a:p>
          <a:p>
            <a:pPr algn="r">
              <a:spcBef>
                <a:spcPts val="0"/>
              </a:spcBef>
              <a:spcAft>
                <a:spcPts val="0"/>
              </a:spcAft>
            </a:pPr>
            <a:r>
              <a:rPr lang="en-US" sz="1200" b="0" i="0" dirty="0">
                <a:solidFill>
                  <a:srgbClr val="222222"/>
                </a:solidFill>
                <a:effectLst/>
                <a:highlight>
                  <a:srgbClr val="FFFFFF"/>
                </a:highlight>
                <a:latin typeface="-apple-system"/>
              </a:rPr>
              <a:t>Greiner, M., </a:t>
            </a:r>
            <a:r>
              <a:rPr lang="en-US" sz="1200" b="0" i="0" dirty="0" err="1">
                <a:solidFill>
                  <a:srgbClr val="222222"/>
                </a:solidFill>
                <a:effectLst/>
                <a:highlight>
                  <a:srgbClr val="FFFFFF"/>
                </a:highlight>
                <a:latin typeface="-apple-system"/>
              </a:rPr>
              <a:t>Fölling</a:t>
            </a:r>
            <a:r>
              <a:rPr lang="en-US" sz="1200" b="0" i="0" dirty="0">
                <a:solidFill>
                  <a:srgbClr val="222222"/>
                </a:solidFill>
                <a:effectLst/>
                <a:highlight>
                  <a:srgbClr val="FFFFFF"/>
                </a:highlight>
                <a:latin typeface="-apple-system"/>
              </a:rPr>
              <a:t>, S. </a:t>
            </a:r>
            <a:r>
              <a:rPr lang="en-US" sz="1200" b="0" i="1" dirty="0">
                <a:solidFill>
                  <a:srgbClr val="222222"/>
                </a:solidFill>
                <a:effectLst/>
                <a:highlight>
                  <a:srgbClr val="FFFFFF"/>
                </a:highlight>
                <a:latin typeface="-apple-system"/>
              </a:rPr>
              <a:t>Nature</a:t>
            </a:r>
            <a:r>
              <a:rPr lang="en-US" sz="1200" b="0" i="0" dirty="0">
                <a:solidFill>
                  <a:srgbClr val="222222"/>
                </a:solidFill>
                <a:effectLst/>
                <a:highlight>
                  <a:srgbClr val="FFFFFF"/>
                </a:highlight>
                <a:latin typeface="-apple-system"/>
              </a:rPr>
              <a:t> </a:t>
            </a:r>
            <a:r>
              <a:rPr lang="en-US" sz="1200" b="1" i="0" dirty="0">
                <a:solidFill>
                  <a:srgbClr val="222222"/>
                </a:solidFill>
                <a:effectLst/>
                <a:highlight>
                  <a:srgbClr val="FFFFFF"/>
                </a:highlight>
                <a:latin typeface="-apple-system"/>
              </a:rPr>
              <a:t>453</a:t>
            </a:r>
            <a:r>
              <a:rPr lang="en-US" sz="1200" b="0" i="0" dirty="0">
                <a:solidFill>
                  <a:srgbClr val="222222"/>
                </a:solidFill>
                <a:effectLst/>
                <a:highlight>
                  <a:srgbClr val="FFFFFF"/>
                </a:highlight>
                <a:latin typeface="-apple-system"/>
              </a:rPr>
              <a:t>, 736–738 (2008).</a:t>
            </a:r>
            <a:endParaRPr lang="en-US" sz="1200" dirty="0">
              <a:effectLst/>
            </a:endParaRPr>
          </a:p>
        </p:txBody>
      </p:sp>
      <p:sp>
        <p:nvSpPr>
          <p:cNvPr id="4" name="Rectangle 3">
            <a:extLst>
              <a:ext uri="{FF2B5EF4-FFF2-40B4-BE49-F238E27FC236}">
                <a16:creationId xmlns:a16="http://schemas.microsoft.com/office/drawing/2014/main" id="{E9D0551E-6B6C-8B51-EC0C-93A945042E08}"/>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figure 1">
            <a:extLst>
              <a:ext uri="{FF2B5EF4-FFF2-40B4-BE49-F238E27FC236}">
                <a16:creationId xmlns:a16="http://schemas.microsoft.com/office/drawing/2014/main" id="{6E369F54-AFE2-92CA-56F9-E6DE34ED8D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
                    </a14:imgEffect>
                  </a14:imgLayer>
                </a14:imgProps>
              </a:ext>
              <a:ext uri="{28A0092B-C50C-407E-A947-70E740481C1C}">
                <a14:useLocalDpi xmlns:a14="http://schemas.microsoft.com/office/drawing/2010/main" val="0"/>
              </a:ext>
            </a:extLst>
          </a:blip>
          <a:srcRect/>
          <a:stretch>
            <a:fillRect/>
          </a:stretch>
        </p:blipFill>
        <p:spPr bwMode="auto">
          <a:xfrm>
            <a:off x="1045861" y="1610083"/>
            <a:ext cx="4614589" cy="36378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C58E440-B16E-8A52-4A27-3E10284BC117}"/>
              </a:ext>
            </a:extLst>
          </p:cNvPr>
          <p:cNvPicPr>
            <a:picLocks noChangeAspect="1"/>
          </p:cNvPicPr>
          <p:nvPr/>
        </p:nvPicPr>
        <p:blipFill>
          <a:blip r:embed="rId4"/>
          <a:stretch>
            <a:fillRect/>
          </a:stretch>
        </p:blipFill>
        <p:spPr>
          <a:xfrm>
            <a:off x="6621806" y="1982922"/>
            <a:ext cx="4105202" cy="3309953"/>
          </a:xfrm>
          <a:prstGeom prst="rect">
            <a:avLst/>
          </a:prstGeom>
        </p:spPr>
      </p:pic>
      <p:sp>
        <p:nvSpPr>
          <p:cNvPr id="5" name="TextBox 4">
            <a:extLst>
              <a:ext uri="{FF2B5EF4-FFF2-40B4-BE49-F238E27FC236}">
                <a16:creationId xmlns:a16="http://schemas.microsoft.com/office/drawing/2014/main" id="{BECE1C7A-5B5E-4232-7962-8D830364E3CC}"/>
              </a:ext>
            </a:extLst>
          </p:cNvPr>
          <p:cNvSpPr txBox="1"/>
          <p:nvPr/>
        </p:nvSpPr>
        <p:spPr>
          <a:xfrm>
            <a:off x="3679902" y="5798634"/>
            <a:ext cx="2079865" cy="369332"/>
          </a:xfrm>
          <a:prstGeom prst="rect">
            <a:avLst/>
          </a:prstGeom>
          <a:noFill/>
        </p:spPr>
        <p:txBody>
          <a:bodyPr wrap="none" rtlCol="0">
            <a:spAutoFit/>
          </a:bodyPr>
          <a:lstStyle/>
          <a:p>
            <a:r>
              <a:rPr lang="en-US" dirty="0"/>
              <a:t>Same Hamiltonian </a:t>
            </a:r>
          </a:p>
        </p:txBody>
      </p:sp>
      <p:sp>
        <p:nvSpPr>
          <p:cNvPr id="8" name="TextBox 7">
            <a:extLst>
              <a:ext uri="{FF2B5EF4-FFF2-40B4-BE49-F238E27FC236}">
                <a16:creationId xmlns:a16="http://schemas.microsoft.com/office/drawing/2014/main" id="{B68DCBDB-CED4-1F04-2996-2B8777A671E0}"/>
              </a:ext>
            </a:extLst>
          </p:cNvPr>
          <p:cNvSpPr txBox="1"/>
          <p:nvPr/>
        </p:nvSpPr>
        <p:spPr>
          <a:xfrm>
            <a:off x="6621806" y="5804880"/>
            <a:ext cx="1563505" cy="369332"/>
          </a:xfrm>
          <a:prstGeom prst="rect">
            <a:avLst/>
          </a:prstGeom>
          <a:noFill/>
        </p:spPr>
        <p:txBody>
          <a:bodyPr wrap="none" rtlCol="0">
            <a:spAutoFit/>
          </a:bodyPr>
          <a:lstStyle/>
          <a:p>
            <a:r>
              <a:rPr lang="en-US" dirty="0"/>
              <a:t>Same physics</a:t>
            </a:r>
          </a:p>
        </p:txBody>
      </p:sp>
      <p:cxnSp>
        <p:nvCxnSpPr>
          <p:cNvPr id="16" name="Straight Arrow Connector 15">
            <a:extLst>
              <a:ext uri="{FF2B5EF4-FFF2-40B4-BE49-F238E27FC236}">
                <a16:creationId xmlns:a16="http://schemas.microsoft.com/office/drawing/2014/main" id="{0BE15DB3-E92B-EDC1-EAF3-C27630604648}"/>
              </a:ext>
            </a:extLst>
          </p:cNvPr>
          <p:cNvCxnSpPr>
            <a:stCxn id="5" idx="3"/>
            <a:endCxn id="8" idx="1"/>
          </p:cNvCxnSpPr>
          <p:nvPr/>
        </p:nvCxnSpPr>
        <p:spPr>
          <a:xfrm>
            <a:off x="5759767" y="5983300"/>
            <a:ext cx="862039" cy="6246"/>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7" name="Slide Number Placeholder 6">
            <a:extLst>
              <a:ext uri="{FF2B5EF4-FFF2-40B4-BE49-F238E27FC236}">
                <a16:creationId xmlns:a16="http://schemas.microsoft.com/office/drawing/2014/main" id="{D5674A1B-7CDF-E731-2571-BC235FF90A3A}"/>
              </a:ext>
            </a:extLst>
          </p:cNvPr>
          <p:cNvSpPr>
            <a:spLocks noGrp="1"/>
          </p:cNvSpPr>
          <p:nvPr>
            <p:ph type="sldNum" sz="quarter" idx="12"/>
          </p:nvPr>
        </p:nvSpPr>
        <p:spPr>
          <a:xfrm>
            <a:off x="135976" y="6444604"/>
            <a:ext cx="2743200" cy="365125"/>
          </a:xfrm>
        </p:spPr>
        <p:txBody>
          <a:bodyPr/>
          <a:lstStyle/>
          <a:p>
            <a:pPr algn="l"/>
            <a:fld id="{380B10AF-B05E-2840-9114-5C34571A1D84}" type="slidenum">
              <a:rPr lang="en-US" smtClean="0"/>
              <a:pPr algn="l"/>
              <a:t>2</a:t>
            </a:fld>
            <a:endParaRPr lang="en-US"/>
          </a:p>
        </p:txBody>
      </p:sp>
    </p:spTree>
    <p:extLst>
      <p:ext uri="{BB962C8B-B14F-4D97-AF65-F5344CB8AC3E}">
        <p14:creationId xmlns:p14="http://schemas.microsoft.com/office/powerpoint/2010/main" val="2552777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Why </a:t>
            </a:r>
            <a:r>
              <a:rPr lang="en-US" i="1" dirty="0">
                <a:ea typeface="CMU Sans Serif Medium" panose="02000603000000000000" pitchFamily="2" charset="0"/>
                <a:cs typeface="CMU Sans Serif Medium" panose="02000603000000000000" pitchFamily="2" charset="0"/>
              </a:rPr>
              <a:t>cold</a:t>
            </a:r>
            <a:r>
              <a:rPr lang="en-US" dirty="0">
                <a:ea typeface="CMU Sans Serif Medium" panose="02000603000000000000" pitchFamily="2" charset="0"/>
                <a:cs typeface="CMU Sans Serif Medium" panose="02000603000000000000" pitchFamily="2" charset="0"/>
              </a:rPr>
              <a:t> atoms?</a:t>
            </a:r>
            <a:endParaRPr lang="en-US" dirty="0"/>
          </a:p>
        </p:txBody>
      </p:sp>
      <p:sp>
        <p:nvSpPr>
          <p:cNvPr id="9" name="TextBox 8">
            <a:extLst>
              <a:ext uri="{FF2B5EF4-FFF2-40B4-BE49-F238E27FC236}">
                <a16:creationId xmlns:a16="http://schemas.microsoft.com/office/drawing/2014/main" id="{1D3C567B-DB1C-38C5-BB93-58A45E07BD90}"/>
              </a:ext>
            </a:extLst>
          </p:cNvPr>
          <p:cNvSpPr txBox="1"/>
          <p:nvPr/>
        </p:nvSpPr>
        <p:spPr>
          <a:xfrm>
            <a:off x="5983996" y="6395803"/>
            <a:ext cx="6208004" cy="461665"/>
          </a:xfrm>
          <a:prstGeom prst="rect">
            <a:avLst/>
          </a:prstGeom>
          <a:noFill/>
        </p:spPr>
        <p:txBody>
          <a:bodyPr wrap="square">
            <a:spAutoFit/>
          </a:bodyPr>
          <a:lstStyle/>
          <a:p>
            <a:pPr algn="r"/>
            <a:r>
              <a:rPr lang="en-US" sz="1200" dirty="0">
                <a:effectLst/>
              </a:rPr>
              <a:t>https://</a:t>
            </a:r>
            <a:r>
              <a:rPr lang="en-US" sz="1200" dirty="0" err="1">
                <a:effectLst/>
              </a:rPr>
              <a:t>en.wikipedia.org</a:t>
            </a:r>
            <a:r>
              <a:rPr lang="en-US" sz="1200" dirty="0">
                <a:effectLst/>
              </a:rPr>
              <a:t>/wiki/</a:t>
            </a:r>
            <a:r>
              <a:rPr lang="en-US" sz="1200" dirty="0" err="1">
                <a:effectLst/>
              </a:rPr>
              <a:t>Kinetic_theory_of_gases</a:t>
            </a:r>
            <a:endParaRPr lang="en-US" sz="1200" dirty="0">
              <a:effectLst/>
            </a:endParaRPr>
          </a:p>
          <a:p>
            <a:pPr algn="r"/>
            <a:r>
              <a:rPr lang="en-US" sz="1200" dirty="0" err="1">
                <a:effectLst/>
              </a:rPr>
              <a:t>Bluvstein</a:t>
            </a:r>
            <a:r>
              <a:rPr lang="en-US" sz="1200" dirty="0">
                <a:effectLst/>
              </a:rPr>
              <a:t>, D. </a:t>
            </a:r>
            <a:r>
              <a:rPr lang="en-US" sz="1200" i="1" dirty="0">
                <a:effectLst/>
              </a:rPr>
              <a:t>et al. </a:t>
            </a:r>
            <a:r>
              <a:rPr lang="en-US" sz="1200" b="0" i="1" dirty="0">
                <a:solidFill>
                  <a:srgbClr val="222222"/>
                </a:solidFill>
                <a:effectLst/>
                <a:highlight>
                  <a:srgbClr val="FFFFFF"/>
                </a:highlight>
                <a:latin typeface="-apple-system"/>
              </a:rPr>
              <a:t>Nature</a:t>
            </a:r>
            <a:r>
              <a:rPr lang="en-US" sz="1200" b="0" i="0" dirty="0">
                <a:solidFill>
                  <a:srgbClr val="222222"/>
                </a:solidFill>
                <a:effectLst/>
                <a:highlight>
                  <a:srgbClr val="FFFFFF"/>
                </a:highlight>
                <a:latin typeface="-apple-system"/>
              </a:rPr>
              <a:t> </a:t>
            </a:r>
            <a:r>
              <a:rPr lang="en-US" sz="1200" b="1" i="0" dirty="0">
                <a:solidFill>
                  <a:srgbClr val="222222"/>
                </a:solidFill>
                <a:effectLst/>
                <a:highlight>
                  <a:srgbClr val="FFFFFF"/>
                </a:highlight>
                <a:latin typeface="-apple-system"/>
              </a:rPr>
              <a:t>626</a:t>
            </a:r>
            <a:r>
              <a:rPr lang="en-US" sz="1200" b="0" i="0" dirty="0">
                <a:solidFill>
                  <a:srgbClr val="222222"/>
                </a:solidFill>
                <a:effectLst/>
                <a:highlight>
                  <a:srgbClr val="FFFFFF"/>
                </a:highlight>
                <a:latin typeface="-apple-system"/>
              </a:rPr>
              <a:t>, 58–65 (2024)</a:t>
            </a:r>
            <a:endParaRPr lang="en-US" sz="1200" dirty="0">
              <a:effectLst/>
            </a:endParaRPr>
          </a:p>
        </p:txBody>
      </p:sp>
      <p:sp>
        <p:nvSpPr>
          <p:cNvPr id="4" name="Rectangle 3">
            <a:extLst>
              <a:ext uri="{FF2B5EF4-FFF2-40B4-BE49-F238E27FC236}">
                <a16:creationId xmlns:a16="http://schemas.microsoft.com/office/drawing/2014/main" id="{E9D0551E-6B6C-8B51-EC0C-93A945042E08}"/>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76A4D32D-F64A-8032-0EC8-287050B87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963" y="1784925"/>
            <a:ext cx="2694402" cy="23620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883914-A3AB-CCB7-513A-FDDA50C1DFEE}"/>
              </a:ext>
            </a:extLst>
          </p:cNvPr>
          <p:cNvSpPr txBox="1"/>
          <p:nvPr/>
        </p:nvSpPr>
        <p:spPr>
          <a:xfrm>
            <a:off x="661413" y="4697995"/>
            <a:ext cx="3662093" cy="646331"/>
          </a:xfrm>
          <a:prstGeom prst="rect">
            <a:avLst/>
          </a:prstGeom>
          <a:noFill/>
        </p:spPr>
        <p:txBody>
          <a:bodyPr wrap="none" rtlCol="0">
            <a:spAutoFit/>
          </a:bodyPr>
          <a:lstStyle/>
          <a:p>
            <a:r>
              <a:rPr lang="en-US" dirty="0"/>
              <a:t>Hot.  </a:t>
            </a:r>
            <a:r>
              <a:rPr lang="en-US" i="1" dirty="0"/>
              <a:t>T ~ </a:t>
            </a:r>
            <a:r>
              <a:rPr lang="en-US" dirty="0"/>
              <a:t>room temp.</a:t>
            </a:r>
          </a:p>
          <a:p>
            <a:r>
              <a:rPr lang="en-US" dirty="0"/>
              <a:t>High energy, cannot trap or control.</a:t>
            </a:r>
          </a:p>
        </p:txBody>
      </p:sp>
      <p:pic>
        <p:nvPicPr>
          <p:cNvPr id="8" name="atoms1">
            <a:hlinkClick r:id="" action="ppaction://media"/>
            <a:extLst>
              <a:ext uri="{FF2B5EF4-FFF2-40B4-BE49-F238E27FC236}">
                <a16:creationId xmlns:a16="http://schemas.microsoft.com/office/drawing/2014/main" id="{1BD87218-11E3-6A34-9F9C-E7BD303F74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495" t="6757" r="9649" b="-1"/>
          <a:stretch/>
        </p:blipFill>
        <p:spPr>
          <a:xfrm>
            <a:off x="5488485" y="1450487"/>
            <a:ext cx="5075436" cy="3432174"/>
          </a:xfrm>
          <a:prstGeom prst="rect">
            <a:avLst/>
          </a:prstGeom>
        </p:spPr>
      </p:pic>
      <p:sp>
        <p:nvSpPr>
          <p:cNvPr id="15" name="TextBox 14">
            <a:extLst>
              <a:ext uri="{FF2B5EF4-FFF2-40B4-BE49-F238E27FC236}">
                <a16:creationId xmlns:a16="http://schemas.microsoft.com/office/drawing/2014/main" id="{EB42ACDD-8B43-AC50-8F56-B29673D911F2}"/>
              </a:ext>
            </a:extLst>
          </p:cNvPr>
          <p:cNvSpPr txBox="1"/>
          <p:nvPr/>
        </p:nvSpPr>
        <p:spPr>
          <a:xfrm>
            <a:off x="5488485" y="4974994"/>
            <a:ext cx="5341014" cy="369332"/>
          </a:xfrm>
          <a:prstGeom prst="rect">
            <a:avLst/>
          </a:prstGeom>
          <a:noFill/>
        </p:spPr>
        <p:txBody>
          <a:bodyPr wrap="none" rtlCol="0">
            <a:spAutoFit/>
          </a:bodyPr>
          <a:lstStyle/>
          <a:p>
            <a:r>
              <a:rPr lang="en-US" dirty="0"/>
              <a:t>Rb cooled to </a:t>
            </a:r>
            <a:r>
              <a:rPr lang="en-US" i="1" dirty="0"/>
              <a:t>T = </a:t>
            </a:r>
            <a:r>
              <a:rPr lang="en-US" dirty="0"/>
              <a:t>20 </a:t>
            </a:r>
            <a:r>
              <a:rPr lang="el-GR" dirty="0"/>
              <a:t>μ</a:t>
            </a:r>
            <a:r>
              <a:rPr lang="en-US" dirty="0"/>
              <a:t>K. Precise trapping and control.</a:t>
            </a:r>
          </a:p>
        </p:txBody>
      </p:sp>
      <p:sp>
        <p:nvSpPr>
          <p:cNvPr id="10" name="Slide Number Placeholder 6">
            <a:extLst>
              <a:ext uri="{FF2B5EF4-FFF2-40B4-BE49-F238E27FC236}">
                <a16:creationId xmlns:a16="http://schemas.microsoft.com/office/drawing/2014/main" id="{7243E318-8E11-B7C3-1FEB-8B582C39DBCE}"/>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3</a:t>
            </a:fld>
            <a:endParaRPr lang="en-US"/>
          </a:p>
        </p:txBody>
      </p:sp>
    </p:spTree>
    <p:extLst>
      <p:ext uri="{BB962C8B-B14F-4D97-AF65-F5344CB8AC3E}">
        <p14:creationId xmlns:p14="http://schemas.microsoft.com/office/powerpoint/2010/main" val="189756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6" name="Title 1">
            <a:extLst>
              <a:ext uri="{FF2B5EF4-FFF2-40B4-BE49-F238E27FC236}">
                <a16:creationId xmlns:a16="http://schemas.microsoft.com/office/drawing/2014/main" id="{6B2B96E3-5318-48C3-053D-594736207BDE}"/>
              </a:ext>
            </a:extLst>
          </p:cNvPr>
          <p:cNvSpPr txBox="1">
            <a:spLocks/>
          </p:cNvSpPr>
          <p:nvPr/>
        </p:nvSpPr>
        <p:spPr>
          <a:xfrm>
            <a:off x="838198" y="1516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Cooling and trapping</a:t>
            </a:r>
            <a:endParaRPr lang="en-US" dirty="0"/>
          </a:p>
        </p:txBody>
      </p:sp>
      <p:pic>
        <p:nvPicPr>
          <p:cNvPr id="7" name="Picture 6">
            <a:extLst>
              <a:ext uri="{FF2B5EF4-FFF2-40B4-BE49-F238E27FC236}">
                <a16:creationId xmlns:a16="http://schemas.microsoft.com/office/drawing/2014/main" id="{18191507-095B-0746-408C-737C38F35160}"/>
              </a:ext>
            </a:extLst>
          </p:cNvPr>
          <p:cNvPicPr>
            <a:picLocks noChangeAspect="1"/>
          </p:cNvPicPr>
          <p:nvPr/>
        </p:nvPicPr>
        <p:blipFill>
          <a:blip r:embed="rId2"/>
          <a:stretch>
            <a:fillRect/>
          </a:stretch>
        </p:blipFill>
        <p:spPr>
          <a:xfrm>
            <a:off x="524676" y="2424870"/>
            <a:ext cx="5942225" cy="3284778"/>
          </a:xfrm>
          <a:prstGeom prst="rect">
            <a:avLst/>
          </a:prstGeom>
        </p:spPr>
      </p:pic>
      <p:sp>
        <p:nvSpPr>
          <p:cNvPr id="9" name="TextBox 8">
            <a:extLst>
              <a:ext uri="{FF2B5EF4-FFF2-40B4-BE49-F238E27FC236}">
                <a16:creationId xmlns:a16="http://schemas.microsoft.com/office/drawing/2014/main" id="{1D3C567B-DB1C-38C5-BB93-58A45E07BD90}"/>
              </a:ext>
            </a:extLst>
          </p:cNvPr>
          <p:cNvSpPr txBox="1"/>
          <p:nvPr/>
        </p:nvSpPr>
        <p:spPr>
          <a:xfrm>
            <a:off x="7902442" y="6383233"/>
            <a:ext cx="6208004" cy="646331"/>
          </a:xfrm>
          <a:prstGeom prst="rect">
            <a:avLst/>
          </a:prstGeom>
          <a:noFill/>
        </p:spPr>
        <p:txBody>
          <a:bodyPr wrap="square">
            <a:spAutoFit/>
          </a:bodyPr>
          <a:lstStyle/>
          <a:p>
            <a:pPr>
              <a:spcBef>
                <a:spcPts val="0"/>
              </a:spcBef>
              <a:spcAft>
                <a:spcPts val="0"/>
              </a:spcAft>
            </a:pPr>
            <a:r>
              <a:rPr lang="en-US" sz="1200" dirty="0">
                <a:effectLst/>
              </a:rPr>
              <a:t>Foot, C. </a:t>
            </a:r>
            <a:r>
              <a:rPr lang="en-US" sz="1200" i="1" dirty="0">
                <a:effectLst/>
              </a:rPr>
              <a:t>Atomic Physics</a:t>
            </a:r>
            <a:r>
              <a:rPr lang="en-US" sz="1200" dirty="0">
                <a:effectLst/>
              </a:rPr>
              <a:t>. (Oxford University Press, 2005).</a:t>
            </a:r>
          </a:p>
          <a:p>
            <a:r>
              <a:rPr lang="en-US" sz="1200" dirty="0" err="1">
                <a:effectLst/>
              </a:rPr>
              <a:t>Wieman</a:t>
            </a:r>
            <a:r>
              <a:rPr lang="en-US" sz="1200" dirty="0">
                <a:effectLst/>
              </a:rPr>
              <a:t>, C. E. </a:t>
            </a:r>
            <a:r>
              <a:rPr lang="en-US" sz="1200" i="1" dirty="0">
                <a:effectLst/>
              </a:rPr>
              <a:t>American Journal of Physics</a:t>
            </a:r>
            <a:r>
              <a:rPr lang="en-US" sz="1200" dirty="0">
                <a:effectLst/>
              </a:rPr>
              <a:t> </a:t>
            </a:r>
            <a:r>
              <a:rPr lang="en-US" sz="1200" b="1" dirty="0">
                <a:effectLst/>
              </a:rPr>
              <a:t>64</a:t>
            </a:r>
            <a:r>
              <a:rPr lang="en-US" sz="1200" dirty="0">
                <a:effectLst/>
              </a:rPr>
              <a:t>, 847–855 (1996).</a:t>
            </a:r>
          </a:p>
          <a:p>
            <a:pPr>
              <a:spcBef>
                <a:spcPts val="0"/>
              </a:spcBef>
              <a:spcAft>
                <a:spcPts val="0"/>
              </a:spcAft>
            </a:pPr>
            <a:endParaRPr lang="en-US" sz="1200" dirty="0">
              <a:effectLst/>
            </a:endParaRPr>
          </a:p>
        </p:txBody>
      </p:sp>
      <p:sp>
        <p:nvSpPr>
          <p:cNvPr id="10" name="TextBox 9">
            <a:extLst>
              <a:ext uri="{FF2B5EF4-FFF2-40B4-BE49-F238E27FC236}">
                <a16:creationId xmlns:a16="http://schemas.microsoft.com/office/drawing/2014/main" id="{339FE93A-8AE8-E38B-3D67-BAED051ACB3D}"/>
              </a:ext>
            </a:extLst>
          </p:cNvPr>
          <p:cNvSpPr txBox="1"/>
          <p:nvPr/>
        </p:nvSpPr>
        <p:spPr>
          <a:xfrm>
            <a:off x="738130" y="1949986"/>
            <a:ext cx="4257384" cy="400110"/>
          </a:xfrm>
          <a:prstGeom prst="rect">
            <a:avLst/>
          </a:prstGeom>
          <a:noFill/>
        </p:spPr>
        <p:txBody>
          <a:bodyPr wrap="none" rtlCol="0">
            <a:spAutoFit/>
          </a:bodyPr>
          <a:lstStyle/>
          <a:p>
            <a:r>
              <a:rPr lang="en-US" sz="2000" dirty="0"/>
              <a:t>(1) Slow down hot, high-speed atoms</a:t>
            </a:r>
          </a:p>
        </p:txBody>
      </p:sp>
      <p:pic>
        <p:nvPicPr>
          <p:cNvPr id="11" name="Picture 10">
            <a:extLst>
              <a:ext uri="{FF2B5EF4-FFF2-40B4-BE49-F238E27FC236}">
                <a16:creationId xmlns:a16="http://schemas.microsoft.com/office/drawing/2014/main" id="{4D40C900-9581-CBE2-8F7E-800EB96A2D75}"/>
              </a:ext>
            </a:extLst>
          </p:cNvPr>
          <p:cNvPicPr>
            <a:picLocks noChangeAspect="1"/>
          </p:cNvPicPr>
          <p:nvPr/>
        </p:nvPicPr>
        <p:blipFill>
          <a:blip r:embed="rId3"/>
          <a:stretch>
            <a:fillRect/>
          </a:stretch>
        </p:blipFill>
        <p:spPr>
          <a:xfrm>
            <a:off x="972391" y="5815200"/>
            <a:ext cx="4987734" cy="420133"/>
          </a:xfrm>
          <a:prstGeom prst="rect">
            <a:avLst/>
          </a:prstGeom>
        </p:spPr>
      </p:pic>
      <p:sp>
        <p:nvSpPr>
          <p:cNvPr id="12" name="TextBox 11">
            <a:extLst>
              <a:ext uri="{FF2B5EF4-FFF2-40B4-BE49-F238E27FC236}">
                <a16:creationId xmlns:a16="http://schemas.microsoft.com/office/drawing/2014/main" id="{8F5564A7-C3F7-9826-41D4-C008E2D8F7D5}"/>
              </a:ext>
            </a:extLst>
          </p:cNvPr>
          <p:cNvSpPr txBox="1"/>
          <p:nvPr/>
        </p:nvSpPr>
        <p:spPr>
          <a:xfrm>
            <a:off x="6808424" y="1949986"/>
            <a:ext cx="4862998" cy="400110"/>
          </a:xfrm>
          <a:prstGeom prst="rect">
            <a:avLst/>
          </a:prstGeom>
          <a:noFill/>
        </p:spPr>
        <p:txBody>
          <a:bodyPr wrap="none" rtlCol="0">
            <a:spAutoFit/>
          </a:bodyPr>
          <a:lstStyle/>
          <a:p>
            <a:r>
              <a:rPr lang="en-US" sz="2000" dirty="0"/>
              <a:t>(2) Trap and cool further (various methods)</a:t>
            </a:r>
          </a:p>
        </p:txBody>
      </p:sp>
      <p:pic>
        <p:nvPicPr>
          <p:cNvPr id="13" name="Picture 12">
            <a:extLst>
              <a:ext uri="{FF2B5EF4-FFF2-40B4-BE49-F238E27FC236}">
                <a16:creationId xmlns:a16="http://schemas.microsoft.com/office/drawing/2014/main" id="{7394381D-ADF5-F229-BFAD-A27C5B94303B}"/>
              </a:ext>
            </a:extLst>
          </p:cNvPr>
          <p:cNvPicPr>
            <a:picLocks noChangeAspect="1"/>
          </p:cNvPicPr>
          <p:nvPr/>
        </p:nvPicPr>
        <p:blipFill>
          <a:blip r:embed="rId4"/>
          <a:stretch>
            <a:fillRect/>
          </a:stretch>
        </p:blipFill>
        <p:spPr>
          <a:xfrm>
            <a:off x="7447325" y="2552679"/>
            <a:ext cx="3432949" cy="2882747"/>
          </a:xfrm>
          <a:prstGeom prst="rect">
            <a:avLst/>
          </a:prstGeom>
        </p:spPr>
      </p:pic>
      <p:sp>
        <p:nvSpPr>
          <p:cNvPr id="14" name="TextBox 13">
            <a:extLst>
              <a:ext uri="{FF2B5EF4-FFF2-40B4-BE49-F238E27FC236}">
                <a16:creationId xmlns:a16="http://schemas.microsoft.com/office/drawing/2014/main" id="{5F6CBFC2-1767-AFD4-D2D6-5CEA3CD9D577}"/>
              </a:ext>
            </a:extLst>
          </p:cNvPr>
          <p:cNvSpPr txBox="1"/>
          <p:nvPr/>
        </p:nvSpPr>
        <p:spPr>
          <a:xfrm>
            <a:off x="7777908" y="5310217"/>
            <a:ext cx="2600840" cy="338554"/>
          </a:xfrm>
          <a:prstGeom prst="rect">
            <a:avLst/>
          </a:prstGeom>
          <a:noFill/>
        </p:spPr>
        <p:txBody>
          <a:bodyPr wrap="none" rtlCol="0">
            <a:spAutoFit/>
          </a:bodyPr>
          <a:lstStyle/>
          <a:p>
            <a:r>
              <a:rPr lang="en-US" sz="1600" dirty="0"/>
              <a:t>Magneto-optical trap (MOT)</a:t>
            </a:r>
          </a:p>
        </p:txBody>
      </p:sp>
      <p:sp>
        <p:nvSpPr>
          <p:cNvPr id="4" name="Rectangle 3">
            <a:extLst>
              <a:ext uri="{FF2B5EF4-FFF2-40B4-BE49-F238E27FC236}">
                <a16:creationId xmlns:a16="http://schemas.microsoft.com/office/drawing/2014/main" id="{E9D0551E-6B6C-8B51-EC0C-93A945042E08}"/>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6">
            <a:extLst>
              <a:ext uri="{FF2B5EF4-FFF2-40B4-BE49-F238E27FC236}">
                <a16:creationId xmlns:a16="http://schemas.microsoft.com/office/drawing/2014/main" id="{B1D2E604-D476-ACB4-7DE1-765B62774F15}"/>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4</a:t>
            </a:fld>
            <a:endParaRPr lang="en-US"/>
          </a:p>
        </p:txBody>
      </p:sp>
    </p:spTree>
    <p:extLst>
      <p:ext uri="{BB962C8B-B14F-4D97-AF65-F5344CB8AC3E}">
        <p14:creationId xmlns:p14="http://schemas.microsoft.com/office/powerpoint/2010/main" val="3463701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9" name="TextBox 8">
            <a:extLst>
              <a:ext uri="{FF2B5EF4-FFF2-40B4-BE49-F238E27FC236}">
                <a16:creationId xmlns:a16="http://schemas.microsoft.com/office/drawing/2014/main" id="{1D3C567B-DB1C-38C5-BB93-58A45E07BD90}"/>
              </a:ext>
            </a:extLst>
          </p:cNvPr>
          <p:cNvSpPr txBox="1"/>
          <p:nvPr/>
        </p:nvSpPr>
        <p:spPr>
          <a:xfrm>
            <a:off x="6299810" y="6396335"/>
            <a:ext cx="6208004" cy="461665"/>
          </a:xfrm>
          <a:prstGeom prst="rect">
            <a:avLst/>
          </a:prstGeom>
          <a:noFill/>
        </p:spPr>
        <p:txBody>
          <a:bodyPr wrap="square">
            <a:spAutoFit/>
          </a:bodyPr>
          <a:lstStyle/>
          <a:p>
            <a:r>
              <a:rPr lang="en-US" sz="1200" dirty="0">
                <a:effectLst/>
              </a:rPr>
              <a:t>Schroeder, D. V. </a:t>
            </a:r>
            <a:r>
              <a:rPr lang="en-US" sz="1200" i="1" dirty="0">
                <a:effectLst/>
              </a:rPr>
              <a:t>An Introduction to Thermal Physics</a:t>
            </a:r>
            <a:r>
              <a:rPr lang="en-US" sz="1200" dirty="0">
                <a:effectLst/>
              </a:rPr>
              <a:t>. (Addison Wesley Longman, 2000).</a:t>
            </a:r>
          </a:p>
          <a:p>
            <a:r>
              <a:rPr lang="en-US" sz="1200" dirty="0" err="1">
                <a:effectLst/>
              </a:rPr>
              <a:t>Wieman</a:t>
            </a:r>
            <a:r>
              <a:rPr lang="en-US" sz="1200" dirty="0">
                <a:effectLst/>
              </a:rPr>
              <a:t>, C. E. </a:t>
            </a:r>
            <a:r>
              <a:rPr lang="en-US" sz="1200" i="1" dirty="0">
                <a:effectLst/>
              </a:rPr>
              <a:t>American Journal of Physics</a:t>
            </a:r>
            <a:r>
              <a:rPr lang="en-US" sz="1200" dirty="0">
                <a:effectLst/>
              </a:rPr>
              <a:t> </a:t>
            </a:r>
            <a:r>
              <a:rPr lang="en-US" sz="1200" b="1" dirty="0">
                <a:effectLst/>
              </a:rPr>
              <a:t>64</a:t>
            </a:r>
            <a:r>
              <a:rPr lang="en-US" sz="1200" dirty="0">
                <a:effectLst/>
              </a:rPr>
              <a:t>, 847–855 (1996).</a:t>
            </a:r>
          </a:p>
        </p:txBody>
      </p:sp>
      <p:sp>
        <p:nvSpPr>
          <p:cNvPr id="4" name="TextBox 3">
            <a:extLst>
              <a:ext uri="{FF2B5EF4-FFF2-40B4-BE49-F238E27FC236}">
                <a16:creationId xmlns:a16="http://schemas.microsoft.com/office/drawing/2014/main" id="{2F385751-DC02-5444-887F-756D7ECA50FD}"/>
              </a:ext>
            </a:extLst>
          </p:cNvPr>
          <p:cNvSpPr txBox="1"/>
          <p:nvPr/>
        </p:nvSpPr>
        <p:spPr>
          <a:xfrm>
            <a:off x="838195" y="1543265"/>
            <a:ext cx="10861715" cy="400110"/>
          </a:xfrm>
          <a:prstGeom prst="rect">
            <a:avLst/>
          </a:prstGeom>
          <a:noFill/>
        </p:spPr>
        <p:txBody>
          <a:bodyPr wrap="square" rtlCol="0">
            <a:spAutoFit/>
          </a:bodyPr>
          <a:lstStyle/>
          <a:p>
            <a:r>
              <a:rPr lang="en-US" sz="2000" dirty="0"/>
              <a:t>When cold enough (</a:t>
            </a:r>
            <a:r>
              <a:rPr lang="en-US" sz="2000" i="1" dirty="0"/>
              <a:t>T &lt; T</a:t>
            </a:r>
            <a:r>
              <a:rPr lang="en-US" sz="2000" baseline="-25000" dirty="0"/>
              <a:t>C</a:t>
            </a:r>
            <a:r>
              <a:rPr lang="en-US" sz="2000" dirty="0"/>
              <a:t>),</a:t>
            </a:r>
            <a:r>
              <a:rPr lang="en-US" sz="2000" i="1" dirty="0"/>
              <a:t> </a:t>
            </a:r>
            <a:r>
              <a:rPr lang="en-US" sz="2000" dirty="0"/>
              <a:t>atoms all “condense” to the same ground state due to Bosonic nature</a:t>
            </a:r>
          </a:p>
        </p:txBody>
      </p:sp>
      <p:pic>
        <p:nvPicPr>
          <p:cNvPr id="5" name="Picture 4">
            <a:extLst>
              <a:ext uri="{FF2B5EF4-FFF2-40B4-BE49-F238E27FC236}">
                <a16:creationId xmlns:a16="http://schemas.microsoft.com/office/drawing/2014/main" id="{0BE1C81C-B3CC-CDF0-C345-8B12FDF507C1}"/>
              </a:ext>
            </a:extLst>
          </p:cNvPr>
          <p:cNvPicPr>
            <a:picLocks noChangeAspect="1"/>
          </p:cNvPicPr>
          <p:nvPr/>
        </p:nvPicPr>
        <p:blipFill>
          <a:blip r:embed="rId2"/>
          <a:stretch>
            <a:fillRect/>
          </a:stretch>
        </p:blipFill>
        <p:spPr>
          <a:xfrm>
            <a:off x="1542860" y="2498350"/>
            <a:ext cx="2289933" cy="1050428"/>
          </a:xfrm>
          <a:prstGeom prst="rect">
            <a:avLst/>
          </a:prstGeom>
        </p:spPr>
      </p:pic>
      <p:sp>
        <p:nvSpPr>
          <p:cNvPr id="18" name="TextBox 17">
            <a:extLst>
              <a:ext uri="{FF2B5EF4-FFF2-40B4-BE49-F238E27FC236}">
                <a16:creationId xmlns:a16="http://schemas.microsoft.com/office/drawing/2014/main" id="{AA903AFB-52DA-B974-B4C9-664B889D758C}"/>
              </a:ext>
            </a:extLst>
          </p:cNvPr>
          <p:cNvSpPr txBox="1"/>
          <p:nvPr/>
        </p:nvSpPr>
        <p:spPr>
          <a:xfrm>
            <a:off x="7372367" y="2437496"/>
            <a:ext cx="2374753" cy="338554"/>
          </a:xfrm>
          <a:prstGeom prst="rect">
            <a:avLst/>
          </a:prstGeom>
          <a:noFill/>
        </p:spPr>
        <p:txBody>
          <a:bodyPr wrap="none" rtlCol="0">
            <a:spAutoFit/>
          </a:bodyPr>
          <a:lstStyle/>
          <a:p>
            <a:r>
              <a:rPr lang="en-US" sz="1600" dirty="0"/>
              <a:t>Momentum distributions</a:t>
            </a:r>
          </a:p>
        </p:txBody>
      </p:sp>
      <p:sp>
        <p:nvSpPr>
          <p:cNvPr id="20" name="TextBox 19">
            <a:extLst>
              <a:ext uri="{FF2B5EF4-FFF2-40B4-BE49-F238E27FC236}">
                <a16:creationId xmlns:a16="http://schemas.microsoft.com/office/drawing/2014/main" id="{CE15F30C-9C1C-89BC-C258-466923EF8962}"/>
              </a:ext>
            </a:extLst>
          </p:cNvPr>
          <p:cNvSpPr txBox="1"/>
          <p:nvPr/>
        </p:nvSpPr>
        <p:spPr>
          <a:xfrm>
            <a:off x="750063" y="4256349"/>
            <a:ext cx="4538948"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Group of atoms described by a single macroscopic wavefunction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Easy experimental access to fast, complex quantum phenomena</a:t>
            </a:r>
          </a:p>
          <a:p>
            <a:pPr marL="342900" indent="-342900">
              <a:buFont typeface="Arial" panose="020B0604020202020204" pitchFamily="34" charset="0"/>
              <a:buChar char="•"/>
            </a:pPr>
            <a:endParaRPr lang="en-US" sz="2000" dirty="0"/>
          </a:p>
        </p:txBody>
      </p:sp>
      <p:sp>
        <p:nvSpPr>
          <p:cNvPr id="7" name="Rectangle 6">
            <a:extLst>
              <a:ext uri="{FF2B5EF4-FFF2-40B4-BE49-F238E27FC236}">
                <a16:creationId xmlns:a16="http://schemas.microsoft.com/office/drawing/2014/main" id="{608BF596-311F-6908-EAF2-084965700086}"/>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6FC8B57-7217-F82D-4D79-9F7453F95381}"/>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Bose–Einstein condensation</a:t>
            </a:r>
            <a:endParaRPr lang="en-US" dirty="0"/>
          </a:p>
        </p:txBody>
      </p:sp>
      <p:sp>
        <p:nvSpPr>
          <p:cNvPr id="6" name="Slide Number Placeholder 6">
            <a:extLst>
              <a:ext uri="{FF2B5EF4-FFF2-40B4-BE49-F238E27FC236}">
                <a16:creationId xmlns:a16="http://schemas.microsoft.com/office/drawing/2014/main" id="{89710BA9-8D56-2BB0-180E-395AAC8D5748}"/>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5</a:t>
            </a:fld>
            <a:endParaRPr lang="en-US"/>
          </a:p>
        </p:txBody>
      </p:sp>
      <p:pic>
        <p:nvPicPr>
          <p:cNvPr id="3" name="Picture 2">
            <a:extLst>
              <a:ext uri="{FF2B5EF4-FFF2-40B4-BE49-F238E27FC236}">
                <a16:creationId xmlns:a16="http://schemas.microsoft.com/office/drawing/2014/main" id="{572F590E-67D3-A789-FD01-A1B8D8B66E3E}"/>
              </a:ext>
            </a:extLst>
          </p:cNvPr>
          <p:cNvPicPr>
            <a:picLocks noChangeAspect="1"/>
          </p:cNvPicPr>
          <p:nvPr/>
        </p:nvPicPr>
        <p:blipFill rotWithShape="1">
          <a:blip r:embed="rId3"/>
          <a:srcRect l="11711" r="18318"/>
          <a:stretch/>
        </p:blipFill>
        <p:spPr>
          <a:xfrm>
            <a:off x="5735211" y="2661823"/>
            <a:ext cx="5618586" cy="2408949"/>
          </a:xfrm>
          <a:prstGeom prst="rect">
            <a:avLst/>
          </a:prstGeom>
        </p:spPr>
      </p:pic>
      <p:sp>
        <p:nvSpPr>
          <p:cNvPr id="10" name="TextBox 9">
            <a:extLst>
              <a:ext uri="{FF2B5EF4-FFF2-40B4-BE49-F238E27FC236}">
                <a16:creationId xmlns:a16="http://schemas.microsoft.com/office/drawing/2014/main" id="{F5965A9B-D70A-90E7-116F-101334E0A0CB}"/>
              </a:ext>
            </a:extLst>
          </p:cNvPr>
          <p:cNvSpPr txBox="1"/>
          <p:nvPr/>
        </p:nvSpPr>
        <p:spPr>
          <a:xfrm>
            <a:off x="6095997" y="4869228"/>
            <a:ext cx="2321341" cy="338554"/>
          </a:xfrm>
          <a:prstGeom prst="rect">
            <a:avLst/>
          </a:prstGeom>
          <a:noFill/>
        </p:spPr>
        <p:txBody>
          <a:bodyPr wrap="none" rtlCol="0">
            <a:spAutoFit/>
          </a:bodyPr>
          <a:lstStyle/>
          <a:p>
            <a:r>
              <a:rPr lang="en-US" sz="1600" dirty="0"/>
              <a:t>Decreasing temperature</a:t>
            </a:r>
          </a:p>
        </p:txBody>
      </p:sp>
      <p:cxnSp>
        <p:nvCxnSpPr>
          <p:cNvPr id="12" name="Straight Arrow Connector 11">
            <a:extLst>
              <a:ext uri="{FF2B5EF4-FFF2-40B4-BE49-F238E27FC236}">
                <a16:creationId xmlns:a16="http://schemas.microsoft.com/office/drawing/2014/main" id="{9524BADD-D744-E625-DD51-A4B56875C827}"/>
              </a:ext>
            </a:extLst>
          </p:cNvPr>
          <p:cNvCxnSpPr>
            <a:stCxn id="3" idx="2"/>
          </p:cNvCxnSpPr>
          <p:nvPr/>
        </p:nvCxnSpPr>
        <p:spPr>
          <a:xfrm>
            <a:off x="8544504" y="5070772"/>
            <a:ext cx="859308"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6313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9" name="TextBox 8">
            <a:extLst>
              <a:ext uri="{FF2B5EF4-FFF2-40B4-BE49-F238E27FC236}">
                <a16:creationId xmlns:a16="http://schemas.microsoft.com/office/drawing/2014/main" id="{1D3C567B-DB1C-38C5-BB93-58A45E07BD90}"/>
              </a:ext>
            </a:extLst>
          </p:cNvPr>
          <p:cNvSpPr txBox="1"/>
          <p:nvPr/>
        </p:nvSpPr>
        <p:spPr>
          <a:xfrm>
            <a:off x="5995638" y="6375886"/>
            <a:ext cx="6208004" cy="646331"/>
          </a:xfrm>
          <a:prstGeom prst="rect">
            <a:avLst/>
          </a:prstGeom>
          <a:noFill/>
        </p:spPr>
        <p:txBody>
          <a:bodyPr wrap="square">
            <a:spAutoFit/>
          </a:bodyPr>
          <a:lstStyle/>
          <a:p>
            <a:pPr algn="r">
              <a:spcBef>
                <a:spcPts val="0"/>
              </a:spcBef>
              <a:spcAft>
                <a:spcPts val="0"/>
              </a:spcAft>
            </a:pPr>
            <a:r>
              <a:rPr lang="en-US" sz="1200" dirty="0">
                <a:effectLst/>
              </a:rPr>
              <a:t>Foot, C. </a:t>
            </a:r>
            <a:r>
              <a:rPr lang="en-US" sz="1200" i="1" dirty="0">
                <a:effectLst/>
              </a:rPr>
              <a:t>Atomic Physics</a:t>
            </a:r>
            <a:r>
              <a:rPr lang="en-US" sz="1200" dirty="0">
                <a:effectLst/>
              </a:rPr>
              <a:t>. (Oxford University Press, 2005).</a:t>
            </a:r>
          </a:p>
          <a:p>
            <a:pPr algn="r"/>
            <a:r>
              <a:rPr lang="en-US" sz="1200" b="0" i="0" dirty="0">
                <a:solidFill>
                  <a:srgbClr val="222222"/>
                </a:solidFill>
                <a:effectLst/>
                <a:highlight>
                  <a:srgbClr val="FFFFFF"/>
                </a:highlight>
                <a:latin typeface="-apple-system"/>
              </a:rPr>
              <a:t>Greiner, M., </a:t>
            </a:r>
            <a:r>
              <a:rPr lang="en-US" sz="1200" b="0" i="0" dirty="0" err="1">
                <a:solidFill>
                  <a:srgbClr val="222222"/>
                </a:solidFill>
                <a:effectLst/>
                <a:highlight>
                  <a:srgbClr val="FFFFFF"/>
                </a:highlight>
                <a:latin typeface="-apple-system"/>
              </a:rPr>
              <a:t>Fölling</a:t>
            </a:r>
            <a:r>
              <a:rPr lang="en-US" sz="1200" b="0" i="0" dirty="0">
                <a:solidFill>
                  <a:srgbClr val="222222"/>
                </a:solidFill>
                <a:effectLst/>
                <a:highlight>
                  <a:srgbClr val="FFFFFF"/>
                </a:highlight>
                <a:latin typeface="-apple-system"/>
              </a:rPr>
              <a:t>, S. </a:t>
            </a:r>
            <a:r>
              <a:rPr lang="en-US" sz="1200" b="0" i="1" dirty="0">
                <a:solidFill>
                  <a:srgbClr val="222222"/>
                </a:solidFill>
                <a:effectLst/>
                <a:highlight>
                  <a:srgbClr val="FFFFFF"/>
                </a:highlight>
                <a:latin typeface="-apple-system"/>
              </a:rPr>
              <a:t>Nature</a:t>
            </a:r>
            <a:r>
              <a:rPr lang="en-US" sz="1200" b="0" i="0" dirty="0">
                <a:solidFill>
                  <a:srgbClr val="222222"/>
                </a:solidFill>
                <a:effectLst/>
                <a:highlight>
                  <a:srgbClr val="FFFFFF"/>
                </a:highlight>
                <a:latin typeface="-apple-system"/>
              </a:rPr>
              <a:t> </a:t>
            </a:r>
            <a:r>
              <a:rPr lang="en-US" sz="1200" b="1" i="0" dirty="0">
                <a:solidFill>
                  <a:srgbClr val="222222"/>
                </a:solidFill>
                <a:effectLst/>
                <a:highlight>
                  <a:srgbClr val="FFFFFF"/>
                </a:highlight>
                <a:latin typeface="-apple-system"/>
              </a:rPr>
              <a:t>453</a:t>
            </a:r>
            <a:r>
              <a:rPr lang="en-US" sz="1200" b="0" i="0" dirty="0">
                <a:solidFill>
                  <a:srgbClr val="222222"/>
                </a:solidFill>
                <a:effectLst/>
                <a:highlight>
                  <a:srgbClr val="FFFFFF"/>
                </a:highlight>
                <a:latin typeface="-apple-system"/>
              </a:rPr>
              <a:t>, 736–738 (2008).</a:t>
            </a:r>
            <a:endParaRPr lang="en-US" sz="1200" dirty="0">
              <a:effectLst/>
            </a:endParaRPr>
          </a:p>
          <a:p>
            <a:pPr algn="r">
              <a:spcBef>
                <a:spcPts val="0"/>
              </a:spcBef>
              <a:spcAft>
                <a:spcPts val="0"/>
              </a:spcAft>
            </a:pPr>
            <a:endParaRPr lang="en-US" sz="1200" dirty="0">
              <a:effectLst/>
            </a:endParaRPr>
          </a:p>
        </p:txBody>
      </p:sp>
      <p:sp>
        <p:nvSpPr>
          <p:cNvPr id="4" name="TextBox 3">
            <a:extLst>
              <a:ext uri="{FF2B5EF4-FFF2-40B4-BE49-F238E27FC236}">
                <a16:creationId xmlns:a16="http://schemas.microsoft.com/office/drawing/2014/main" id="{2F385751-DC02-5444-887F-756D7ECA50FD}"/>
              </a:ext>
            </a:extLst>
          </p:cNvPr>
          <p:cNvSpPr txBox="1"/>
          <p:nvPr/>
        </p:nvSpPr>
        <p:spPr>
          <a:xfrm>
            <a:off x="818733" y="1678833"/>
            <a:ext cx="8207568" cy="400110"/>
          </a:xfrm>
          <a:prstGeom prst="rect">
            <a:avLst/>
          </a:prstGeom>
          <a:noFill/>
        </p:spPr>
        <p:txBody>
          <a:bodyPr wrap="square" rtlCol="0">
            <a:spAutoFit/>
          </a:bodyPr>
          <a:lstStyle/>
          <a:p>
            <a:r>
              <a:rPr lang="en-US" sz="2000" b="1" dirty="0"/>
              <a:t>Optical Dipole Force </a:t>
            </a:r>
            <a:r>
              <a:rPr lang="en-US" sz="2000" dirty="0"/>
              <a:t>– potential energy </a:t>
            </a:r>
            <a:r>
              <a:rPr lang="en-US" sz="2000" i="1" dirty="0"/>
              <a:t>U</a:t>
            </a:r>
            <a:r>
              <a:rPr lang="en-US" sz="2000" dirty="0"/>
              <a:t> depends on light intensity </a:t>
            </a:r>
            <a:r>
              <a:rPr lang="en-US" sz="2000" i="1" dirty="0"/>
              <a:t>I</a:t>
            </a:r>
            <a:endParaRPr lang="en-US" sz="2000" dirty="0"/>
          </a:p>
        </p:txBody>
      </p:sp>
      <p:pic>
        <p:nvPicPr>
          <p:cNvPr id="7" name="Picture 6">
            <a:extLst>
              <a:ext uri="{FF2B5EF4-FFF2-40B4-BE49-F238E27FC236}">
                <a16:creationId xmlns:a16="http://schemas.microsoft.com/office/drawing/2014/main" id="{84BC8956-4E12-16F6-2B60-1B6F86A59D80}"/>
              </a:ext>
            </a:extLst>
          </p:cNvPr>
          <p:cNvPicPr>
            <a:picLocks noChangeAspect="1"/>
          </p:cNvPicPr>
          <p:nvPr/>
        </p:nvPicPr>
        <p:blipFill>
          <a:blip r:embed="rId2"/>
          <a:stretch>
            <a:fillRect/>
          </a:stretch>
        </p:blipFill>
        <p:spPr>
          <a:xfrm>
            <a:off x="1050321" y="2652334"/>
            <a:ext cx="3585378" cy="1335898"/>
          </a:xfrm>
          <a:prstGeom prst="rect">
            <a:avLst/>
          </a:prstGeom>
        </p:spPr>
      </p:pic>
      <p:sp>
        <p:nvSpPr>
          <p:cNvPr id="8" name="TextBox 7">
            <a:extLst>
              <a:ext uri="{FF2B5EF4-FFF2-40B4-BE49-F238E27FC236}">
                <a16:creationId xmlns:a16="http://schemas.microsoft.com/office/drawing/2014/main" id="{1E7B7148-D757-FB89-7A0B-6E1EEC707FC6}"/>
              </a:ext>
            </a:extLst>
          </p:cNvPr>
          <p:cNvSpPr txBox="1"/>
          <p:nvPr/>
        </p:nvSpPr>
        <p:spPr>
          <a:xfrm>
            <a:off x="2329509" y="4114595"/>
            <a:ext cx="1963102" cy="584775"/>
          </a:xfrm>
          <a:prstGeom prst="rect">
            <a:avLst/>
          </a:prstGeom>
          <a:noFill/>
        </p:spPr>
        <p:txBody>
          <a:bodyPr wrap="none" rtlCol="0">
            <a:spAutoFit/>
          </a:bodyPr>
          <a:lstStyle/>
          <a:p>
            <a:r>
              <a:rPr lang="en-US" sz="1600" dirty="0"/>
              <a:t>depends on atom, </a:t>
            </a:r>
          </a:p>
          <a:p>
            <a:r>
              <a:rPr lang="en-US" sz="1600" dirty="0"/>
              <a:t>transition, light freq.</a:t>
            </a:r>
          </a:p>
        </p:txBody>
      </p:sp>
      <p:sp>
        <p:nvSpPr>
          <p:cNvPr id="10" name="Left Brace 9">
            <a:extLst>
              <a:ext uri="{FF2B5EF4-FFF2-40B4-BE49-F238E27FC236}">
                <a16:creationId xmlns:a16="http://schemas.microsoft.com/office/drawing/2014/main" id="{580B2E8C-8BC5-D04C-3E21-A0D1F46624F7}"/>
              </a:ext>
            </a:extLst>
          </p:cNvPr>
          <p:cNvSpPr/>
          <p:nvPr/>
        </p:nvSpPr>
        <p:spPr>
          <a:xfrm rot="16200000">
            <a:off x="3111678" y="3538988"/>
            <a:ext cx="245426" cy="89848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078F0184-72B0-710C-6A1A-D62FF28A5680}"/>
              </a:ext>
            </a:extLst>
          </p:cNvPr>
          <p:cNvSpPr txBox="1"/>
          <p:nvPr/>
        </p:nvSpPr>
        <p:spPr>
          <a:xfrm>
            <a:off x="838197" y="5555316"/>
            <a:ext cx="5571077" cy="400110"/>
          </a:xfrm>
          <a:prstGeom prst="rect">
            <a:avLst/>
          </a:prstGeom>
          <a:noFill/>
        </p:spPr>
        <p:txBody>
          <a:bodyPr wrap="none" rtlCol="0">
            <a:spAutoFit/>
          </a:bodyPr>
          <a:lstStyle/>
          <a:p>
            <a:r>
              <a:rPr lang="en-US" sz="2000" dirty="0"/>
              <a:t>Used for trapping and to simulate forces in nature</a:t>
            </a:r>
          </a:p>
        </p:txBody>
      </p:sp>
      <p:sp>
        <p:nvSpPr>
          <p:cNvPr id="5" name="Rectangle 4">
            <a:extLst>
              <a:ext uri="{FF2B5EF4-FFF2-40B4-BE49-F238E27FC236}">
                <a16:creationId xmlns:a16="http://schemas.microsoft.com/office/drawing/2014/main" id="{BD353900-59D5-3FFE-BD98-E5FFEE60D78B}"/>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53512B8-DAF1-6CD3-7ED3-E1E9940C11F2}"/>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Forces from light</a:t>
            </a:r>
            <a:endParaRPr lang="en-US" dirty="0"/>
          </a:p>
        </p:txBody>
      </p:sp>
      <p:pic>
        <p:nvPicPr>
          <p:cNvPr id="3" name="Picture 2">
            <a:extLst>
              <a:ext uri="{FF2B5EF4-FFF2-40B4-BE49-F238E27FC236}">
                <a16:creationId xmlns:a16="http://schemas.microsoft.com/office/drawing/2014/main" id="{D5F88B92-A2ED-187E-1877-0572761142C3}"/>
              </a:ext>
            </a:extLst>
          </p:cNvPr>
          <p:cNvPicPr>
            <a:picLocks noChangeAspect="1"/>
          </p:cNvPicPr>
          <p:nvPr/>
        </p:nvPicPr>
        <p:blipFill>
          <a:blip r:embed="rId3">
            <a:extLst>
              <a:ext uri="{BEBA8EAE-BF5A-486C-A8C5-ECC9F3942E4B}">
                <a14:imgProps xmlns:a14="http://schemas.microsoft.com/office/drawing/2010/main">
                  <a14:imgLayer r:embed="rId4">
                    <a14:imgEffect>
                      <a14:saturation sat="181000"/>
                    </a14:imgEffect>
                    <a14:imgEffect>
                      <a14:brightnessContrast bright="10000" contrast="-40000"/>
                    </a14:imgEffect>
                  </a14:imgLayer>
                </a14:imgProps>
              </a:ext>
            </a:extLst>
          </a:blip>
          <a:stretch>
            <a:fillRect/>
          </a:stretch>
        </p:blipFill>
        <p:spPr>
          <a:xfrm>
            <a:off x="7899391" y="2313989"/>
            <a:ext cx="3520204" cy="3198394"/>
          </a:xfrm>
          <a:prstGeom prst="rect">
            <a:avLst/>
          </a:prstGeom>
        </p:spPr>
      </p:pic>
      <p:pic>
        <p:nvPicPr>
          <p:cNvPr id="6" name="Picture 5">
            <a:extLst>
              <a:ext uri="{FF2B5EF4-FFF2-40B4-BE49-F238E27FC236}">
                <a16:creationId xmlns:a16="http://schemas.microsoft.com/office/drawing/2014/main" id="{7D1932F8-7915-D5C2-A22E-C9630B2BC2AA}"/>
              </a:ext>
            </a:extLst>
          </p:cNvPr>
          <p:cNvPicPr>
            <a:picLocks noChangeAspect="1"/>
          </p:cNvPicPr>
          <p:nvPr/>
        </p:nvPicPr>
        <p:blipFill>
          <a:blip r:embed="rId5"/>
          <a:stretch>
            <a:fillRect/>
          </a:stretch>
        </p:blipFill>
        <p:spPr>
          <a:xfrm>
            <a:off x="5418461" y="2691506"/>
            <a:ext cx="1981626" cy="1697135"/>
          </a:xfrm>
          <a:prstGeom prst="rect">
            <a:avLst/>
          </a:prstGeom>
        </p:spPr>
      </p:pic>
      <p:sp>
        <p:nvSpPr>
          <p:cNvPr id="14" name="TextBox 13">
            <a:extLst>
              <a:ext uri="{FF2B5EF4-FFF2-40B4-BE49-F238E27FC236}">
                <a16:creationId xmlns:a16="http://schemas.microsoft.com/office/drawing/2014/main" id="{146EFD9A-98F1-98A4-1385-8ECACD65D8AD}"/>
              </a:ext>
            </a:extLst>
          </p:cNvPr>
          <p:cNvSpPr txBox="1"/>
          <p:nvPr/>
        </p:nvSpPr>
        <p:spPr>
          <a:xfrm>
            <a:off x="5590748" y="4439253"/>
            <a:ext cx="1637051" cy="338554"/>
          </a:xfrm>
          <a:prstGeom prst="rect">
            <a:avLst/>
          </a:prstGeom>
          <a:noFill/>
        </p:spPr>
        <p:txBody>
          <a:bodyPr wrap="none" rtlCol="0">
            <a:spAutoFit/>
          </a:bodyPr>
          <a:lstStyle/>
          <a:p>
            <a:r>
              <a:rPr lang="en-US" sz="1600" dirty="0"/>
              <a:t>Beam intensity, </a:t>
            </a:r>
            <a:r>
              <a:rPr lang="en-US" sz="1600" i="1" dirty="0"/>
              <a:t>I</a:t>
            </a:r>
            <a:endParaRPr lang="en-US" sz="1600" dirty="0"/>
          </a:p>
        </p:txBody>
      </p:sp>
      <p:sp>
        <p:nvSpPr>
          <p:cNvPr id="15" name="Slide Number Placeholder 6">
            <a:extLst>
              <a:ext uri="{FF2B5EF4-FFF2-40B4-BE49-F238E27FC236}">
                <a16:creationId xmlns:a16="http://schemas.microsoft.com/office/drawing/2014/main" id="{6BA1F25C-BB6F-55EB-8500-103FC0795D8A}"/>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6</a:t>
            </a:fld>
            <a:endParaRPr lang="en-US"/>
          </a:p>
        </p:txBody>
      </p:sp>
    </p:spTree>
    <p:extLst>
      <p:ext uri="{BB962C8B-B14F-4D97-AF65-F5344CB8AC3E}">
        <p14:creationId xmlns:p14="http://schemas.microsoft.com/office/powerpoint/2010/main" val="114173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9" name="TextBox 8">
            <a:extLst>
              <a:ext uri="{FF2B5EF4-FFF2-40B4-BE49-F238E27FC236}">
                <a16:creationId xmlns:a16="http://schemas.microsoft.com/office/drawing/2014/main" id="{1D3C567B-DB1C-38C5-BB93-58A45E07BD90}"/>
              </a:ext>
            </a:extLst>
          </p:cNvPr>
          <p:cNvSpPr txBox="1"/>
          <p:nvPr/>
        </p:nvSpPr>
        <p:spPr>
          <a:xfrm>
            <a:off x="8618286" y="6362645"/>
            <a:ext cx="6208004" cy="461665"/>
          </a:xfrm>
          <a:prstGeom prst="rect">
            <a:avLst/>
          </a:prstGeom>
          <a:noFill/>
        </p:spPr>
        <p:txBody>
          <a:bodyPr wrap="square">
            <a:spAutoFit/>
          </a:bodyPr>
          <a:lstStyle/>
          <a:p>
            <a:r>
              <a:rPr lang="en-US" sz="1200" dirty="0">
                <a:effectLst/>
              </a:rPr>
              <a:t>Gauthier, G. </a:t>
            </a:r>
            <a:r>
              <a:rPr lang="en-US" sz="1200" i="1" dirty="0">
                <a:effectLst/>
              </a:rPr>
              <a:t>et al.</a:t>
            </a:r>
            <a:r>
              <a:rPr lang="en-US" sz="1200" dirty="0">
                <a:effectLst/>
              </a:rPr>
              <a:t> </a:t>
            </a:r>
            <a:r>
              <a:rPr lang="en-US" sz="1200" i="1" dirty="0">
                <a:effectLst/>
              </a:rPr>
              <a:t>Optica </a:t>
            </a:r>
            <a:r>
              <a:rPr lang="en-US" sz="1200" b="1" dirty="0">
                <a:effectLst/>
              </a:rPr>
              <a:t>3</a:t>
            </a:r>
            <a:r>
              <a:rPr lang="en-US" sz="1200" dirty="0">
                <a:effectLst/>
              </a:rPr>
              <a:t>, 1136–1143 (2016).</a:t>
            </a:r>
          </a:p>
          <a:p>
            <a:r>
              <a:rPr lang="en-US" sz="1200" dirty="0">
                <a:effectLst/>
              </a:rPr>
              <a:t>https://www.evosens.fr/digital-micromirror-device/</a:t>
            </a:r>
          </a:p>
        </p:txBody>
      </p:sp>
      <p:sp>
        <p:nvSpPr>
          <p:cNvPr id="5" name="TextBox 4">
            <a:extLst>
              <a:ext uri="{FF2B5EF4-FFF2-40B4-BE49-F238E27FC236}">
                <a16:creationId xmlns:a16="http://schemas.microsoft.com/office/drawing/2014/main" id="{E522F993-2EC8-39FA-3935-C5C8C2E7967E}"/>
              </a:ext>
            </a:extLst>
          </p:cNvPr>
          <p:cNvSpPr txBox="1"/>
          <p:nvPr/>
        </p:nvSpPr>
        <p:spPr>
          <a:xfrm>
            <a:off x="838197" y="1592594"/>
            <a:ext cx="9970615" cy="400110"/>
          </a:xfrm>
          <a:prstGeom prst="rect">
            <a:avLst/>
          </a:prstGeom>
          <a:noFill/>
        </p:spPr>
        <p:txBody>
          <a:bodyPr wrap="none" rtlCol="0">
            <a:spAutoFit/>
          </a:bodyPr>
          <a:lstStyle/>
          <a:p>
            <a:r>
              <a:rPr lang="en-US" sz="2000" dirty="0"/>
              <a:t>Digital micromirror devices (DMDs) can make optical potentials by shaping reflected light</a:t>
            </a:r>
          </a:p>
        </p:txBody>
      </p:sp>
      <p:pic>
        <p:nvPicPr>
          <p:cNvPr id="6148" name="Picture 4" descr="DMD : Digital Micromirror Device - Evosens, intégrateur photonique">
            <a:extLst>
              <a:ext uri="{FF2B5EF4-FFF2-40B4-BE49-F238E27FC236}">
                <a16:creationId xmlns:a16="http://schemas.microsoft.com/office/drawing/2014/main" id="{7666C0AA-5EF7-4BD7-771C-B059E95C86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02"/>
          <a:stretch/>
        </p:blipFill>
        <p:spPr bwMode="auto">
          <a:xfrm>
            <a:off x="838198" y="2434141"/>
            <a:ext cx="4515614" cy="1543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C0483C-2EF9-EA4D-A298-37E1C9CC39FA}"/>
              </a:ext>
            </a:extLst>
          </p:cNvPr>
          <p:cNvPicPr>
            <a:picLocks noChangeAspect="1"/>
          </p:cNvPicPr>
          <p:nvPr/>
        </p:nvPicPr>
        <p:blipFill>
          <a:blip r:embed="rId3"/>
          <a:stretch>
            <a:fillRect/>
          </a:stretch>
        </p:blipFill>
        <p:spPr>
          <a:xfrm>
            <a:off x="6280085" y="2900053"/>
            <a:ext cx="4996206" cy="2339493"/>
          </a:xfrm>
          <a:prstGeom prst="rect">
            <a:avLst/>
          </a:prstGeom>
        </p:spPr>
      </p:pic>
      <p:sp>
        <p:nvSpPr>
          <p:cNvPr id="13" name="TextBox 12">
            <a:extLst>
              <a:ext uri="{FF2B5EF4-FFF2-40B4-BE49-F238E27FC236}">
                <a16:creationId xmlns:a16="http://schemas.microsoft.com/office/drawing/2014/main" id="{D723A8C9-C6FE-F3B4-B699-7EE645A9E8E6}"/>
              </a:ext>
            </a:extLst>
          </p:cNvPr>
          <p:cNvSpPr txBox="1"/>
          <p:nvPr/>
        </p:nvSpPr>
        <p:spPr>
          <a:xfrm>
            <a:off x="6610414" y="2650669"/>
            <a:ext cx="1456424" cy="338554"/>
          </a:xfrm>
          <a:prstGeom prst="rect">
            <a:avLst/>
          </a:prstGeom>
          <a:noFill/>
        </p:spPr>
        <p:txBody>
          <a:bodyPr wrap="none" rtlCol="0">
            <a:spAutoFit/>
          </a:bodyPr>
          <a:lstStyle/>
          <a:p>
            <a:r>
              <a:rPr lang="en-US" sz="1600" dirty="0"/>
              <a:t>Projected light</a:t>
            </a:r>
          </a:p>
        </p:txBody>
      </p:sp>
      <p:sp>
        <p:nvSpPr>
          <p:cNvPr id="14" name="TextBox 13">
            <a:extLst>
              <a:ext uri="{FF2B5EF4-FFF2-40B4-BE49-F238E27FC236}">
                <a16:creationId xmlns:a16="http://schemas.microsoft.com/office/drawing/2014/main" id="{392E8E86-7609-1D00-1465-D335B7405500}"/>
              </a:ext>
            </a:extLst>
          </p:cNvPr>
          <p:cNvSpPr txBox="1"/>
          <p:nvPr/>
        </p:nvSpPr>
        <p:spPr>
          <a:xfrm>
            <a:off x="9323440" y="2730776"/>
            <a:ext cx="1344022" cy="338554"/>
          </a:xfrm>
          <a:prstGeom prst="rect">
            <a:avLst/>
          </a:prstGeom>
          <a:noFill/>
        </p:spPr>
        <p:txBody>
          <a:bodyPr wrap="none" rtlCol="0">
            <a:spAutoFit/>
          </a:bodyPr>
          <a:lstStyle/>
          <a:p>
            <a:r>
              <a:rPr lang="en-US" sz="1600" dirty="0"/>
              <a:t>Atom density</a:t>
            </a:r>
          </a:p>
        </p:txBody>
      </p:sp>
      <p:sp>
        <p:nvSpPr>
          <p:cNvPr id="8" name="Rectangle 7">
            <a:extLst>
              <a:ext uri="{FF2B5EF4-FFF2-40B4-BE49-F238E27FC236}">
                <a16:creationId xmlns:a16="http://schemas.microsoft.com/office/drawing/2014/main" id="{3153AD15-571B-2C0A-DCB8-763CADB37029}"/>
              </a:ext>
            </a:extLst>
          </p:cNvPr>
          <p:cNvSpPr/>
          <p:nvPr/>
        </p:nvSpPr>
        <p:spPr>
          <a:xfrm>
            <a:off x="2492584" y="6014523"/>
            <a:ext cx="1596788" cy="4094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DMD</a:t>
            </a:r>
          </a:p>
        </p:txBody>
      </p:sp>
      <p:cxnSp>
        <p:nvCxnSpPr>
          <p:cNvPr id="18" name="Straight Arrow Connector 17">
            <a:extLst>
              <a:ext uri="{FF2B5EF4-FFF2-40B4-BE49-F238E27FC236}">
                <a16:creationId xmlns:a16="http://schemas.microsoft.com/office/drawing/2014/main" id="{C3726794-FC43-878B-653D-7F7C98DF51E4}"/>
              </a:ext>
            </a:extLst>
          </p:cNvPr>
          <p:cNvCxnSpPr/>
          <p:nvPr/>
        </p:nvCxnSpPr>
        <p:spPr>
          <a:xfrm>
            <a:off x="1677131" y="4953388"/>
            <a:ext cx="696036" cy="723331"/>
          </a:xfrm>
          <a:prstGeom prst="straightConnector1">
            <a:avLst/>
          </a:prstGeom>
          <a:ln w="38100">
            <a:solidFill>
              <a:schemeClr val="accent3">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C495717A-16DB-A149-7F7D-04A6D50D8FDA}"/>
              </a:ext>
            </a:extLst>
          </p:cNvPr>
          <p:cNvCxnSpPr/>
          <p:nvPr/>
        </p:nvCxnSpPr>
        <p:spPr>
          <a:xfrm>
            <a:off x="1904025" y="4878325"/>
            <a:ext cx="696036" cy="723331"/>
          </a:xfrm>
          <a:prstGeom prst="straightConnector1">
            <a:avLst/>
          </a:prstGeom>
          <a:ln w="38100">
            <a:solidFill>
              <a:schemeClr val="accent3">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BAA11113-95C1-F995-6451-EC616B85C2A6}"/>
              </a:ext>
            </a:extLst>
          </p:cNvPr>
          <p:cNvCxnSpPr/>
          <p:nvPr/>
        </p:nvCxnSpPr>
        <p:spPr>
          <a:xfrm>
            <a:off x="2130919" y="4803263"/>
            <a:ext cx="696036" cy="723331"/>
          </a:xfrm>
          <a:prstGeom prst="straightConnector1">
            <a:avLst/>
          </a:prstGeom>
          <a:ln w="38100">
            <a:solidFill>
              <a:schemeClr val="accent3">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2" name="Right Arrow 21">
            <a:extLst>
              <a:ext uri="{FF2B5EF4-FFF2-40B4-BE49-F238E27FC236}">
                <a16:creationId xmlns:a16="http://schemas.microsoft.com/office/drawing/2014/main" id="{7AE1A3E7-0C75-0DB8-1DBF-D6BF2EE5F8A0}"/>
              </a:ext>
            </a:extLst>
          </p:cNvPr>
          <p:cNvSpPr/>
          <p:nvPr/>
        </p:nvSpPr>
        <p:spPr>
          <a:xfrm rot="19240969">
            <a:off x="3617349" y="5322813"/>
            <a:ext cx="964767" cy="212685"/>
          </a:xfrm>
          <a:prstGeom prst="rightArrow">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2877D1C-138B-D6CF-DD96-85CD596910DD}"/>
              </a:ext>
            </a:extLst>
          </p:cNvPr>
          <p:cNvSpPr txBox="1"/>
          <p:nvPr/>
        </p:nvSpPr>
        <p:spPr>
          <a:xfrm>
            <a:off x="838197" y="4390396"/>
            <a:ext cx="1298369" cy="369332"/>
          </a:xfrm>
          <a:prstGeom prst="rect">
            <a:avLst/>
          </a:prstGeom>
          <a:noFill/>
        </p:spPr>
        <p:txBody>
          <a:bodyPr wrap="none" rtlCol="0">
            <a:spAutoFit/>
          </a:bodyPr>
          <a:lstStyle/>
          <a:p>
            <a:r>
              <a:rPr lang="en-US" dirty="0"/>
              <a:t>Laser input</a:t>
            </a:r>
          </a:p>
        </p:txBody>
      </p:sp>
      <p:sp>
        <p:nvSpPr>
          <p:cNvPr id="28" name="TextBox 27">
            <a:extLst>
              <a:ext uri="{FF2B5EF4-FFF2-40B4-BE49-F238E27FC236}">
                <a16:creationId xmlns:a16="http://schemas.microsoft.com/office/drawing/2014/main" id="{E916EBED-4261-6B4D-9664-3AF1E23D340E}"/>
              </a:ext>
            </a:extLst>
          </p:cNvPr>
          <p:cNvSpPr txBox="1"/>
          <p:nvPr/>
        </p:nvSpPr>
        <p:spPr>
          <a:xfrm>
            <a:off x="3903118" y="4626694"/>
            <a:ext cx="1507079" cy="369332"/>
          </a:xfrm>
          <a:prstGeom prst="rect">
            <a:avLst/>
          </a:prstGeom>
          <a:noFill/>
        </p:spPr>
        <p:txBody>
          <a:bodyPr wrap="none" rtlCol="0">
            <a:spAutoFit/>
          </a:bodyPr>
          <a:lstStyle/>
          <a:p>
            <a:r>
              <a:rPr lang="en-US" dirty="0"/>
              <a:t>Image output</a:t>
            </a:r>
          </a:p>
        </p:txBody>
      </p:sp>
      <p:sp>
        <p:nvSpPr>
          <p:cNvPr id="4" name="Rectangle 3">
            <a:extLst>
              <a:ext uri="{FF2B5EF4-FFF2-40B4-BE49-F238E27FC236}">
                <a16:creationId xmlns:a16="http://schemas.microsoft.com/office/drawing/2014/main" id="{585B6935-BD95-15FD-2E6E-6D409599DDB0}"/>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2F9FD36-C9DF-E13D-61AA-316447637604}"/>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Configurable optical potentials</a:t>
            </a:r>
            <a:endParaRPr lang="en-US" dirty="0"/>
          </a:p>
        </p:txBody>
      </p:sp>
      <p:sp>
        <p:nvSpPr>
          <p:cNvPr id="10" name="Slide Number Placeholder 6">
            <a:extLst>
              <a:ext uri="{FF2B5EF4-FFF2-40B4-BE49-F238E27FC236}">
                <a16:creationId xmlns:a16="http://schemas.microsoft.com/office/drawing/2014/main" id="{6FA673F7-D150-59BE-8D3B-EA8D857D234A}"/>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7</a:t>
            </a:fld>
            <a:endParaRPr lang="en-US"/>
          </a:p>
        </p:txBody>
      </p:sp>
    </p:spTree>
    <p:extLst>
      <p:ext uri="{BB962C8B-B14F-4D97-AF65-F5344CB8AC3E}">
        <p14:creationId xmlns:p14="http://schemas.microsoft.com/office/powerpoint/2010/main" val="11107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5" name="Rectangle 4">
            <a:extLst>
              <a:ext uri="{FF2B5EF4-FFF2-40B4-BE49-F238E27FC236}">
                <a16:creationId xmlns:a16="http://schemas.microsoft.com/office/drawing/2014/main" id="{BD353900-59D5-3FFE-BD98-E5FFEE60D78B}"/>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53512B8-DAF1-6CD3-7ED3-E1E9940C11F2}"/>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Single atoms in intense laser fields</a:t>
            </a:r>
            <a:endParaRPr lang="en-US" dirty="0"/>
          </a:p>
        </p:txBody>
      </p:sp>
      <p:pic>
        <p:nvPicPr>
          <p:cNvPr id="3" name="Picture 2">
            <a:extLst>
              <a:ext uri="{FF2B5EF4-FFF2-40B4-BE49-F238E27FC236}">
                <a16:creationId xmlns:a16="http://schemas.microsoft.com/office/drawing/2014/main" id="{4279187D-0C4C-9B3C-308D-594C084E7AC7}"/>
              </a:ext>
            </a:extLst>
          </p:cNvPr>
          <p:cNvPicPr>
            <a:picLocks noChangeAspect="1"/>
          </p:cNvPicPr>
          <p:nvPr/>
        </p:nvPicPr>
        <p:blipFill rotWithShape="1">
          <a:blip r:embed="rId2"/>
          <a:srcRect l="11600" r="22472"/>
          <a:stretch/>
        </p:blipFill>
        <p:spPr>
          <a:xfrm>
            <a:off x="5213367" y="1227623"/>
            <a:ext cx="1046602" cy="3822700"/>
          </a:xfrm>
          <a:prstGeom prst="rect">
            <a:avLst/>
          </a:prstGeom>
        </p:spPr>
      </p:pic>
      <p:sp>
        <p:nvSpPr>
          <p:cNvPr id="6" name="TextBox 5">
            <a:extLst>
              <a:ext uri="{FF2B5EF4-FFF2-40B4-BE49-F238E27FC236}">
                <a16:creationId xmlns:a16="http://schemas.microsoft.com/office/drawing/2014/main" id="{CDCD4C34-5A81-9ACA-7547-E70E851BDDF2}"/>
              </a:ext>
            </a:extLst>
          </p:cNvPr>
          <p:cNvSpPr txBox="1"/>
          <p:nvPr/>
        </p:nvSpPr>
        <p:spPr>
          <a:xfrm>
            <a:off x="3309238" y="2190764"/>
            <a:ext cx="1774653" cy="369332"/>
          </a:xfrm>
          <a:prstGeom prst="rect">
            <a:avLst/>
          </a:prstGeom>
          <a:noFill/>
        </p:spPr>
        <p:txBody>
          <a:bodyPr wrap="none" rtlCol="0">
            <a:spAutoFit/>
          </a:bodyPr>
          <a:lstStyle/>
          <a:p>
            <a:r>
              <a:rPr lang="en-US" dirty="0"/>
              <a:t>Ionized electron</a:t>
            </a:r>
          </a:p>
        </p:txBody>
      </p:sp>
      <p:pic>
        <p:nvPicPr>
          <p:cNvPr id="7" name="Picture 6">
            <a:extLst>
              <a:ext uri="{FF2B5EF4-FFF2-40B4-BE49-F238E27FC236}">
                <a16:creationId xmlns:a16="http://schemas.microsoft.com/office/drawing/2014/main" id="{674AD76A-B05C-8F2F-DC2B-CF27437255EF}"/>
              </a:ext>
            </a:extLst>
          </p:cNvPr>
          <p:cNvPicPr>
            <a:picLocks noChangeAspect="1"/>
          </p:cNvPicPr>
          <p:nvPr/>
        </p:nvPicPr>
        <p:blipFill>
          <a:blip r:embed="rId3"/>
          <a:stretch>
            <a:fillRect/>
          </a:stretch>
        </p:blipFill>
        <p:spPr>
          <a:xfrm>
            <a:off x="1297304" y="3912413"/>
            <a:ext cx="2455900" cy="1473540"/>
          </a:xfrm>
          <a:prstGeom prst="rect">
            <a:avLst/>
          </a:prstGeom>
        </p:spPr>
      </p:pic>
      <p:sp>
        <p:nvSpPr>
          <p:cNvPr id="8" name="TextBox 7">
            <a:extLst>
              <a:ext uri="{FF2B5EF4-FFF2-40B4-BE49-F238E27FC236}">
                <a16:creationId xmlns:a16="http://schemas.microsoft.com/office/drawing/2014/main" id="{14494B3D-A9C3-0E7A-6887-3092017120B9}"/>
              </a:ext>
            </a:extLst>
          </p:cNvPr>
          <p:cNvSpPr txBox="1"/>
          <p:nvPr/>
        </p:nvSpPr>
        <p:spPr>
          <a:xfrm>
            <a:off x="1464477" y="3450303"/>
            <a:ext cx="2012539" cy="369332"/>
          </a:xfrm>
          <a:prstGeom prst="rect">
            <a:avLst/>
          </a:prstGeom>
          <a:noFill/>
        </p:spPr>
        <p:txBody>
          <a:bodyPr wrap="none" rtlCol="0">
            <a:spAutoFit/>
          </a:bodyPr>
          <a:lstStyle/>
          <a:p>
            <a:r>
              <a:rPr lang="en-US" dirty="0"/>
              <a:t>High intensity light</a:t>
            </a:r>
          </a:p>
        </p:txBody>
      </p:sp>
      <p:sp>
        <p:nvSpPr>
          <p:cNvPr id="10" name="Oval 9">
            <a:extLst>
              <a:ext uri="{FF2B5EF4-FFF2-40B4-BE49-F238E27FC236}">
                <a16:creationId xmlns:a16="http://schemas.microsoft.com/office/drawing/2014/main" id="{E92E7D88-8B6A-CE70-3A5A-AB9C82CF8C71}"/>
              </a:ext>
            </a:extLst>
          </p:cNvPr>
          <p:cNvSpPr/>
          <p:nvPr/>
        </p:nvSpPr>
        <p:spPr>
          <a:xfrm>
            <a:off x="5631473" y="2850941"/>
            <a:ext cx="395654" cy="10176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DD7817-6A07-0ACA-7F52-0A234BB3270E}"/>
              </a:ext>
            </a:extLst>
          </p:cNvPr>
          <p:cNvSpPr/>
          <p:nvPr/>
        </p:nvSpPr>
        <p:spPr>
          <a:xfrm rot="21322639">
            <a:off x="6242056" y="2327816"/>
            <a:ext cx="395654" cy="10176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53AE11-DA56-9A08-3393-0E12A4CDB903}"/>
              </a:ext>
            </a:extLst>
          </p:cNvPr>
          <p:cNvSpPr/>
          <p:nvPr/>
        </p:nvSpPr>
        <p:spPr>
          <a:xfrm>
            <a:off x="5070708" y="2670320"/>
            <a:ext cx="395654" cy="10176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CE891C-5D38-0F48-4DCE-E0EF8402F532}"/>
              </a:ext>
            </a:extLst>
          </p:cNvPr>
          <p:cNvSpPr/>
          <p:nvPr/>
        </p:nvSpPr>
        <p:spPr>
          <a:xfrm rot="20906389">
            <a:off x="5511810" y="2684067"/>
            <a:ext cx="197827" cy="5989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09E2F6C-E415-19AE-AD31-7C0741F0E78C}"/>
              </a:ext>
            </a:extLst>
          </p:cNvPr>
          <p:cNvSpPr/>
          <p:nvPr/>
        </p:nvSpPr>
        <p:spPr>
          <a:xfrm rot="19528723">
            <a:off x="5741716" y="3802836"/>
            <a:ext cx="175167" cy="3524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09F503-D8F5-2FBD-72D2-C6BB1D482C6D}"/>
              </a:ext>
            </a:extLst>
          </p:cNvPr>
          <p:cNvSpPr/>
          <p:nvPr/>
        </p:nvSpPr>
        <p:spPr>
          <a:xfrm rot="21157945">
            <a:off x="5451507" y="2871165"/>
            <a:ext cx="55048" cy="223583"/>
          </a:xfrm>
          <a:prstGeom prst="ellipse">
            <a:avLst/>
          </a:prstGeom>
          <a:solidFill>
            <a:srgbClr val="05AA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120AE04-25F8-AFCE-898D-58575D83A73B}"/>
              </a:ext>
            </a:extLst>
          </p:cNvPr>
          <p:cNvSpPr/>
          <p:nvPr/>
        </p:nvSpPr>
        <p:spPr>
          <a:xfrm>
            <a:off x="6246662" y="2017933"/>
            <a:ext cx="395654" cy="10176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CDC0EC-FE65-B3A1-FF53-02FFC0253F9D}"/>
              </a:ext>
            </a:extLst>
          </p:cNvPr>
          <p:cNvSpPr/>
          <p:nvPr/>
        </p:nvSpPr>
        <p:spPr>
          <a:xfrm rot="21397306">
            <a:off x="6254508" y="1863037"/>
            <a:ext cx="395654" cy="10176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776B50-B6A6-6B56-2FFB-C4498C23D1D3}"/>
              </a:ext>
            </a:extLst>
          </p:cNvPr>
          <p:cNvSpPr/>
          <p:nvPr/>
        </p:nvSpPr>
        <p:spPr>
          <a:xfrm>
            <a:off x="5378765" y="5009923"/>
            <a:ext cx="777765" cy="1891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DE85A9-8F03-38B4-850A-FE9346D4BE15}"/>
              </a:ext>
            </a:extLst>
          </p:cNvPr>
          <p:cNvSpPr/>
          <p:nvPr/>
        </p:nvSpPr>
        <p:spPr>
          <a:xfrm rot="20120809">
            <a:off x="5867359" y="4980750"/>
            <a:ext cx="364113"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D7D601-F905-C891-2C98-C21330C73E74}"/>
              </a:ext>
            </a:extLst>
          </p:cNvPr>
          <p:cNvSpPr/>
          <p:nvPr/>
        </p:nvSpPr>
        <p:spPr>
          <a:xfrm rot="1731104">
            <a:off x="5370508" y="4969818"/>
            <a:ext cx="364113"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0C99B6-F21B-3923-D590-AB0EB35FAD19}"/>
              </a:ext>
            </a:extLst>
          </p:cNvPr>
          <p:cNvSpPr txBox="1"/>
          <p:nvPr/>
        </p:nvSpPr>
        <p:spPr>
          <a:xfrm>
            <a:off x="5479031" y="5063895"/>
            <a:ext cx="718658" cy="369332"/>
          </a:xfrm>
          <a:prstGeom prst="rect">
            <a:avLst/>
          </a:prstGeom>
          <a:noFill/>
        </p:spPr>
        <p:txBody>
          <a:bodyPr wrap="none" rtlCol="0">
            <a:spAutoFit/>
          </a:bodyPr>
          <a:lstStyle/>
          <a:p>
            <a:r>
              <a:rPr lang="en-US" dirty="0"/>
              <a:t>Atom</a:t>
            </a:r>
          </a:p>
        </p:txBody>
      </p:sp>
      <p:cxnSp>
        <p:nvCxnSpPr>
          <p:cNvPr id="30" name="Straight Arrow Connector 29">
            <a:extLst>
              <a:ext uri="{FF2B5EF4-FFF2-40B4-BE49-F238E27FC236}">
                <a16:creationId xmlns:a16="http://schemas.microsoft.com/office/drawing/2014/main" id="{7B71FFD3-E7A9-8DF2-9765-1B7BAE83CC18}"/>
              </a:ext>
            </a:extLst>
          </p:cNvPr>
          <p:cNvCxnSpPr>
            <a:cxnSpLocks/>
          </p:cNvCxnSpPr>
          <p:nvPr/>
        </p:nvCxnSpPr>
        <p:spPr>
          <a:xfrm>
            <a:off x="4085354" y="4577883"/>
            <a:ext cx="560787"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E4EE8DCC-74FA-C028-C266-306E31A58011}"/>
              </a:ext>
            </a:extLst>
          </p:cNvPr>
          <p:cNvPicPr>
            <a:picLocks noChangeAspect="1"/>
          </p:cNvPicPr>
          <p:nvPr/>
        </p:nvPicPr>
        <p:blipFill>
          <a:blip r:embed="rId4"/>
          <a:stretch>
            <a:fillRect/>
          </a:stretch>
        </p:blipFill>
        <p:spPr>
          <a:xfrm>
            <a:off x="7755845" y="4075406"/>
            <a:ext cx="1703128" cy="909065"/>
          </a:xfrm>
          <a:prstGeom prst="rect">
            <a:avLst/>
          </a:prstGeom>
        </p:spPr>
      </p:pic>
      <p:pic>
        <p:nvPicPr>
          <p:cNvPr id="34" name="Picture 33">
            <a:extLst>
              <a:ext uri="{FF2B5EF4-FFF2-40B4-BE49-F238E27FC236}">
                <a16:creationId xmlns:a16="http://schemas.microsoft.com/office/drawing/2014/main" id="{9B349EF6-3201-570A-DD3D-CEEE27047DB6}"/>
              </a:ext>
            </a:extLst>
          </p:cNvPr>
          <p:cNvPicPr>
            <a:picLocks noChangeAspect="1"/>
          </p:cNvPicPr>
          <p:nvPr/>
        </p:nvPicPr>
        <p:blipFill>
          <a:blip r:embed="rId5"/>
          <a:stretch>
            <a:fillRect/>
          </a:stretch>
        </p:blipFill>
        <p:spPr>
          <a:xfrm>
            <a:off x="7798654" y="3224938"/>
            <a:ext cx="1583532" cy="909065"/>
          </a:xfrm>
          <a:prstGeom prst="rect">
            <a:avLst/>
          </a:prstGeom>
        </p:spPr>
      </p:pic>
      <p:pic>
        <p:nvPicPr>
          <p:cNvPr id="35" name="Picture 34">
            <a:extLst>
              <a:ext uri="{FF2B5EF4-FFF2-40B4-BE49-F238E27FC236}">
                <a16:creationId xmlns:a16="http://schemas.microsoft.com/office/drawing/2014/main" id="{962076A6-D4C8-0366-E9C1-53C7E17A6FD2}"/>
              </a:ext>
            </a:extLst>
          </p:cNvPr>
          <p:cNvPicPr>
            <a:picLocks noChangeAspect="1"/>
          </p:cNvPicPr>
          <p:nvPr/>
        </p:nvPicPr>
        <p:blipFill rotWithShape="1">
          <a:blip r:embed="rId6"/>
          <a:srcRect t="14470"/>
          <a:stretch/>
        </p:blipFill>
        <p:spPr>
          <a:xfrm>
            <a:off x="7755845" y="4952413"/>
            <a:ext cx="1676041" cy="909065"/>
          </a:xfrm>
          <a:prstGeom prst="rect">
            <a:avLst/>
          </a:prstGeom>
        </p:spPr>
      </p:pic>
      <p:sp>
        <p:nvSpPr>
          <p:cNvPr id="36" name="TextBox 35">
            <a:extLst>
              <a:ext uri="{FF2B5EF4-FFF2-40B4-BE49-F238E27FC236}">
                <a16:creationId xmlns:a16="http://schemas.microsoft.com/office/drawing/2014/main" id="{9F0DEB1B-5A39-DBAD-0316-DC7FF94B65C0}"/>
              </a:ext>
            </a:extLst>
          </p:cNvPr>
          <p:cNvSpPr txBox="1"/>
          <p:nvPr/>
        </p:nvSpPr>
        <p:spPr>
          <a:xfrm>
            <a:off x="7279795" y="2546255"/>
            <a:ext cx="3415359" cy="369332"/>
          </a:xfrm>
          <a:prstGeom prst="rect">
            <a:avLst/>
          </a:prstGeom>
          <a:noFill/>
        </p:spPr>
        <p:txBody>
          <a:bodyPr wrap="none" rtlCol="0">
            <a:spAutoFit/>
          </a:bodyPr>
          <a:lstStyle/>
          <a:p>
            <a:r>
              <a:rPr lang="en-US" dirty="0"/>
              <a:t>High harmonic generation (HHG)</a:t>
            </a:r>
          </a:p>
        </p:txBody>
      </p:sp>
      <p:cxnSp>
        <p:nvCxnSpPr>
          <p:cNvPr id="37" name="Straight Arrow Connector 36">
            <a:extLst>
              <a:ext uri="{FF2B5EF4-FFF2-40B4-BE49-F238E27FC236}">
                <a16:creationId xmlns:a16="http://schemas.microsoft.com/office/drawing/2014/main" id="{F13ED87C-DE75-EA02-C412-AEF5792315F5}"/>
              </a:ext>
            </a:extLst>
          </p:cNvPr>
          <p:cNvCxnSpPr>
            <a:cxnSpLocks/>
          </p:cNvCxnSpPr>
          <p:nvPr/>
        </p:nvCxnSpPr>
        <p:spPr>
          <a:xfrm>
            <a:off x="6779906" y="4571409"/>
            <a:ext cx="560787"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4541971-E2D3-684F-DF6B-E1A7D838F500}"/>
              </a:ext>
            </a:extLst>
          </p:cNvPr>
          <p:cNvSpPr txBox="1"/>
          <p:nvPr/>
        </p:nvSpPr>
        <p:spPr>
          <a:xfrm rot="5400000">
            <a:off x="8410079" y="5797299"/>
            <a:ext cx="394660" cy="400110"/>
          </a:xfrm>
          <a:prstGeom prst="rect">
            <a:avLst/>
          </a:prstGeom>
          <a:noFill/>
        </p:spPr>
        <p:txBody>
          <a:bodyPr wrap="none" rtlCol="0">
            <a:spAutoFit/>
          </a:bodyPr>
          <a:lstStyle/>
          <a:p>
            <a:r>
              <a:rPr lang="en-US" sz="2000" dirty="0"/>
              <a:t>…</a:t>
            </a:r>
          </a:p>
        </p:txBody>
      </p:sp>
      <p:sp>
        <p:nvSpPr>
          <p:cNvPr id="39" name="TextBox 38">
            <a:extLst>
              <a:ext uri="{FF2B5EF4-FFF2-40B4-BE49-F238E27FC236}">
                <a16:creationId xmlns:a16="http://schemas.microsoft.com/office/drawing/2014/main" id="{9A8094FF-41A0-469B-2195-701D662F69FA}"/>
              </a:ext>
            </a:extLst>
          </p:cNvPr>
          <p:cNvSpPr txBox="1"/>
          <p:nvPr/>
        </p:nvSpPr>
        <p:spPr>
          <a:xfrm>
            <a:off x="6027127" y="6558982"/>
            <a:ext cx="6208004" cy="276999"/>
          </a:xfrm>
          <a:prstGeom prst="rect">
            <a:avLst/>
          </a:prstGeom>
          <a:noFill/>
        </p:spPr>
        <p:txBody>
          <a:bodyPr wrap="square">
            <a:spAutoFit/>
          </a:bodyPr>
          <a:lstStyle/>
          <a:p>
            <a:pPr algn="r"/>
            <a:r>
              <a:rPr lang="en-US" sz="1200" dirty="0">
                <a:effectLst/>
              </a:rPr>
              <a:t>Krausz, F. and Ivanov, M</a:t>
            </a:r>
            <a:r>
              <a:rPr lang="en-US" sz="1200" i="1" dirty="0">
                <a:effectLst/>
              </a:rPr>
              <a:t>. Rev. Mod. Phys. </a:t>
            </a:r>
            <a:r>
              <a:rPr lang="en-US" sz="1200" b="1" dirty="0">
                <a:effectLst/>
              </a:rPr>
              <a:t>81</a:t>
            </a:r>
            <a:r>
              <a:rPr lang="en-US" sz="1200" dirty="0">
                <a:effectLst/>
              </a:rPr>
              <a:t>, 163 (2009).</a:t>
            </a:r>
          </a:p>
        </p:txBody>
      </p:sp>
      <p:sp>
        <p:nvSpPr>
          <p:cNvPr id="41" name="Slide Number Placeholder 6">
            <a:extLst>
              <a:ext uri="{FF2B5EF4-FFF2-40B4-BE49-F238E27FC236}">
                <a16:creationId xmlns:a16="http://schemas.microsoft.com/office/drawing/2014/main" id="{5DE933C1-8E9B-8CC3-BF01-7233651FDFFA}"/>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8</a:t>
            </a:fld>
            <a:endParaRPr lang="en-US"/>
          </a:p>
        </p:txBody>
      </p:sp>
      <p:sp>
        <p:nvSpPr>
          <p:cNvPr id="9" name="Rectangle 8">
            <a:extLst>
              <a:ext uri="{FF2B5EF4-FFF2-40B4-BE49-F238E27FC236}">
                <a16:creationId xmlns:a16="http://schemas.microsoft.com/office/drawing/2014/main" id="{8CCF2A9D-20EB-769F-3E3B-DE9102451D03}"/>
              </a:ext>
            </a:extLst>
          </p:cNvPr>
          <p:cNvSpPr/>
          <p:nvPr/>
        </p:nvSpPr>
        <p:spPr>
          <a:xfrm>
            <a:off x="3399182" y="1450487"/>
            <a:ext cx="3637721" cy="2683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363E4D-D3AD-51C7-80DA-E1D0810A8FD8}"/>
              </a:ext>
            </a:extLst>
          </p:cNvPr>
          <p:cNvSpPr/>
          <p:nvPr/>
        </p:nvSpPr>
        <p:spPr>
          <a:xfrm>
            <a:off x="6779148" y="1636042"/>
            <a:ext cx="4117443" cy="455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ED8AE1F-402D-5108-2A55-A98367B8DBA3}"/>
              </a:ext>
            </a:extLst>
          </p:cNvPr>
          <p:cNvSpPr txBox="1"/>
          <p:nvPr/>
        </p:nvSpPr>
        <p:spPr>
          <a:xfrm>
            <a:off x="4207878" y="5970974"/>
            <a:ext cx="3638497" cy="400110"/>
          </a:xfrm>
          <a:prstGeom prst="rect">
            <a:avLst/>
          </a:prstGeom>
          <a:noFill/>
        </p:spPr>
        <p:txBody>
          <a:bodyPr wrap="none" rtlCol="0">
            <a:spAutoFit/>
          </a:bodyPr>
          <a:lstStyle/>
          <a:p>
            <a:r>
              <a:rPr lang="en-US" sz="2000" dirty="0"/>
              <a:t>Goal: Simulate with cold atoms</a:t>
            </a:r>
          </a:p>
        </p:txBody>
      </p:sp>
    </p:spTree>
    <p:extLst>
      <p:ext uri="{BB962C8B-B14F-4D97-AF65-F5344CB8AC3E}">
        <p14:creationId xmlns:p14="http://schemas.microsoft.com/office/powerpoint/2010/main" val="19367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5CC0-E645-34AC-DA4A-29D5F452CF77}"/>
              </a:ext>
            </a:extLst>
          </p:cNvPr>
          <p:cNvSpPr>
            <a:spLocks noGrp="1"/>
          </p:cNvSpPr>
          <p:nvPr>
            <p:ph type="title"/>
          </p:nvPr>
        </p:nvSpPr>
        <p:spPr>
          <a:xfrm>
            <a:off x="838199" y="124924"/>
            <a:ext cx="10515600" cy="1325563"/>
          </a:xfrm>
        </p:spPr>
        <p:txBody>
          <a:bodyPr/>
          <a:lstStyle/>
          <a:p>
            <a:r>
              <a:rPr lang="en-US" dirty="0">
                <a:solidFill>
                  <a:schemeClr val="bg1"/>
                </a:solidFill>
              </a:rPr>
              <a:t>Quantum Simulations with Ultracold Atoms</a:t>
            </a:r>
          </a:p>
        </p:txBody>
      </p:sp>
      <p:sp>
        <p:nvSpPr>
          <p:cNvPr id="9" name="TextBox 8">
            <a:extLst>
              <a:ext uri="{FF2B5EF4-FFF2-40B4-BE49-F238E27FC236}">
                <a16:creationId xmlns:a16="http://schemas.microsoft.com/office/drawing/2014/main" id="{1D3C567B-DB1C-38C5-BB93-58A45E07BD90}"/>
              </a:ext>
            </a:extLst>
          </p:cNvPr>
          <p:cNvSpPr txBox="1"/>
          <p:nvPr/>
        </p:nvSpPr>
        <p:spPr>
          <a:xfrm>
            <a:off x="6019797" y="6561007"/>
            <a:ext cx="6208004" cy="276999"/>
          </a:xfrm>
          <a:prstGeom prst="rect">
            <a:avLst/>
          </a:prstGeom>
          <a:noFill/>
        </p:spPr>
        <p:txBody>
          <a:bodyPr wrap="square">
            <a:spAutoFit/>
          </a:bodyPr>
          <a:lstStyle/>
          <a:p>
            <a:pPr algn="r"/>
            <a:r>
              <a:rPr lang="en-US" sz="1200" dirty="0" err="1">
                <a:effectLst/>
              </a:rPr>
              <a:t>Argüello</a:t>
            </a:r>
            <a:r>
              <a:rPr lang="en-US" sz="1200" dirty="0">
                <a:effectLst/>
              </a:rPr>
              <a:t>-Luengo, J. </a:t>
            </a:r>
            <a:r>
              <a:rPr lang="en-US" sz="1200" i="1" dirty="0">
                <a:effectLst/>
              </a:rPr>
              <a:t>et al.</a:t>
            </a:r>
            <a:r>
              <a:rPr lang="en-US" sz="1200" dirty="0">
                <a:effectLst/>
              </a:rPr>
              <a:t> </a:t>
            </a:r>
            <a:r>
              <a:rPr lang="en-US" sz="1200" i="1" dirty="0">
                <a:effectLst/>
              </a:rPr>
              <a:t>PRX Quantum</a:t>
            </a:r>
            <a:r>
              <a:rPr lang="en-US" sz="1200" dirty="0">
                <a:effectLst/>
              </a:rPr>
              <a:t> </a:t>
            </a:r>
            <a:r>
              <a:rPr lang="en-US" sz="1200" b="1" dirty="0">
                <a:effectLst/>
              </a:rPr>
              <a:t>5</a:t>
            </a:r>
            <a:r>
              <a:rPr lang="en-US" sz="1200" dirty="0">
                <a:effectLst/>
              </a:rPr>
              <a:t>, 010328 (2024). [fig. modified]</a:t>
            </a:r>
          </a:p>
        </p:txBody>
      </p:sp>
      <p:sp>
        <p:nvSpPr>
          <p:cNvPr id="5" name="Rectangle 4">
            <a:extLst>
              <a:ext uri="{FF2B5EF4-FFF2-40B4-BE49-F238E27FC236}">
                <a16:creationId xmlns:a16="http://schemas.microsoft.com/office/drawing/2014/main" id="{BD353900-59D5-3FFE-BD98-E5FFEE60D78B}"/>
              </a:ext>
            </a:extLst>
          </p:cNvPr>
          <p:cNvSpPr/>
          <p:nvPr/>
        </p:nvSpPr>
        <p:spPr>
          <a:xfrm>
            <a:off x="-112007" y="-124926"/>
            <a:ext cx="12416011" cy="342628"/>
          </a:xfrm>
          <a:prstGeom prst="rect">
            <a:avLst/>
          </a:prstGeom>
          <a:solidFill>
            <a:srgbClr val="1C2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53512B8-DAF1-6CD3-7ED3-E1E9940C11F2}"/>
              </a:ext>
            </a:extLst>
          </p:cNvPr>
          <p:cNvSpPr txBox="1">
            <a:spLocks/>
          </p:cNvSpPr>
          <p:nvPr/>
        </p:nvSpPr>
        <p:spPr>
          <a:xfrm>
            <a:off x="838197" y="2177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MU Sans Serif Medium" panose="02000603000000000000" pitchFamily="2" charset="0"/>
                <a:cs typeface="CMU Sans Serif Medium" panose="02000603000000000000" pitchFamily="2" charset="0"/>
              </a:rPr>
              <a:t>Single atoms in intense laser fields</a:t>
            </a:r>
            <a:endParaRPr lang="en-US" dirty="0"/>
          </a:p>
        </p:txBody>
      </p:sp>
      <p:sp>
        <p:nvSpPr>
          <p:cNvPr id="16" name="TextBox 15">
            <a:extLst>
              <a:ext uri="{FF2B5EF4-FFF2-40B4-BE49-F238E27FC236}">
                <a16:creationId xmlns:a16="http://schemas.microsoft.com/office/drawing/2014/main" id="{3451CEF4-CAC6-B71C-9267-7FD0DF7F7131}"/>
              </a:ext>
            </a:extLst>
          </p:cNvPr>
          <p:cNvSpPr txBox="1"/>
          <p:nvPr/>
        </p:nvSpPr>
        <p:spPr>
          <a:xfrm>
            <a:off x="919494" y="5791533"/>
            <a:ext cx="4818738" cy="646331"/>
          </a:xfrm>
          <a:prstGeom prst="rect">
            <a:avLst/>
          </a:prstGeom>
          <a:noFill/>
        </p:spPr>
        <p:txBody>
          <a:bodyPr wrap="square" rtlCol="0">
            <a:spAutoFit/>
          </a:bodyPr>
          <a:lstStyle/>
          <a:p>
            <a:r>
              <a:rPr lang="en-US" dirty="0"/>
              <a:t>High Harmonic Generation: Dynamics to be simulated</a:t>
            </a:r>
          </a:p>
        </p:txBody>
      </p:sp>
      <p:sp>
        <p:nvSpPr>
          <p:cNvPr id="17" name="TextBox 16">
            <a:extLst>
              <a:ext uri="{FF2B5EF4-FFF2-40B4-BE49-F238E27FC236}">
                <a16:creationId xmlns:a16="http://schemas.microsoft.com/office/drawing/2014/main" id="{66DAAFE2-120F-67AE-1588-E6D29C658E23}"/>
              </a:ext>
            </a:extLst>
          </p:cNvPr>
          <p:cNvSpPr txBox="1"/>
          <p:nvPr/>
        </p:nvSpPr>
        <p:spPr>
          <a:xfrm>
            <a:off x="7738297" y="5842981"/>
            <a:ext cx="2832122" cy="369332"/>
          </a:xfrm>
          <a:prstGeom prst="rect">
            <a:avLst/>
          </a:prstGeom>
          <a:noFill/>
        </p:spPr>
        <p:txBody>
          <a:bodyPr wrap="none" rtlCol="0">
            <a:spAutoFit/>
          </a:bodyPr>
          <a:lstStyle/>
          <a:p>
            <a:r>
              <a:rPr lang="en-US" dirty="0"/>
              <a:t>Our simulation experiment</a:t>
            </a:r>
          </a:p>
        </p:txBody>
      </p:sp>
      <p:grpSp>
        <p:nvGrpSpPr>
          <p:cNvPr id="6" name="Group 5">
            <a:extLst>
              <a:ext uri="{FF2B5EF4-FFF2-40B4-BE49-F238E27FC236}">
                <a16:creationId xmlns:a16="http://schemas.microsoft.com/office/drawing/2014/main" id="{8593444C-E32D-2BCB-4500-D9EAFB9CDECE}"/>
              </a:ext>
            </a:extLst>
          </p:cNvPr>
          <p:cNvGrpSpPr/>
          <p:nvPr/>
        </p:nvGrpSpPr>
        <p:grpSpPr>
          <a:xfrm>
            <a:off x="1511695" y="1271596"/>
            <a:ext cx="9072234" cy="4032248"/>
            <a:chOff x="1359124" y="1399274"/>
            <a:chExt cx="9607219" cy="4270028"/>
          </a:xfrm>
        </p:grpSpPr>
        <p:grpSp>
          <p:nvGrpSpPr>
            <p:cNvPr id="4" name="Group 3">
              <a:extLst>
                <a:ext uri="{FF2B5EF4-FFF2-40B4-BE49-F238E27FC236}">
                  <a16:creationId xmlns:a16="http://schemas.microsoft.com/office/drawing/2014/main" id="{31CFF9B0-D197-4852-A1DA-823614F5A290}"/>
                </a:ext>
              </a:extLst>
            </p:cNvPr>
            <p:cNvGrpSpPr/>
            <p:nvPr/>
          </p:nvGrpSpPr>
          <p:grpSpPr>
            <a:xfrm>
              <a:off x="1359124" y="1399274"/>
              <a:ext cx="9607219" cy="4037644"/>
              <a:chOff x="1359124" y="1399274"/>
              <a:chExt cx="9607219" cy="4037644"/>
            </a:xfrm>
          </p:grpSpPr>
          <p:pic>
            <p:nvPicPr>
              <p:cNvPr id="13" name="Picture 12">
                <a:extLst>
                  <a:ext uri="{FF2B5EF4-FFF2-40B4-BE49-F238E27FC236}">
                    <a16:creationId xmlns:a16="http://schemas.microsoft.com/office/drawing/2014/main" id="{73EB17CE-0D01-DD6F-D158-9BA7A446E99B}"/>
                  </a:ext>
                </a:extLst>
              </p:cNvPr>
              <p:cNvPicPr>
                <a:picLocks noChangeAspect="1"/>
              </p:cNvPicPr>
              <p:nvPr/>
            </p:nvPicPr>
            <p:blipFill>
              <a:blip r:embed="rId4"/>
              <a:stretch>
                <a:fillRect/>
              </a:stretch>
            </p:blipFill>
            <p:spPr>
              <a:xfrm>
                <a:off x="1359124" y="1399274"/>
                <a:ext cx="9607219" cy="4037644"/>
              </a:xfrm>
              <a:prstGeom prst="rect">
                <a:avLst/>
              </a:prstGeom>
            </p:spPr>
          </p:pic>
          <p:sp>
            <p:nvSpPr>
              <p:cNvPr id="15" name="Rectangle 14">
                <a:extLst>
                  <a:ext uri="{FF2B5EF4-FFF2-40B4-BE49-F238E27FC236}">
                    <a16:creationId xmlns:a16="http://schemas.microsoft.com/office/drawing/2014/main" id="{346D84A2-D1E6-F8A1-4747-84101132464A}"/>
                  </a:ext>
                </a:extLst>
              </p:cNvPr>
              <p:cNvSpPr/>
              <p:nvPr/>
            </p:nvSpPr>
            <p:spPr>
              <a:xfrm>
                <a:off x="9452471" y="3747933"/>
                <a:ext cx="1513872" cy="462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C99122"/>
                    </a:solidFill>
                  </a:rPr>
                  <a:t>Optical gradient</a:t>
                </a:r>
              </a:p>
            </p:txBody>
          </p:sp>
        </p:grpSp>
        <p:sp>
          <p:nvSpPr>
            <p:cNvPr id="18" name="TextBox 17">
              <a:extLst>
                <a:ext uri="{FF2B5EF4-FFF2-40B4-BE49-F238E27FC236}">
                  <a16:creationId xmlns:a16="http://schemas.microsoft.com/office/drawing/2014/main" id="{3E06BA1A-F479-B61D-A35C-126F26E7FD2D}"/>
                </a:ext>
              </a:extLst>
            </p:cNvPr>
            <p:cNvSpPr txBox="1"/>
            <p:nvPr/>
          </p:nvSpPr>
          <p:spPr>
            <a:xfrm>
              <a:off x="5276288" y="5343376"/>
              <a:ext cx="195624" cy="325926"/>
            </a:xfrm>
            <a:prstGeom prst="rect">
              <a:avLst/>
            </a:prstGeom>
            <a:noFill/>
          </p:spPr>
          <p:txBody>
            <a:bodyPr wrap="none" rtlCol="0">
              <a:spAutoFit/>
            </a:bodyPr>
            <a:lstStyle/>
            <a:p>
              <a:endParaRPr lang="en-US" sz="1400" dirty="0"/>
            </a:p>
          </p:txBody>
        </p:sp>
        <p:sp>
          <p:nvSpPr>
            <p:cNvPr id="19" name="TextBox 18">
              <a:extLst>
                <a:ext uri="{FF2B5EF4-FFF2-40B4-BE49-F238E27FC236}">
                  <a16:creationId xmlns:a16="http://schemas.microsoft.com/office/drawing/2014/main" id="{9AFEF1AD-303F-DB9B-8CF1-1F914CC5166E}"/>
                </a:ext>
              </a:extLst>
            </p:cNvPr>
            <p:cNvSpPr txBox="1"/>
            <p:nvPr/>
          </p:nvSpPr>
          <p:spPr>
            <a:xfrm rot="16200000">
              <a:off x="3634186" y="4408461"/>
              <a:ext cx="1000797" cy="358518"/>
            </a:xfrm>
            <a:prstGeom prst="rect">
              <a:avLst/>
            </a:prstGeom>
            <a:noFill/>
          </p:spPr>
          <p:txBody>
            <a:bodyPr wrap="none" rtlCol="0">
              <a:spAutoFit/>
            </a:bodyPr>
            <a:lstStyle/>
            <a:p>
              <a:r>
                <a:rPr lang="en-US" sz="1600" dirty="0"/>
                <a:t>Intensity</a:t>
              </a:r>
            </a:p>
          </p:txBody>
        </p:sp>
      </p:grpSp>
      <p:sp>
        <p:nvSpPr>
          <p:cNvPr id="21" name="Slide Number Placeholder 6">
            <a:extLst>
              <a:ext uri="{FF2B5EF4-FFF2-40B4-BE49-F238E27FC236}">
                <a16:creationId xmlns:a16="http://schemas.microsoft.com/office/drawing/2014/main" id="{750356AA-87A6-ABC0-76DF-0750A8B28BAD}"/>
              </a:ext>
            </a:extLst>
          </p:cNvPr>
          <p:cNvSpPr txBox="1">
            <a:spLocks/>
          </p:cNvSpPr>
          <p:nvPr/>
        </p:nvSpPr>
        <p:spPr>
          <a:xfrm>
            <a:off x="140095" y="6444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0B10AF-B05E-2840-9114-5C34571A1D84}" type="slidenum">
              <a:rPr lang="en-US" smtClean="0"/>
              <a:pPr algn="l"/>
              <a:t>9</a:t>
            </a:fld>
            <a:endParaRPr lang="en-US"/>
          </a:p>
        </p:txBody>
      </p:sp>
      <p:pic>
        <p:nvPicPr>
          <p:cNvPr id="3" name="Picture 2">
            <a:extLst>
              <a:ext uri="{FF2B5EF4-FFF2-40B4-BE49-F238E27FC236}">
                <a16:creationId xmlns:a16="http://schemas.microsoft.com/office/drawing/2014/main" id="{37C3DE0C-D672-A0B7-7123-B1010793666F}"/>
              </a:ext>
            </a:extLst>
          </p:cNvPr>
          <p:cNvPicPr>
            <a:picLocks noChangeAspect="1"/>
          </p:cNvPicPr>
          <p:nvPr>
            <p:custDataLst>
              <p:tags r:id="rId1"/>
            </p:custDataLst>
          </p:nvPr>
        </p:nvPicPr>
        <p:blipFill>
          <a:blip r:embed="rId5"/>
          <a:stretch>
            <a:fillRect/>
          </a:stretch>
        </p:blipFill>
        <p:spPr>
          <a:xfrm>
            <a:off x="4132602" y="5331248"/>
            <a:ext cx="3192272" cy="286512"/>
          </a:xfrm>
          <a:prstGeom prst="rect">
            <a:avLst/>
          </a:prstGeom>
        </p:spPr>
      </p:pic>
      <p:pic>
        <p:nvPicPr>
          <p:cNvPr id="8" name="Picture 7">
            <a:extLst>
              <a:ext uri="{FF2B5EF4-FFF2-40B4-BE49-F238E27FC236}">
                <a16:creationId xmlns:a16="http://schemas.microsoft.com/office/drawing/2014/main" id="{A3F8896A-1DE2-B31F-ED15-6A16606CFE37}"/>
              </a:ext>
            </a:extLst>
          </p:cNvPr>
          <p:cNvPicPr>
            <a:picLocks noChangeAspect="1"/>
          </p:cNvPicPr>
          <p:nvPr>
            <p:custDataLst>
              <p:tags r:id="rId2"/>
            </p:custDataLst>
          </p:nvPr>
        </p:nvPicPr>
        <p:blipFill>
          <a:blip r:embed="rId6"/>
          <a:stretch>
            <a:fillRect/>
          </a:stretch>
        </p:blipFill>
        <p:spPr>
          <a:xfrm>
            <a:off x="5547598" y="5050418"/>
            <a:ext cx="190634" cy="142340"/>
          </a:xfrm>
          <a:prstGeom prst="rect">
            <a:avLst/>
          </a:prstGeom>
        </p:spPr>
      </p:pic>
    </p:spTree>
    <p:extLst>
      <p:ext uri="{BB962C8B-B14F-4D97-AF65-F5344CB8AC3E}">
        <p14:creationId xmlns:p14="http://schemas.microsoft.com/office/powerpoint/2010/main" val="996330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1571"/>
  <p:tag name="OUTPUTTYPE" val="PNG"/>
  <p:tag name="IGUANATEXVERSION" val="161"/>
  <p:tag name="LATEXADDIN" val="\documentclass{article}&#10;\usepackage{amsmath}&#10;\pagestyle{empty}&#10;\usepackage{bm}% bold math&#10;\usepackage{gensymb}&#10;\begin{document}&#10;&#10;&#10;$$&#10;S(\omega) = | d_a (\omega) |^2 = \omega^2 |d_v (\omega) | ^2 &#10;$$&#10;&#10;\end{document}&#10;"/>
  <p:tag name="IGUANATEXSIZE" val="20"/>
  <p:tag name="IGUANATEXCURSOR" val="193"/>
  <p:tag name="TRANSPARENCY" val="True"/>
  <p:tag name="LATEXENGINEID" val="0"/>
  <p:tag name="TEMPFOLDER" val="/Users/danielharrington/Library/Containers/com.microsoft.Powerpoint/Data/tmp/TemporaryItems/"/>
  <p:tag name="LATEXFORMHEIGHT" val="426.65"/>
  <p:tag name="LATEXFORMWIDTH" val="513.3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56"/>
  <p:tag name="ORIGINALWIDTH" val="75"/>
  <p:tag name="OUTPUTTYPE" val="PNG"/>
  <p:tag name="IGUANATEXVERSION" val="161"/>
  <p:tag name="LATEXADDIN" val="\documentclass{article}&#10;\usepackage{amsmath}&#10;\pagestyle{empty}&#10;\usepackage{bm}% bold math&#10;\usepackage{gensymb}&#10;\begin{document}&#10;&#10;&#10;$$&#10;\omega&#10;$$&#10;&#10;\end{document}&#10;"/>
  <p:tag name="IGUANATEXSIZE" val="20"/>
  <p:tag name="IGUANATEXCURSOR" val="139"/>
  <p:tag name="TRANSPARENCY" val="True"/>
  <p:tag name="LATEXENGINEID" val="0"/>
  <p:tag name="TEMPFOLDER" val="/Users/danielharrington/Library/Containers/com.microsoft.Powerpoint/Data/tmp/TemporaryItems/"/>
  <p:tag name="LATEXFORMHEIGHT" val="426.65"/>
  <p:tag name="LATEXFORMWIDTH" val="513.35"/>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5522</TotalTime>
  <Words>829</Words>
  <Application>Microsoft Macintosh PowerPoint</Application>
  <PresentationFormat>Widescreen</PresentationFormat>
  <Paragraphs>163</Paragraphs>
  <Slides>19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-apple-system</vt:lpstr>
      <vt:lpstr>Aptos</vt:lpstr>
      <vt:lpstr>Aptos Display</vt:lpstr>
      <vt:lpstr>Arial</vt:lpstr>
      <vt:lpstr>CMU Sans Serif Medium</vt:lpstr>
      <vt:lpstr>Office Theme</vt:lpstr>
      <vt:lpstr>Simulating High-Harmonic Generation with Ultracold Atoms</vt:lpstr>
      <vt:lpstr>Quantum Simulations with Ultracold Atoms</vt:lpstr>
      <vt:lpstr>Quantum Simulations with Ultracold Atoms</vt:lpstr>
      <vt:lpstr>Quantum Simulations with Ultracold Atoms</vt:lpstr>
      <vt:lpstr>Quantum Simulations with Ultracold Atoms</vt:lpstr>
      <vt:lpstr>Quantum Simulations with Ultracold Atoms</vt:lpstr>
      <vt:lpstr>Quantum Simulations with Ultracold Atoms</vt:lpstr>
      <vt:lpstr>Quantum Simulations with Ultracold Atoms</vt:lpstr>
      <vt:lpstr>Quantum Simulations with Ultracold Atoms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Harrington`</dc:creator>
  <cp:lastModifiedBy>Daniel Harrington`</cp:lastModifiedBy>
  <cp:revision>161</cp:revision>
  <dcterms:created xsi:type="dcterms:W3CDTF">2024-06-27T22:04:12Z</dcterms:created>
  <dcterms:modified xsi:type="dcterms:W3CDTF">2024-08-19T01:27:03Z</dcterms:modified>
</cp:coreProperties>
</file>