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y="5143500" cx="9144000"/>
  <p:notesSz cx="6858000" cy="9144000"/>
  <p:embeddedFontLst>
    <p:embeddedFont>
      <p:font typeface="Roboto Medium"/>
      <p:regular r:id="rId61"/>
      <p:bold r:id="rId62"/>
      <p:italic r:id="rId63"/>
      <p:boldItalic r:id="rId64"/>
    </p:embeddedFont>
    <p:embeddedFont>
      <p:font typeface="Schibsted Grotesk"/>
      <p:regular r:id="rId65"/>
      <p:bold r:id="rId66"/>
      <p:italic r:id="rId67"/>
      <p:boldItalic r:id="rId68"/>
    </p:embeddedFont>
    <p:embeddedFont>
      <p:font typeface="Helvetica Neue"/>
      <p:regular r:id="rId69"/>
      <p:bold r:id="rId70"/>
      <p:italic r:id="rId71"/>
      <p:boldItalic r:id="rId72"/>
    </p:embeddedFont>
    <p:embeddedFont>
      <p:font typeface="Schibsted Grotesk SemiBold"/>
      <p:regular r:id="rId73"/>
      <p:bold r:id="rId74"/>
      <p:italic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SchibstedGroteskSemiBold-regular.fntdata"/><Relationship Id="rId72" Type="http://schemas.openxmlformats.org/officeDocument/2006/relationships/font" Target="fonts/HelveticaNeue-boldItalic.fntdata"/><Relationship Id="rId31" Type="http://schemas.openxmlformats.org/officeDocument/2006/relationships/slide" Target="slides/slide26.xml"/><Relationship Id="rId75" Type="http://schemas.openxmlformats.org/officeDocument/2006/relationships/font" Target="fonts/SchibstedGroteskSemiBold-italic.fntdata"/><Relationship Id="rId30" Type="http://schemas.openxmlformats.org/officeDocument/2006/relationships/slide" Target="slides/slide25.xml"/><Relationship Id="rId74" Type="http://schemas.openxmlformats.org/officeDocument/2006/relationships/font" Target="fonts/SchibstedGroteskSemiBold-bold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76" Type="http://schemas.openxmlformats.org/officeDocument/2006/relationships/font" Target="fonts/SchibstedGroteskSemiBold-boldItalic.fnt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HelveticaNeue-italic.fntdata"/><Relationship Id="rId70" Type="http://schemas.openxmlformats.org/officeDocument/2006/relationships/font" Target="fonts/HelveticaNeue-bold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Medium-bold.fntdata"/><Relationship Id="rId61" Type="http://schemas.openxmlformats.org/officeDocument/2006/relationships/font" Target="fonts/RobotoMedium-regular.fntdata"/><Relationship Id="rId20" Type="http://schemas.openxmlformats.org/officeDocument/2006/relationships/slide" Target="slides/slide15.xml"/><Relationship Id="rId64" Type="http://schemas.openxmlformats.org/officeDocument/2006/relationships/font" Target="fonts/RobotoMedium-boldItalic.fntdata"/><Relationship Id="rId63" Type="http://schemas.openxmlformats.org/officeDocument/2006/relationships/font" Target="fonts/RobotoMedium-italic.fntdata"/><Relationship Id="rId22" Type="http://schemas.openxmlformats.org/officeDocument/2006/relationships/slide" Target="slides/slide17.xml"/><Relationship Id="rId66" Type="http://schemas.openxmlformats.org/officeDocument/2006/relationships/font" Target="fonts/SchibstedGrotesk-bold.fntdata"/><Relationship Id="rId21" Type="http://schemas.openxmlformats.org/officeDocument/2006/relationships/slide" Target="slides/slide16.xml"/><Relationship Id="rId65" Type="http://schemas.openxmlformats.org/officeDocument/2006/relationships/font" Target="fonts/SchibstedGrotesk-regular.fntdata"/><Relationship Id="rId24" Type="http://schemas.openxmlformats.org/officeDocument/2006/relationships/slide" Target="slides/slide19.xml"/><Relationship Id="rId68" Type="http://schemas.openxmlformats.org/officeDocument/2006/relationships/font" Target="fonts/SchibstedGrotesk-boldItalic.fntdata"/><Relationship Id="rId23" Type="http://schemas.openxmlformats.org/officeDocument/2006/relationships/slide" Target="slides/slide18.xml"/><Relationship Id="rId67" Type="http://schemas.openxmlformats.org/officeDocument/2006/relationships/font" Target="fonts/SchibstedGrotesk-italic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HelveticaNeue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9f68d0e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9f68d0e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811ef9f649_0_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811ef9f649_0_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811ef9f649_0_1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811ef9f649_0_1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811ef9f649_0_1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811ef9f649_0_1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811ef9f649_0_1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811ef9f649_0_1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811ef9f649_0_1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811ef9f649_0_1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811ef9f649_0_1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811ef9f649_0_1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811ef9f649_0_1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811ef9f649_0_1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811ef9f649_0_1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811ef9f649_0_1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811ef9f649_0_1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811ef9f649_0_1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811ef9f649_0_1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811ef9f649_0_1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811ef9f64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811ef9f64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811ef9f649_0_1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811ef9f649_0_1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811ef9f649_0_1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811ef9f649_0_1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f3e26e5a13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f3e26e5a13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811ef9f649_0_1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2811ef9f649_0_1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811ef9f649_0_17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811ef9f649_0_17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811ef9f649_0_17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811ef9f649_0_1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811ef9f649_0_1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2811ef9f649_0_1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811ef9f649_0_18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2811ef9f649_0_18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811ef9f649_0_18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2811ef9f649_0_1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811ef9f649_0_1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2811ef9f649_0_1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11ef9f649_0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811ef9f649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f3f4f3f5e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2f3f4f3f5e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f3f4f3f5e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2f3f4f3f5e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811ef9f649_0_20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2811ef9f649_0_20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f3f4f3f5e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2f3f4f3f5e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2f3f4f3f5eb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2f3f4f3f5eb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2811ef9f649_0_2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2811ef9f649_0_2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2811ef9f649_0_2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2811ef9f649_0_2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2811ef9f649_0_2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2811ef9f649_0_2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2f423d0d37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2f423d0d37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2f423d0d37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g2f423d0d37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11ef9f649_0_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811ef9f649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2811ef9f649_0_2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2811ef9f649_0_2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2811ef9f649_0_1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2811ef9f649_0_1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2811ef9f649_0_2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2811ef9f649_0_2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2f388361291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2f388361291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2f27ecb4da7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2f27ecb4da7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2e9f68d0ecb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2e9f68d0ecb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2f3f4f3f5eb_0_9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2f3f4f3f5eb_0_9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g2f3f4f3f5eb_0_9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8" name="Google Shape;1628;g2f3f4f3f5eb_0_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2f3f4f3f5eb_0_9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2f3f4f3f5eb_0_9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2f3f4f3f5eb_0_9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2f3f4f3f5eb_0_9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811ef9f649_0_7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811ef9f649_0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4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2f3f4f3f5eb_0_9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2f3f4f3f5eb_0_9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2f3f4f3f5eb_0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2f3f4f3f5eb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4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2f3f4f3f5eb_0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6" name="Google Shape;1676;g2f3f4f3f5eb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2f3f4f3f5eb_0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2f3f4f3f5eb_0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2f3f4f3f5eb_0_9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2f3f4f3f5eb_0_9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2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g2f3f4f3f5eb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4" name="Google Shape;1704;g2f3f4f3f5eb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811ef9f649_0_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811ef9f649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f3e26e5a1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f3e26e5a1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811ef9f649_0_6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811ef9f649_0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811ef9f649_0_1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811ef9f649_0_1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Relationship Id="rId4" Type="http://schemas.openxmlformats.org/officeDocument/2006/relationships/image" Target="../media/image26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jpg"/><Relationship Id="rId4" Type="http://schemas.openxmlformats.org/officeDocument/2006/relationships/image" Target="../media/image2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gif"/><Relationship Id="rId4" Type="http://schemas.openxmlformats.org/officeDocument/2006/relationships/image" Target="../media/image42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gif"/><Relationship Id="rId4" Type="http://schemas.openxmlformats.org/officeDocument/2006/relationships/image" Target="../media/image30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4.png"/><Relationship Id="rId4" Type="http://schemas.openxmlformats.org/officeDocument/2006/relationships/image" Target="../media/image5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png"/></Relationships>
</file>

<file path=ppt/slides/_rels/slide4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36.png"/><Relationship Id="rId13" Type="http://schemas.openxmlformats.org/officeDocument/2006/relationships/image" Target="../media/image43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15" Type="http://schemas.openxmlformats.org/officeDocument/2006/relationships/image" Target="../media/image45.png"/><Relationship Id="rId14" Type="http://schemas.openxmlformats.org/officeDocument/2006/relationships/image" Target="../media/image41.png"/><Relationship Id="rId17" Type="http://schemas.openxmlformats.org/officeDocument/2006/relationships/image" Target="../media/image47.png"/><Relationship Id="rId16" Type="http://schemas.openxmlformats.org/officeDocument/2006/relationships/image" Target="../media/image44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7" Type="http://schemas.openxmlformats.org/officeDocument/2006/relationships/image" Target="../media/image32.png"/><Relationship Id="rId8" Type="http://schemas.openxmlformats.org/officeDocument/2006/relationships/image" Target="../media/image3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2.gif"/><Relationship Id="rId5" Type="http://schemas.openxmlformats.org/officeDocument/2006/relationships/image" Target="../media/image6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3.gif"/><Relationship Id="rId4" Type="http://schemas.openxmlformats.org/officeDocument/2006/relationships/image" Target="../media/image51.gif"/><Relationship Id="rId5" Type="http://schemas.openxmlformats.org/officeDocument/2006/relationships/hyperlink" Target="https://indico.cern.ch/event/1253590/contributions/5854369/attachments/2871612/5027798/LHCP%20MilliQan.pdf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7.png"/><Relationship Id="rId4" Type="http://schemas.openxmlformats.org/officeDocument/2006/relationships/hyperlink" Target="https://psec.uchicago.edu/library/photomultipliers/Photonis_PMT_basics.pdf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3.png"/><Relationship Id="rId4" Type="http://schemas.openxmlformats.org/officeDocument/2006/relationships/image" Target="../media/image61.png"/><Relationship Id="rId5" Type="http://schemas.openxmlformats.org/officeDocument/2006/relationships/image" Target="../media/image56.png"/><Relationship Id="rId6" Type="http://schemas.openxmlformats.org/officeDocument/2006/relationships/image" Target="../media/image58.png"/><Relationship Id="rId7" Type="http://schemas.openxmlformats.org/officeDocument/2006/relationships/image" Target="../media/image65.png"/><Relationship Id="rId8" Type="http://schemas.openxmlformats.org/officeDocument/2006/relationships/image" Target="../media/image6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2.gif"/><Relationship Id="rId5" Type="http://schemas.openxmlformats.org/officeDocument/2006/relationships/image" Target="../media/image6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4041" y="379275"/>
            <a:ext cx="3705134" cy="10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529100" y="1571775"/>
            <a:ext cx="5004900" cy="32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Helvetica Neue"/>
                <a:ea typeface="Helvetica Neue"/>
                <a:cs typeface="Helvetica Neue"/>
                <a:sym typeface="Helvetica Neue"/>
              </a:rPr>
              <a:t>Can milliQan?</a:t>
            </a:r>
            <a:endParaRPr b="1" sz="2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8C8C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search for millicharged </a:t>
            </a:r>
            <a:endParaRPr b="1" sz="2300">
              <a:solidFill>
                <a:srgbClr val="8C8C8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8C8C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particles</a:t>
            </a:r>
            <a:endParaRPr b="1" sz="2300">
              <a:solidFill>
                <a:srgbClr val="8C8C8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(University of Oregon)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Faculty Advisor: David Stuart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Postdoctoral Mentor: Sai Neha Santpur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Graduate Mentor: Ryan Schmitz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University of California, Santa Barbara REU</a:t>
            </a:r>
            <a:endParaRPr b="1"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 August 2024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100" y="583777"/>
            <a:ext cx="910094" cy="7158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13"/>
          <p:cNvCxnSpPr/>
          <p:nvPr/>
        </p:nvCxnSpPr>
        <p:spPr>
          <a:xfrm>
            <a:off x="617288" y="3206950"/>
            <a:ext cx="1263600" cy="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1978" l="3139" r="4796" t="1969"/>
          <a:stretch/>
        </p:blipFill>
        <p:spPr>
          <a:xfrm>
            <a:off x="5690707" y="0"/>
            <a:ext cx="34532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2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7" name="Google Shape;357;p22"/>
          <p:cNvSpPr txBox="1"/>
          <p:nvPr/>
        </p:nvSpPr>
        <p:spPr>
          <a:xfrm>
            <a:off x="199600" y="218000"/>
            <a:ext cx="49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Mathematical formulation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58" name="Google Shape;358;p22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9" name="Google Shape;359;p22"/>
          <p:cNvCxnSpPr/>
          <p:nvPr/>
        </p:nvCxnSpPr>
        <p:spPr>
          <a:xfrm rot="10800000">
            <a:off x="2867176" y="1222588"/>
            <a:ext cx="0" cy="867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0" name="Google Shape;360;p22"/>
          <p:cNvCxnSpPr/>
          <p:nvPr/>
        </p:nvCxnSpPr>
        <p:spPr>
          <a:xfrm rot="10800000">
            <a:off x="2089075" y="1789850"/>
            <a:ext cx="426300" cy="233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22"/>
          <p:cNvCxnSpPr/>
          <p:nvPr/>
        </p:nvCxnSpPr>
        <p:spPr>
          <a:xfrm rot="10800000">
            <a:off x="2462450" y="1357625"/>
            <a:ext cx="285600" cy="413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2" name="Google Shape;362;p22"/>
          <p:cNvCxnSpPr/>
          <p:nvPr/>
        </p:nvCxnSpPr>
        <p:spPr>
          <a:xfrm flipH="1" rot="10800000">
            <a:off x="3193025" y="1307313"/>
            <a:ext cx="226500" cy="446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22"/>
          <p:cNvCxnSpPr/>
          <p:nvPr/>
        </p:nvCxnSpPr>
        <p:spPr>
          <a:xfrm flipH="1" rot="10800000">
            <a:off x="3466175" y="1733613"/>
            <a:ext cx="459600" cy="279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4" name="Google Shape;364;p22"/>
          <p:cNvSpPr txBox="1"/>
          <p:nvPr/>
        </p:nvSpPr>
        <p:spPr>
          <a:xfrm>
            <a:off x="2026438" y="1387519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65" name="Google Shape;365;p22"/>
          <p:cNvSpPr txBox="1"/>
          <p:nvPr/>
        </p:nvSpPr>
        <p:spPr>
          <a:xfrm>
            <a:off x="2462450" y="1138107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66" name="Google Shape;366;p22"/>
          <p:cNvSpPr txBox="1"/>
          <p:nvPr/>
        </p:nvSpPr>
        <p:spPr>
          <a:xfrm>
            <a:off x="3089438" y="1355482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67" name="Google Shape;367;p22"/>
          <p:cNvSpPr/>
          <p:nvPr/>
        </p:nvSpPr>
        <p:spPr>
          <a:xfrm>
            <a:off x="1739509" y="2192583"/>
            <a:ext cx="413100" cy="4131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2"/>
          <p:cNvSpPr/>
          <p:nvPr/>
        </p:nvSpPr>
        <p:spPr>
          <a:xfrm>
            <a:off x="2122957" y="2010138"/>
            <a:ext cx="413100" cy="413100"/>
          </a:xfrm>
          <a:prstGeom prst="ellipse">
            <a:avLst/>
          </a:prstGeom>
          <a:solidFill>
            <a:srgbClr val="99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2"/>
          <p:cNvSpPr/>
          <p:nvPr/>
        </p:nvSpPr>
        <p:spPr>
          <a:xfrm>
            <a:off x="2091436" y="2432378"/>
            <a:ext cx="413100" cy="4131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2"/>
          <p:cNvSpPr/>
          <p:nvPr/>
        </p:nvSpPr>
        <p:spPr>
          <a:xfrm>
            <a:off x="2473930" y="2250311"/>
            <a:ext cx="413100" cy="4131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2"/>
          <p:cNvSpPr/>
          <p:nvPr/>
        </p:nvSpPr>
        <p:spPr>
          <a:xfrm>
            <a:off x="2054190" y="2854618"/>
            <a:ext cx="413100" cy="4131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2"/>
          <p:cNvSpPr/>
          <p:nvPr/>
        </p:nvSpPr>
        <p:spPr>
          <a:xfrm>
            <a:off x="2435467" y="2671942"/>
            <a:ext cx="413100" cy="413100"/>
          </a:xfrm>
          <a:prstGeom prst="ellipse">
            <a:avLst/>
          </a:prstGeom>
          <a:solidFill>
            <a:srgbClr val="99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2"/>
          <p:cNvSpPr/>
          <p:nvPr/>
        </p:nvSpPr>
        <p:spPr>
          <a:xfrm>
            <a:off x="1709963" y="2612026"/>
            <a:ext cx="413100" cy="413100"/>
          </a:xfrm>
          <a:prstGeom prst="ellipse">
            <a:avLst/>
          </a:prstGeom>
          <a:solidFill>
            <a:srgbClr val="99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2"/>
          <p:cNvSpPr/>
          <p:nvPr/>
        </p:nvSpPr>
        <p:spPr>
          <a:xfrm rot="-1799898">
            <a:off x="6159291" y="1672628"/>
            <a:ext cx="790841" cy="1864075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2"/>
          <p:cNvSpPr/>
          <p:nvPr/>
        </p:nvSpPr>
        <p:spPr>
          <a:xfrm rot="1799898">
            <a:off x="6159291" y="1672615"/>
            <a:ext cx="790841" cy="1864075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2"/>
          <p:cNvSpPr/>
          <p:nvPr/>
        </p:nvSpPr>
        <p:spPr>
          <a:xfrm rot="5400000">
            <a:off x="6159311" y="1672557"/>
            <a:ext cx="790800" cy="18642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2"/>
          <p:cNvSpPr/>
          <p:nvPr/>
        </p:nvSpPr>
        <p:spPr>
          <a:xfrm>
            <a:off x="6322354" y="2430664"/>
            <a:ext cx="171900" cy="171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2"/>
          <p:cNvSpPr/>
          <p:nvPr/>
        </p:nvSpPr>
        <p:spPr>
          <a:xfrm>
            <a:off x="6481883" y="2354761"/>
            <a:ext cx="171900" cy="1719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6468769" y="2530425"/>
            <a:ext cx="171900" cy="171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2"/>
          <p:cNvSpPr/>
          <p:nvPr/>
        </p:nvSpPr>
        <p:spPr>
          <a:xfrm>
            <a:off x="6627900" y="2454680"/>
            <a:ext cx="171900" cy="171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2"/>
          <p:cNvSpPr/>
          <p:nvPr/>
        </p:nvSpPr>
        <p:spPr>
          <a:xfrm>
            <a:off x="6453273" y="2706090"/>
            <a:ext cx="171900" cy="171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2"/>
          <p:cNvSpPr/>
          <p:nvPr/>
        </p:nvSpPr>
        <p:spPr>
          <a:xfrm>
            <a:off x="6611898" y="2630091"/>
            <a:ext cx="171900" cy="1719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2"/>
          <p:cNvSpPr/>
          <p:nvPr/>
        </p:nvSpPr>
        <p:spPr>
          <a:xfrm>
            <a:off x="6310062" y="2605165"/>
            <a:ext cx="171900" cy="1719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2"/>
          <p:cNvSpPr/>
          <p:nvPr/>
        </p:nvSpPr>
        <p:spPr>
          <a:xfrm>
            <a:off x="5945613" y="2145138"/>
            <a:ext cx="80100" cy="80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2"/>
          <p:cNvSpPr/>
          <p:nvPr/>
        </p:nvSpPr>
        <p:spPr>
          <a:xfrm>
            <a:off x="7225213" y="2308888"/>
            <a:ext cx="80100" cy="80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2"/>
          <p:cNvSpPr/>
          <p:nvPr/>
        </p:nvSpPr>
        <p:spPr>
          <a:xfrm>
            <a:off x="5945613" y="3161188"/>
            <a:ext cx="80100" cy="80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2"/>
          <p:cNvSpPr/>
          <p:nvPr/>
        </p:nvSpPr>
        <p:spPr>
          <a:xfrm>
            <a:off x="3844838" y="2266473"/>
            <a:ext cx="690000" cy="6900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2"/>
          <p:cNvSpPr/>
          <p:nvPr/>
        </p:nvSpPr>
        <p:spPr>
          <a:xfrm>
            <a:off x="4353638" y="1799350"/>
            <a:ext cx="171900" cy="171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2"/>
          <p:cNvSpPr/>
          <p:nvPr/>
        </p:nvSpPr>
        <p:spPr>
          <a:xfrm>
            <a:off x="4848363" y="2244750"/>
            <a:ext cx="171900" cy="171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0" name="Google Shape;390;p22"/>
          <p:cNvCxnSpPr/>
          <p:nvPr/>
        </p:nvCxnSpPr>
        <p:spPr>
          <a:xfrm flipH="1">
            <a:off x="4302513" y="1991275"/>
            <a:ext cx="88800" cy="208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22"/>
          <p:cNvCxnSpPr/>
          <p:nvPr/>
        </p:nvCxnSpPr>
        <p:spPr>
          <a:xfrm flipH="1">
            <a:off x="4392663" y="1997925"/>
            <a:ext cx="49200" cy="256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2" name="Google Shape;392;p22"/>
          <p:cNvCxnSpPr/>
          <p:nvPr/>
        </p:nvCxnSpPr>
        <p:spPr>
          <a:xfrm flipH="1">
            <a:off x="4203263" y="1956700"/>
            <a:ext cx="142800" cy="217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3" name="Google Shape;393;p22"/>
          <p:cNvCxnSpPr/>
          <p:nvPr/>
        </p:nvCxnSpPr>
        <p:spPr>
          <a:xfrm flipH="1" rot="2700000">
            <a:off x="4667836" y="2311690"/>
            <a:ext cx="88671" cy="2087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4" name="Google Shape;394;p22"/>
          <p:cNvCxnSpPr/>
          <p:nvPr/>
        </p:nvCxnSpPr>
        <p:spPr>
          <a:xfrm flipH="1" rot="2700000">
            <a:off x="4715606" y="2359065"/>
            <a:ext cx="49215" cy="2566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5" name="Google Shape;395;p22"/>
          <p:cNvCxnSpPr/>
          <p:nvPr/>
        </p:nvCxnSpPr>
        <p:spPr>
          <a:xfrm flipH="1" rot="2705108">
            <a:off x="4611191" y="2234846"/>
            <a:ext cx="142765" cy="2174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6" name="Google Shape;396;p22"/>
          <p:cNvSpPr txBox="1"/>
          <p:nvPr/>
        </p:nvSpPr>
        <p:spPr>
          <a:xfrm>
            <a:off x="1531638" y="1212063"/>
            <a:ext cx="153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Strong force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7" name="Google Shape;397;p22"/>
          <p:cNvSpPr txBox="1"/>
          <p:nvPr/>
        </p:nvSpPr>
        <p:spPr>
          <a:xfrm>
            <a:off x="5333788" y="1222588"/>
            <a:ext cx="246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Electromagnetic force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8" name="Google Shape;398;p22"/>
          <p:cNvSpPr txBox="1"/>
          <p:nvPr/>
        </p:nvSpPr>
        <p:spPr>
          <a:xfrm>
            <a:off x="3112863" y="1222575"/>
            <a:ext cx="246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Weak force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9" name="Google Shape;399;p22"/>
          <p:cNvSpPr txBox="1"/>
          <p:nvPr/>
        </p:nvSpPr>
        <p:spPr>
          <a:xfrm>
            <a:off x="5601138" y="3570550"/>
            <a:ext cx="1957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U(1)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0" name="Google Shape;400;p22"/>
          <p:cNvSpPr txBox="1"/>
          <p:nvPr/>
        </p:nvSpPr>
        <p:spPr>
          <a:xfrm>
            <a:off x="3969825" y="3557600"/>
            <a:ext cx="75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SU(2)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1" name="Google Shape;401;p22"/>
          <p:cNvSpPr txBox="1"/>
          <p:nvPr/>
        </p:nvSpPr>
        <p:spPr>
          <a:xfrm>
            <a:off x="1920863" y="3557613"/>
            <a:ext cx="75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SU(3)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2" name="Google Shape;402;p22"/>
          <p:cNvSpPr txBox="1"/>
          <p:nvPr/>
        </p:nvSpPr>
        <p:spPr>
          <a:xfrm>
            <a:off x="1577975" y="3874100"/>
            <a:ext cx="144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3x3 matrix</a:t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3" name="Google Shape;403;p22"/>
          <p:cNvSpPr txBox="1"/>
          <p:nvPr/>
        </p:nvSpPr>
        <p:spPr>
          <a:xfrm>
            <a:off x="3626925" y="3874100"/>
            <a:ext cx="144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b="1" lang="en" sz="15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x2 matrix</a:t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4" name="Google Shape;404;p22"/>
          <p:cNvSpPr txBox="1"/>
          <p:nvPr/>
        </p:nvSpPr>
        <p:spPr>
          <a:xfrm>
            <a:off x="5859900" y="3874088"/>
            <a:ext cx="144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b="1" lang="en" sz="15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x1 matrix</a:t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p22"/>
          <p:cNvSpPr txBox="1"/>
          <p:nvPr/>
        </p:nvSpPr>
        <p:spPr>
          <a:xfrm>
            <a:off x="2945350" y="3468838"/>
            <a:ext cx="754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C0000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x</a:t>
            </a:r>
            <a:endParaRPr b="1" sz="2400">
              <a:solidFill>
                <a:srgbClr val="CC0000"/>
              </a:solidFill>
            </a:endParaRPr>
          </a:p>
        </p:txBody>
      </p:sp>
      <p:sp>
        <p:nvSpPr>
          <p:cNvPr id="406" name="Google Shape;406;p22"/>
          <p:cNvSpPr txBox="1"/>
          <p:nvPr/>
        </p:nvSpPr>
        <p:spPr>
          <a:xfrm>
            <a:off x="5191425" y="3488288"/>
            <a:ext cx="754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C0000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x</a:t>
            </a:r>
            <a:endParaRPr b="1" sz="2400">
              <a:solidFill>
                <a:srgbClr val="CC0000"/>
              </a:solidFill>
            </a:endParaRPr>
          </a:p>
        </p:txBody>
      </p:sp>
      <p:sp>
        <p:nvSpPr>
          <p:cNvPr id="407" name="Google Shape;407;p22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5242125" y="419550"/>
            <a:ext cx="368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ISBN 0-201-50397-2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3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3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5" name="Google Shape;415;p23"/>
          <p:cNvSpPr txBox="1"/>
          <p:nvPr/>
        </p:nvSpPr>
        <p:spPr>
          <a:xfrm>
            <a:off x="199600" y="218000"/>
            <a:ext cx="49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Mathematical formulation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16" name="Google Shape;416;p23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" name="Google Shape;417;p23"/>
          <p:cNvCxnSpPr/>
          <p:nvPr/>
        </p:nvCxnSpPr>
        <p:spPr>
          <a:xfrm rot="10800000">
            <a:off x="2867176" y="1222588"/>
            <a:ext cx="0" cy="867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8" name="Google Shape;418;p23"/>
          <p:cNvCxnSpPr/>
          <p:nvPr/>
        </p:nvCxnSpPr>
        <p:spPr>
          <a:xfrm rot="10800000">
            <a:off x="2089075" y="1789850"/>
            <a:ext cx="426300" cy="233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9" name="Google Shape;419;p23"/>
          <p:cNvCxnSpPr/>
          <p:nvPr/>
        </p:nvCxnSpPr>
        <p:spPr>
          <a:xfrm rot="10800000">
            <a:off x="2462450" y="1357625"/>
            <a:ext cx="285600" cy="413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0" name="Google Shape;420;p23"/>
          <p:cNvCxnSpPr/>
          <p:nvPr/>
        </p:nvCxnSpPr>
        <p:spPr>
          <a:xfrm flipH="1" rot="10800000">
            <a:off x="3193025" y="1307313"/>
            <a:ext cx="226500" cy="446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1" name="Google Shape;421;p23"/>
          <p:cNvCxnSpPr/>
          <p:nvPr/>
        </p:nvCxnSpPr>
        <p:spPr>
          <a:xfrm flipH="1" rot="10800000">
            <a:off x="3466175" y="1733613"/>
            <a:ext cx="459600" cy="279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2" name="Google Shape;422;p23"/>
          <p:cNvSpPr txBox="1"/>
          <p:nvPr/>
        </p:nvSpPr>
        <p:spPr>
          <a:xfrm>
            <a:off x="2026438" y="1387519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23" name="Google Shape;423;p23"/>
          <p:cNvSpPr txBox="1"/>
          <p:nvPr/>
        </p:nvSpPr>
        <p:spPr>
          <a:xfrm>
            <a:off x="2462450" y="1138107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24" name="Google Shape;424;p23"/>
          <p:cNvSpPr txBox="1"/>
          <p:nvPr/>
        </p:nvSpPr>
        <p:spPr>
          <a:xfrm>
            <a:off x="3089438" y="1355482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25" name="Google Shape;425;p23"/>
          <p:cNvSpPr/>
          <p:nvPr/>
        </p:nvSpPr>
        <p:spPr>
          <a:xfrm>
            <a:off x="1739509" y="2192583"/>
            <a:ext cx="413100" cy="4131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2122957" y="2010138"/>
            <a:ext cx="413100" cy="413100"/>
          </a:xfrm>
          <a:prstGeom prst="ellipse">
            <a:avLst/>
          </a:prstGeom>
          <a:solidFill>
            <a:srgbClr val="99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3"/>
          <p:cNvSpPr/>
          <p:nvPr/>
        </p:nvSpPr>
        <p:spPr>
          <a:xfrm>
            <a:off x="2091436" y="2432378"/>
            <a:ext cx="413100" cy="4131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2473930" y="2250311"/>
            <a:ext cx="413100" cy="4131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3"/>
          <p:cNvSpPr/>
          <p:nvPr/>
        </p:nvSpPr>
        <p:spPr>
          <a:xfrm>
            <a:off x="2054190" y="2854618"/>
            <a:ext cx="413100" cy="4131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3"/>
          <p:cNvSpPr/>
          <p:nvPr/>
        </p:nvSpPr>
        <p:spPr>
          <a:xfrm>
            <a:off x="2435467" y="2671942"/>
            <a:ext cx="413100" cy="413100"/>
          </a:xfrm>
          <a:prstGeom prst="ellipse">
            <a:avLst/>
          </a:prstGeom>
          <a:solidFill>
            <a:srgbClr val="99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3"/>
          <p:cNvSpPr/>
          <p:nvPr/>
        </p:nvSpPr>
        <p:spPr>
          <a:xfrm>
            <a:off x="1709963" y="2612026"/>
            <a:ext cx="413100" cy="413100"/>
          </a:xfrm>
          <a:prstGeom prst="ellipse">
            <a:avLst/>
          </a:prstGeom>
          <a:solidFill>
            <a:srgbClr val="99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3"/>
          <p:cNvSpPr/>
          <p:nvPr/>
        </p:nvSpPr>
        <p:spPr>
          <a:xfrm rot="-1799898">
            <a:off x="6159291" y="1672628"/>
            <a:ext cx="790841" cy="1864075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3"/>
          <p:cNvSpPr/>
          <p:nvPr/>
        </p:nvSpPr>
        <p:spPr>
          <a:xfrm rot="1799898">
            <a:off x="6159291" y="1672615"/>
            <a:ext cx="790841" cy="1864075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3"/>
          <p:cNvSpPr/>
          <p:nvPr/>
        </p:nvSpPr>
        <p:spPr>
          <a:xfrm rot="5400000">
            <a:off x="6159311" y="1672557"/>
            <a:ext cx="790800" cy="18642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6322354" y="2430664"/>
            <a:ext cx="171900" cy="171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3"/>
          <p:cNvSpPr/>
          <p:nvPr/>
        </p:nvSpPr>
        <p:spPr>
          <a:xfrm>
            <a:off x="6481883" y="2354761"/>
            <a:ext cx="171900" cy="1719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3"/>
          <p:cNvSpPr/>
          <p:nvPr/>
        </p:nvSpPr>
        <p:spPr>
          <a:xfrm>
            <a:off x="6468769" y="2530425"/>
            <a:ext cx="171900" cy="171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3"/>
          <p:cNvSpPr/>
          <p:nvPr/>
        </p:nvSpPr>
        <p:spPr>
          <a:xfrm>
            <a:off x="6627900" y="2454680"/>
            <a:ext cx="171900" cy="171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3"/>
          <p:cNvSpPr/>
          <p:nvPr/>
        </p:nvSpPr>
        <p:spPr>
          <a:xfrm>
            <a:off x="6453273" y="2706090"/>
            <a:ext cx="171900" cy="171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3"/>
          <p:cNvSpPr/>
          <p:nvPr/>
        </p:nvSpPr>
        <p:spPr>
          <a:xfrm>
            <a:off x="6611898" y="2630091"/>
            <a:ext cx="171900" cy="1719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3"/>
          <p:cNvSpPr/>
          <p:nvPr/>
        </p:nvSpPr>
        <p:spPr>
          <a:xfrm>
            <a:off x="6310062" y="2605165"/>
            <a:ext cx="171900" cy="1719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3"/>
          <p:cNvSpPr/>
          <p:nvPr/>
        </p:nvSpPr>
        <p:spPr>
          <a:xfrm>
            <a:off x="5945613" y="2145138"/>
            <a:ext cx="80100" cy="80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3"/>
          <p:cNvSpPr/>
          <p:nvPr/>
        </p:nvSpPr>
        <p:spPr>
          <a:xfrm>
            <a:off x="7225213" y="2308888"/>
            <a:ext cx="80100" cy="80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3"/>
          <p:cNvSpPr/>
          <p:nvPr/>
        </p:nvSpPr>
        <p:spPr>
          <a:xfrm>
            <a:off x="5945613" y="3161188"/>
            <a:ext cx="80100" cy="80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3"/>
          <p:cNvSpPr/>
          <p:nvPr/>
        </p:nvSpPr>
        <p:spPr>
          <a:xfrm>
            <a:off x="3844838" y="2266473"/>
            <a:ext cx="690000" cy="6900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3"/>
          <p:cNvSpPr/>
          <p:nvPr/>
        </p:nvSpPr>
        <p:spPr>
          <a:xfrm>
            <a:off x="4353638" y="1799350"/>
            <a:ext cx="171900" cy="171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3"/>
          <p:cNvSpPr/>
          <p:nvPr/>
        </p:nvSpPr>
        <p:spPr>
          <a:xfrm>
            <a:off x="4848363" y="2244750"/>
            <a:ext cx="171900" cy="171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8" name="Google Shape;448;p23"/>
          <p:cNvCxnSpPr/>
          <p:nvPr/>
        </p:nvCxnSpPr>
        <p:spPr>
          <a:xfrm flipH="1">
            <a:off x="4302513" y="1991275"/>
            <a:ext cx="88800" cy="208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9" name="Google Shape;449;p23"/>
          <p:cNvCxnSpPr/>
          <p:nvPr/>
        </p:nvCxnSpPr>
        <p:spPr>
          <a:xfrm flipH="1">
            <a:off x="4392663" y="1997925"/>
            <a:ext cx="49200" cy="256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0" name="Google Shape;450;p23"/>
          <p:cNvCxnSpPr/>
          <p:nvPr/>
        </p:nvCxnSpPr>
        <p:spPr>
          <a:xfrm flipH="1">
            <a:off x="4203263" y="1956700"/>
            <a:ext cx="142800" cy="217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23"/>
          <p:cNvCxnSpPr/>
          <p:nvPr/>
        </p:nvCxnSpPr>
        <p:spPr>
          <a:xfrm flipH="1" rot="2700000">
            <a:off x="4667836" y="2311690"/>
            <a:ext cx="88671" cy="2087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2" name="Google Shape;452;p23"/>
          <p:cNvCxnSpPr/>
          <p:nvPr/>
        </p:nvCxnSpPr>
        <p:spPr>
          <a:xfrm flipH="1" rot="2700000">
            <a:off x="4715606" y="2359065"/>
            <a:ext cx="49215" cy="2566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3" name="Google Shape;453;p23"/>
          <p:cNvCxnSpPr/>
          <p:nvPr/>
        </p:nvCxnSpPr>
        <p:spPr>
          <a:xfrm flipH="1" rot="2705108">
            <a:off x="4611191" y="2234846"/>
            <a:ext cx="142765" cy="2174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4" name="Google Shape;454;p23"/>
          <p:cNvSpPr txBox="1"/>
          <p:nvPr/>
        </p:nvSpPr>
        <p:spPr>
          <a:xfrm>
            <a:off x="1531638" y="1212063"/>
            <a:ext cx="153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Strong force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5" name="Google Shape;455;p23"/>
          <p:cNvSpPr txBox="1"/>
          <p:nvPr/>
        </p:nvSpPr>
        <p:spPr>
          <a:xfrm>
            <a:off x="5333788" y="1222588"/>
            <a:ext cx="246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Electromagnetic force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6" name="Google Shape;456;p23"/>
          <p:cNvSpPr txBox="1"/>
          <p:nvPr/>
        </p:nvSpPr>
        <p:spPr>
          <a:xfrm>
            <a:off x="3112863" y="1222575"/>
            <a:ext cx="246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Weak force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7" name="Google Shape;457;p23"/>
          <p:cNvSpPr txBox="1"/>
          <p:nvPr/>
        </p:nvSpPr>
        <p:spPr>
          <a:xfrm>
            <a:off x="5601138" y="3570550"/>
            <a:ext cx="1957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U(1)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8" name="Google Shape;458;p23"/>
          <p:cNvSpPr txBox="1"/>
          <p:nvPr/>
        </p:nvSpPr>
        <p:spPr>
          <a:xfrm>
            <a:off x="3969825" y="3557600"/>
            <a:ext cx="75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SU(2)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9" name="Google Shape;459;p23"/>
          <p:cNvSpPr txBox="1"/>
          <p:nvPr/>
        </p:nvSpPr>
        <p:spPr>
          <a:xfrm>
            <a:off x="1920863" y="3557613"/>
            <a:ext cx="75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SU(3)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0" name="Google Shape;460;p23"/>
          <p:cNvSpPr txBox="1"/>
          <p:nvPr/>
        </p:nvSpPr>
        <p:spPr>
          <a:xfrm>
            <a:off x="1577975" y="3874100"/>
            <a:ext cx="144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3x3 matrix</a:t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1" name="Google Shape;461;p23"/>
          <p:cNvSpPr txBox="1"/>
          <p:nvPr/>
        </p:nvSpPr>
        <p:spPr>
          <a:xfrm>
            <a:off x="3626925" y="3874100"/>
            <a:ext cx="144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2x2 matrix</a:t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2" name="Google Shape;462;p23"/>
          <p:cNvSpPr txBox="1"/>
          <p:nvPr/>
        </p:nvSpPr>
        <p:spPr>
          <a:xfrm>
            <a:off x="5859900" y="3874088"/>
            <a:ext cx="144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1x1 matrix</a:t>
            </a:r>
            <a:endParaRPr b="1" sz="18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3" name="Google Shape;463;p23"/>
          <p:cNvSpPr/>
          <p:nvPr/>
        </p:nvSpPr>
        <p:spPr>
          <a:xfrm>
            <a:off x="5266125" y="1014125"/>
            <a:ext cx="2603400" cy="34401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3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5" name="Google Shape;465;p23"/>
          <p:cNvSpPr txBox="1"/>
          <p:nvPr/>
        </p:nvSpPr>
        <p:spPr>
          <a:xfrm>
            <a:off x="5242125" y="419550"/>
            <a:ext cx="368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ISBN 0-201-50397-2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4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4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2" name="Google Shape;472;p24"/>
          <p:cNvSpPr txBox="1"/>
          <p:nvPr/>
        </p:nvSpPr>
        <p:spPr>
          <a:xfrm>
            <a:off x="199600" y="218000"/>
            <a:ext cx="66975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Electromagnetism (Bhabha Scattering)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73" name="Google Shape;473;p24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74" name="Google Shape;474;p24"/>
          <p:cNvPicPr preferRelativeResize="0"/>
          <p:nvPr/>
        </p:nvPicPr>
        <p:blipFill rotWithShape="1">
          <a:blip r:embed="rId3">
            <a:alphaModFix/>
          </a:blip>
          <a:srcRect b="0" l="0" r="4879" t="0"/>
          <a:stretch/>
        </p:blipFill>
        <p:spPr>
          <a:xfrm>
            <a:off x="2291400" y="972188"/>
            <a:ext cx="4561225" cy="33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4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6" name="Google Shape;476;p24"/>
          <p:cNvSpPr txBox="1"/>
          <p:nvPr/>
        </p:nvSpPr>
        <p:spPr>
          <a:xfrm>
            <a:off x="5242125" y="419550"/>
            <a:ext cx="36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doi:10.1098/rspa.1936.0046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5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5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3" name="Google Shape;483;p25"/>
          <p:cNvSpPr txBox="1"/>
          <p:nvPr/>
        </p:nvSpPr>
        <p:spPr>
          <a:xfrm>
            <a:off x="199600" y="218000"/>
            <a:ext cx="66975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Electromagnetism (Bhabha Scattering)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84" name="Google Shape;484;p25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85" name="Google Shape;485;p25"/>
          <p:cNvPicPr preferRelativeResize="0"/>
          <p:nvPr/>
        </p:nvPicPr>
        <p:blipFill rotWithShape="1">
          <a:blip r:embed="rId3">
            <a:alphaModFix/>
          </a:blip>
          <a:srcRect b="0" l="0" r="4879" t="0"/>
          <a:stretch/>
        </p:blipFill>
        <p:spPr>
          <a:xfrm>
            <a:off x="2291400" y="972188"/>
            <a:ext cx="4561225" cy="33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5"/>
          <p:cNvSpPr txBox="1"/>
          <p:nvPr/>
        </p:nvSpPr>
        <p:spPr>
          <a:xfrm>
            <a:off x="360250" y="2021150"/>
            <a:ext cx="22218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strength of interaction at each vertex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in QED:</a:t>
            </a:r>
            <a:r>
              <a:rPr baseline="-25000" lang="en" sz="13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g</a:t>
            </a:r>
            <a:r>
              <a:rPr baseline="-25000" lang="en" sz="1300"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baseline="30000" lang="en" sz="1300">
                <a:latin typeface="Helvetica Neue"/>
                <a:ea typeface="Helvetica Neue"/>
                <a:cs typeface="Helvetica Neue"/>
                <a:sym typeface="Helvetica Neue"/>
              </a:rPr>
              <a:t>2 </a:t>
            </a: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= 4πα 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where</a:t>
            </a:r>
            <a:r>
              <a:rPr lang="en" sz="1300">
                <a:solidFill>
                  <a:srgbClr val="8C8C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300">
              <a:solidFill>
                <a:srgbClr val="8C8C8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α = e</a:t>
            </a:r>
            <a:r>
              <a:rPr baseline="30000" lang="en" sz="13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" sz="13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/ℏc </a:t>
            </a:r>
            <a:r>
              <a:rPr lang="en" sz="1300">
                <a:solidFill>
                  <a:srgbClr val="CC0000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≈ 1/137</a:t>
            </a:r>
            <a:endParaRPr baseline="30000" sz="1300">
              <a:solidFill>
                <a:srgbClr val="CC0000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3765825" y="2595200"/>
            <a:ext cx="163800" cy="1638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8" name="Google Shape;488;p25"/>
          <p:cNvCxnSpPr/>
          <p:nvPr/>
        </p:nvCxnSpPr>
        <p:spPr>
          <a:xfrm>
            <a:off x="2320050" y="2677100"/>
            <a:ext cx="1008000" cy="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9" name="Google Shape;489;p25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0" name="Google Shape;490;p25"/>
          <p:cNvSpPr txBox="1"/>
          <p:nvPr/>
        </p:nvSpPr>
        <p:spPr>
          <a:xfrm>
            <a:off x="5242125" y="419550"/>
            <a:ext cx="36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doi:10.1098/rspa.1936.0046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6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6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7" name="Google Shape;497;p26"/>
          <p:cNvSpPr txBox="1"/>
          <p:nvPr/>
        </p:nvSpPr>
        <p:spPr>
          <a:xfrm>
            <a:off x="199600" y="218000"/>
            <a:ext cx="66975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Higher order (loop) diagram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98" name="Google Shape;498;p26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99" name="Google Shape;4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4063" y="1435050"/>
            <a:ext cx="5455874" cy="23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26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1" name="Google Shape;501;p26"/>
          <p:cNvSpPr txBox="1"/>
          <p:nvPr/>
        </p:nvSpPr>
        <p:spPr>
          <a:xfrm>
            <a:off x="5242125" y="419550"/>
            <a:ext cx="36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ISBN 0-201-50397-2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7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27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8" name="Google Shape;508;p27"/>
          <p:cNvSpPr txBox="1"/>
          <p:nvPr/>
        </p:nvSpPr>
        <p:spPr>
          <a:xfrm>
            <a:off x="199600" y="218000"/>
            <a:ext cx="89445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 + Dark Sector mixing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fermions couple to the dark photon with dark charge e’ and couple to the SM hypercharge with charge κe’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09" name="Google Shape;509;p27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10" name="Google Shape;510;p27"/>
          <p:cNvPicPr preferRelativeResize="0"/>
          <p:nvPr/>
        </p:nvPicPr>
        <p:blipFill rotWithShape="1">
          <a:blip r:embed="rId3">
            <a:alphaModFix/>
          </a:blip>
          <a:srcRect b="0" l="0" r="60731" t="0"/>
          <a:stretch/>
        </p:blipFill>
        <p:spPr>
          <a:xfrm>
            <a:off x="2083892" y="1503625"/>
            <a:ext cx="2484076" cy="26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7"/>
          <p:cNvPicPr preferRelativeResize="0"/>
          <p:nvPr/>
        </p:nvPicPr>
        <p:blipFill rotWithShape="1">
          <a:blip r:embed="rId3">
            <a:alphaModFix/>
          </a:blip>
          <a:srcRect b="0" l="59602" r="0" t="0"/>
          <a:stretch/>
        </p:blipFill>
        <p:spPr>
          <a:xfrm>
            <a:off x="4567979" y="1503625"/>
            <a:ext cx="2555525" cy="26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27"/>
          <p:cNvSpPr/>
          <p:nvPr/>
        </p:nvSpPr>
        <p:spPr>
          <a:xfrm>
            <a:off x="4322700" y="2596425"/>
            <a:ext cx="498600" cy="498600"/>
          </a:xfrm>
          <a:prstGeom prst="mathMultiply">
            <a:avLst>
              <a:gd fmla="val 23520" name="adj1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7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4" name="Google Shape;514;p27"/>
          <p:cNvSpPr txBox="1"/>
          <p:nvPr/>
        </p:nvSpPr>
        <p:spPr>
          <a:xfrm>
            <a:off x="5242125" y="419550"/>
            <a:ext cx="36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doi:10.1103/PhysRevD.92.035014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8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28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1" name="Google Shape;521;p28"/>
          <p:cNvSpPr txBox="1"/>
          <p:nvPr/>
        </p:nvSpPr>
        <p:spPr>
          <a:xfrm>
            <a:off x="199600" y="218000"/>
            <a:ext cx="89445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 + Dark Sector mixing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fermions couple to the dark photon with dark charge e’ and couple to the SM hypercharge with charge κe’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22" name="Google Shape;522;p28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23" name="Google Shape;523;p28"/>
          <p:cNvPicPr preferRelativeResize="0"/>
          <p:nvPr/>
        </p:nvPicPr>
        <p:blipFill rotWithShape="1">
          <a:blip r:embed="rId3">
            <a:alphaModFix/>
          </a:blip>
          <a:srcRect b="0" l="0" r="60731" t="0"/>
          <a:stretch/>
        </p:blipFill>
        <p:spPr>
          <a:xfrm>
            <a:off x="2083892" y="1503625"/>
            <a:ext cx="2484076" cy="26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8"/>
          <p:cNvPicPr preferRelativeResize="0"/>
          <p:nvPr/>
        </p:nvPicPr>
        <p:blipFill rotWithShape="1">
          <a:blip r:embed="rId3">
            <a:alphaModFix/>
          </a:blip>
          <a:srcRect b="0" l="59602" r="0" t="0"/>
          <a:stretch/>
        </p:blipFill>
        <p:spPr>
          <a:xfrm>
            <a:off x="4567979" y="1503625"/>
            <a:ext cx="2555525" cy="26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8"/>
          <p:cNvSpPr/>
          <p:nvPr/>
        </p:nvSpPr>
        <p:spPr>
          <a:xfrm>
            <a:off x="4322700" y="2596425"/>
            <a:ext cx="498600" cy="498600"/>
          </a:xfrm>
          <a:prstGeom prst="mathMultiply">
            <a:avLst>
              <a:gd fmla="val 23520" name="adj1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28"/>
          <p:cNvSpPr txBox="1"/>
          <p:nvPr/>
        </p:nvSpPr>
        <p:spPr>
          <a:xfrm>
            <a:off x="4464325" y="1820563"/>
            <a:ext cx="1617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photon</a:t>
            </a:r>
            <a:endParaRPr b="1" sz="15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7" name="Google Shape;527;p28"/>
          <p:cNvSpPr txBox="1"/>
          <p:nvPr/>
        </p:nvSpPr>
        <p:spPr>
          <a:xfrm>
            <a:off x="7020525" y="3772325"/>
            <a:ext cx="1617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electron</a:t>
            </a:r>
            <a:endParaRPr b="1" sz="15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8" name="Google Shape;52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2377" y="3235463"/>
            <a:ext cx="2219245" cy="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28"/>
          <p:cNvSpPr txBox="1"/>
          <p:nvPr/>
        </p:nvSpPr>
        <p:spPr>
          <a:xfrm>
            <a:off x="3150950" y="3772325"/>
            <a:ext cx="2905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interaction strength ~ 1/1000</a:t>
            </a:r>
            <a:endParaRPr b="1" sz="15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0" name="Google Shape;530;p28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1" name="Google Shape;531;p28"/>
          <p:cNvSpPr txBox="1"/>
          <p:nvPr/>
        </p:nvSpPr>
        <p:spPr>
          <a:xfrm>
            <a:off x="5242125" y="419550"/>
            <a:ext cx="36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doi:10.1103/PhysRevD.92.035014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9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29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8" name="Google Shape;538;p29"/>
          <p:cNvSpPr txBox="1"/>
          <p:nvPr/>
        </p:nvSpPr>
        <p:spPr>
          <a:xfrm>
            <a:off x="199600" y="218000"/>
            <a:ext cx="894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 + Dark Sector mixing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39" name="Google Shape;539;p29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40" name="Google Shape;540;p29"/>
          <p:cNvPicPr preferRelativeResize="0"/>
          <p:nvPr/>
        </p:nvPicPr>
        <p:blipFill rotWithShape="1">
          <a:blip r:embed="rId3">
            <a:alphaModFix/>
          </a:blip>
          <a:srcRect b="0" l="0" r="87369" t="0"/>
          <a:stretch/>
        </p:blipFill>
        <p:spPr>
          <a:xfrm>
            <a:off x="2414366" y="1111713"/>
            <a:ext cx="476099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7850" y="1004388"/>
            <a:ext cx="817484" cy="7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9"/>
          <p:cNvPicPr preferRelativeResize="0"/>
          <p:nvPr/>
        </p:nvPicPr>
        <p:blipFill rotWithShape="1">
          <a:blip r:embed="rId3">
            <a:alphaModFix/>
          </a:blip>
          <a:srcRect b="0" l="26275" r="0" t="0"/>
          <a:stretch/>
        </p:blipFill>
        <p:spPr>
          <a:xfrm>
            <a:off x="3842703" y="1111713"/>
            <a:ext cx="2778927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9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4" name="Google Shape;544;p29"/>
          <p:cNvSpPr txBox="1"/>
          <p:nvPr/>
        </p:nvSpPr>
        <p:spPr>
          <a:xfrm>
            <a:off x="5242125" y="419550"/>
            <a:ext cx="36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doi:10.1016/0370-2693(86)91377-8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0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1" name="Google Shape;551;p30"/>
          <p:cNvSpPr txBox="1"/>
          <p:nvPr/>
        </p:nvSpPr>
        <p:spPr>
          <a:xfrm>
            <a:off x="199600" y="218000"/>
            <a:ext cx="894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 + Dark Sector mixing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52" name="Google Shape;552;p30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53" name="Google Shape;553;p30"/>
          <p:cNvPicPr preferRelativeResize="0"/>
          <p:nvPr/>
        </p:nvPicPr>
        <p:blipFill rotWithShape="1">
          <a:blip r:embed="rId3">
            <a:alphaModFix/>
          </a:blip>
          <a:srcRect b="0" l="0" r="87369" t="0"/>
          <a:stretch/>
        </p:blipFill>
        <p:spPr>
          <a:xfrm>
            <a:off x="2414366" y="1111713"/>
            <a:ext cx="476099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7850" y="1004388"/>
            <a:ext cx="817484" cy="7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0"/>
          <p:cNvPicPr preferRelativeResize="0"/>
          <p:nvPr/>
        </p:nvPicPr>
        <p:blipFill rotWithShape="1">
          <a:blip r:embed="rId3">
            <a:alphaModFix/>
          </a:blip>
          <a:srcRect b="0" l="26275" r="0" t="0"/>
          <a:stretch/>
        </p:blipFill>
        <p:spPr>
          <a:xfrm>
            <a:off x="3842703" y="1111713"/>
            <a:ext cx="2778927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30"/>
          <p:cNvSpPr/>
          <p:nvPr/>
        </p:nvSpPr>
        <p:spPr>
          <a:xfrm>
            <a:off x="4068050" y="1008763"/>
            <a:ext cx="1209900" cy="738000"/>
          </a:xfrm>
          <a:prstGeom prst="rect">
            <a:avLst/>
          </a:prstGeom>
          <a:noFill/>
          <a:ln cap="flat" cmpd="sng" w="28575">
            <a:solidFill>
              <a:srgbClr val="8A90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0"/>
          <p:cNvSpPr/>
          <p:nvPr/>
        </p:nvSpPr>
        <p:spPr>
          <a:xfrm>
            <a:off x="5507625" y="1004238"/>
            <a:ext cx="1209900" cy="7380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0"/>
          <p:cNvSpPr txBox="1"/>
          <p:nvPr/>
        </p:nvSpPr>
        <p:spPr>
          <a:xfrm>
            <a:off x="3856250" y="1746763"/>
            <a:ext cx="163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A90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photon</a:t>
            </a:r>
            <a:endParaRPr sz="1600">
              <a:solidFill>
                <a:srgbClr val="8A90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9" name="Google Shape;559;p30"/>
          <p:cNvSpPr txBox="1"/>
          <p:nvPr/>
        </p:nvSpPr>
        <p:spPr>
          <a:xfrm>
            <a:off x="5295825" y="1746763"/>
            <a:ext cx="163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kinetic mixing</a:t>
            </a:r>
            <a:endParaRPr sz="16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0" name="Google Shape;560;p30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1" name="Google Shape;561;p30"/>
          <p:cNvSpPr txBox="1"/>
          <p:nvPr/>
        </p:nvSpPr>
        <p:spPr>
          <a:xfrm>
            <a:off x="5242125" y="419550"/>
            <a:ext cx="36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doi:10.1016/0370-2693(86)91377-8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1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31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8" name="Google Shape;568;p31"/>
          <p:cNvSpPr txBox="1"/>
          <p:nvPr/>
        </p:nvSpPr>
        <p:spPr>
          <a:xfrm>
            <a:off x="199600" y="218000"/>
            <a:ext cx="894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 + Dark Sector mixing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69" name="Google Shape;569;p31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70" name="Google Shape;5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348" y="2447200"/>
            <a:ext cx="6825001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1"/>
          <p:cNvPicPr preferRelativeResize="0"/>
          <p:nvPr/>
        </p:nvPicPr>
        <p:blipFill rotWithShape="1">
          <a:blip r:embed="rId4">
            <a:alphaModFix/>
          </a:blip>
          <a:srcRect b="0" l="0" r="87369" t="0"/>
          <a:stretch/>
        </p:blipFill>
        <p:spPr>
          <a:xfrm>
            <a:off x="2414366" y="1111713"/>
            <a:ext cx="476099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7850" y="1004388"/>
            <a:ext cx="817484" cy="7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1"/>
          <p:cNvPicPr preferRelativeResize="0"/>
          <p:nvPr/>
        </p:nvPicPr>
        <p:blipFill rotWithShape="1">
          <a:blip r:embed="rId4">
            <a:alphaModFix/>
          </a:blip>
          <a:srcRect b="0" l="26275" r="0" t="0"/>
          <a:stretch/>
        </p:blipFill>
        <p:spPr>
          <a:xfrm>
            <a:off x="3842703" y="1111713"/>
            <a:ext cx="2778927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1"/>
          <p:cNvSpPr/>
          <p:nvPr/>
        </p:nvSpPr>
        <p:spPr>
          <a:xfrm>
            <a:off x="4068050" y="1008763"/>
            <a:ext cx="1209900" cy="738000"/>
          </a:xfrm>
          <a:prstGeom prst="rect">
            <a:avLst/>
          </a:prstGeom>
          <a:noFill/>
          <a:ln cap="flat" cmpd="sng" w="28575">
            <a:solidFill>
              <a:srgbClr val="8A90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31"/>
          <p:cNvSpPr/>
          <p:nvPr/>
        </p:nvSpPr>
        <p:spPr>
          <a:xfrm>
            <a:off x="5507625" y="1004238"/>
            <a:ext cx="1209900" cy="7380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1"/>
          <p:cNvSpPr txBox="1"/>
          <p:nvPr/>
        </p:nvSpPr>
        <p:spPr>
          <a:xfrm>
            <a:off x="3856250" y="1746763"/>
            <a:ext cx="163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A90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photon</a:t>
            </a:r>
            <a:endParaRPr sz="1600">
              <a:solidFill>
                <a:srgbClr val="8A90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7" name="Google Shape;577;p31"/>
          <p:cNvSpPr txBox="1"/>
          <p:nvPr/>
        </p:nvSpPr>
        <p:spPr>
          <a:xfrm>
            <a:off x="5295825" y="1746763"/>
            <a:ext cx="163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kinetic mixing</a:t>
            </a:r>
            <a:endParaRPr sz="16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8" name="Google Shape;578;p31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9" name="Google Shape;579;p31"/>
          <p:cNvSpPr txBox="1"/>
          <p:nvPr/>
        </p:nvSpPr>
        <p:spPr>
          <a:xfrm>
            <a:off x="5242125" y="419550"/>
            <a:ext cx="36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doi:10.1016/0370-2693(86)91377-8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544850" y="4733450"/>
            <a:ext cx="57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99600" y="218000"/>
            <a:ext cx="45372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he Standard Model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Fundamental particles that constitute matter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Fundamental forces of nature: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Electromagnetic force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Weak force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Strong force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7" name="Google Shape;67;p14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" name="Google Shape;68;p14"/>
          <p:cNvSpPr/>
          <p:nvPr/>
        </p:nvSpPr>
        <p:spPr>
          <a:xfrm>
            <a:off x="5150281" y="3590428"/>
            <a:ext cx="576600" cy="695700"/>
          </a:xfrm>
          <a:prstGeom prst="rect">
            <a:avLst/>
          </a:prstGeom>
          <a:solidFill>
            <a:srgbClr val="489D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69" name="Google Shape;69;p14"/>
          <p:cNvSpPr txBox="1"/>
          <p:nvPr/>
        </p:nvSpPr>
        <p:spPr>
          <a:xfrm>
            <a:off x="5070499" y="3875850"/>
            <a:ext cx="74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electron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neutrino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5289785" y="3671082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1" name="Google Shape;71;p14"/>
          <p:cNvSpPr/>
          <p:nvPr/>
        </p:nvSpPr>
        <p:spPr>
          <a:xfrm>
            <a:off x="7221366" y="3591522"/>
            <a:ext cx="576600" cy="695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2" name="Google Shape;72;p14"/>
          <p:cNvSpPr/>
          <p:nvPr/>
        </p:nvSpPr>
        <p:spPr>
          <a:xfrm>
            <a:off x="7360870" y="3672176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3" name="Google Shape;73;p14"/>
          <p:cNvSpPr/>
          <p:nvPr/>
        </p:nvSpPr>
        <p:spPr>
          <a:xfrm>
            <a:off x="5150281" y="2797917"/>
            <a:ext cx="576600" cy="695700"/>
          </a:xfrm>
          <a:prstGeom prst="rect">
            <a:avLst/>
          </a:prstGeom>
          <a:solidFill>
            <a:srgbClr val="489D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4" name="Google Shape;74;p14"/>
          <p:cNvSpPr txBox="1"/>
          <p:nvPr/>
        </p:nvSpPr>
        <p:spPr>
          <a:xfrm>
            <a:off x="5083375" y="3064738"/>
            <a:ext cx="710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electron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5289785" y="2878572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6" name="Google Shape;76;p14"/>
          <p:cNvSpPr/>
          <p:nvPr/>
        </p:nvSpPr>
        <p:spPr>
          <a:xfrm>
            <a:off x="5840643" y="2797917"/>
            <a:ext cx="576600" cy="695700"/>
          </a:xfrm>
          <a:prstGeom prst="rect">
            <a:avLst/>
          </a:prstGeom>
          <a:solidFill>
            <a:srgbClr val="489D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7" name="Google Shape;77;p14"/>
          <p:cNvSpPr/>
          <p:nvPr/>
        </p:nvSpPr>
        <p:spPr>
          <a:xfrm>
            <a:off x="5980147" y="2878572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8" name="Google Shape;78;p14"/>
          <p:cNvSpPr/>
          <p:nvPr/>
        </p:nvSpPr>
        <p:spPr>
          <a:xfrm>
            <a:off x="6531005" y="2797917"/>
            <a:ext cx="576600" cy="695700"/>
          </a:xfrm>
          <a:prstGeom prst="rect">
            <a:avLst/>
          </a:prstGeom>
          <a:solidFill>
            <a:srgbClr val="489D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9" name="Google Shape;79;p14"/>
          <p:cNvSpPr/>
          <p:nvPr/>
        </p:nvSpPr>
        <p:spPr>
          <a:xfrm>
            <a:off x="6670508" y="2878572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80" name="Google Shape;80;p14"/>
          <p:cNvSpPr/>
          <p:nvPr/>
        </p:nvSpPr>
        <p:spPr>
          <a:xfrm>
            <a:off x="7221366" y="2797917"/>
            <a:ext cx="576600" cy="695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81" name="Google Shape;81;p14"/>
          <p:cNvSpPr/>
          <p:nvPr/>
        </p:nvSpPr>
        <p:spPr>
          <a:xfrm>
            <a:off x="7360870" y="2878572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82" name="Google Shape;82;p14"/>
          <p:cNvSpPr txBox="1"/>
          <p:nvPr/>
        </p:nvSpPr>
        <p:spPr>
          <a:xfrm>
            <a:off x="5784020" y="3064750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muon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6474469" y="3064750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tau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7164918" y="3060088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Z boson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7110326" y="3859475"/>
            <a:ext cx="800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W boson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5150281" y="2001895"/>
            <a:ext cx="576600" cy="6957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87" name="Google Shape;87;p14"/>
          <p:cNvSpPr/>
          <p:nvPr/>
        </p:nvSpPr>
        <p:spPr>
          <a:xfrm>
            <a:off x="5289785" y="2082550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88" name="Google Shape;88;p14"/>
          <p:cNvSpPr/>
          <p:nvPr/>
        </p:nvSpPr>
        <p:spPr>
          <a:xfrm>
            <a:off x="5840643" y="2001895"/>
            <a:ext cx="576600" cy="6957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89" name="Google Shape;89;p14"/>
          <p:cNvSpPr/>
          <p:nvPr/>
        </p:nvSpPr>
        <p:spPr>
          <a:xfrm>
            <a:off x="5980147" y="2082550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90" name="Google Shape;90;p14"/>
          <p:cNvSpPr/>
          <p:nvPr/>
        </p:nvSpPr>
        <p:spPr>
          <a:xfrm>
            <a:off x="6531005" y="2001895"/>
            <a:ext cx="576600" cy="6957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91" name="Google Shape;91;p14"/>
          <p:cNvSpPr/>
          <p:nvPr/>
        </p:nvSpPr>
        <p:spPr>
          <a:xfrm>
            <a:off x="6670508" y="2082550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92" name="Google Shape;92;p14"/>
          <p:cNvSpPr/>
          <p:nvPr/>
        </p:nvSpPr>
        <p:spPr>
          <a:xfrm>
            <a:off x="5150281" y="1208291"/>
            <a:ext cx="576600" cy="6957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93" name="Google Shape;93;p14"/>
          <p:cNvSpPr txBox="1"/>
          <p:nvPr/>
        </p:nvSpPr>
        <p:spPr>
          <a:xfrm>
            <a:off x="5093683" y="1475299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up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5289785" y="1288945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95" name="Google Shape;95;p14"/>
          <p:cNvSpPr/>
          <p:nvPr/>
        </p:nvSpPr>
        <p:spPr>
          <a:xfrm>
            <a:off x="5840643" y="1208291"/>
            <a:ext cx="576600" cy="6957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96" name="Google Shape;96;p14"/>
          <p:cNvSpPr/>
          <p:nvPr/>
        </p:nvSpPr>
        <p:spPr>
          <a:xfrm>
            <a:off x="5980147" y="1288945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97" name="Google Shape;97;p14"/>
          <p:cNvSpPr/>
          <p:nvPr/>
        </p:nvSpPr>
        <p:spPr>
          <a:xfrm>
            <a:off x="6531005" y="1208291"/>
            <a:ext cx="576600" cy="6957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98" name="Google Shape;98;p14"/>
          <p:cNvSpPr/>
          <p:nvPr/>
        </p:nvSpPr>
        <p:spPr>
          <a:xfrm>
            <a:off x="6670508" y="1288945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99" name="Google Shape;99;p14"/>
          <p:cNvSpPr txBox="1"/>
          <p:nvPr/>
        </p:nvSpPr>
        <p:spPr>
          <a:xfrm>
            <a:off x="5784082" y="1475299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charm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6474407" y="1475299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top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7221366" y="2004313"/>
            <a:ext cx="576600" cy="695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02" name="Google Shape;102;p14"/>
          <p:cNvSpPr/>
          <p:nvPr/>
        </p:nvSpPr>
        <p:spPr>
          <a:xfrm>
            <a:off x="7360870" y="2084967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03" name="Google Shape;103;p14"/>
          <p:cNvSpPr/>
          <p:nvPr/>
        </p:nvSpPr>
        <p:spPr>
          <a:xfrm>
            <a:off x="7221366" y="1210708"/>
            <a:ext cx="576600" cy="695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04" name="Google Shape;104;p14"/>
          <p:cNvSpPr/>
          <p:nvPr/>
        </p:nvSpPr>
        <p:spPr>
          <a:xfrm>
            <a:off x="7360870" y="1291363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05" name="Google Shape;105;p14"/>
          <p:cNvSpPr txBox="1"/>
          <p:nvPr/>
        </p:nvSpPr>
        <p:spPr>
          <a:xfrm>
            <a:off x="7164806" y="1475316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gluon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7164843" y="2268921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photon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7911728" y="1208291"/>
            <a:ext cx="576600" cy="695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08" name="Google Shape;108;p14"/>
          <p:cNvSpPr/>
          <p:nvPr/>
        </p:nvSpPr>
        <p:spPr>
          <a:xfrm>
            <a:off x="8051232" y="1288945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09" name="Google Shape;109;p14"/>
          <p:cNvSpPr txBox="1"/>
          <p:nvPr/>
        </p:nvSpPr>
        <p:spPr>
          <a:xfrm>
            <a:off x="5093606" y="2672647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5783973" y="2654780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μ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6474463" y="2675746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τ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5072912" y="3451720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𝝼</a:t>
            </a:r>
            <a:endParaRPr baseline="-25000" sz="2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7164785" y="1860386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γ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7164728" y="1059250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g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7855188" y="1509298"/>
            <a:ext cx="68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Higgs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boson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7855157" y="1099285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H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7" name="Google Shape;117;p14"/>
          <p:cNvSpPr txBox="1"/>
          <p:nvPr/>
        </p:nvSpPr>
        <p:spPr>
          <a:xfrm>
            <a:off x="5093681" y="1079765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u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8" name="Google Shape;118;p14"/>
          <p:cNvSpPr txBox="1"/>
          <p:nvPr/>
        </p:nvSpPr>
        <p:spPr>
          <a:xfrm>
            <a:off x="5093681" y="1893543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d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9" name="Google Shape;119;p14"/>
          <p:cNvSpPr txBox="1"/>
          <p:nvPr/>
        </p:nvSpPr>
        <p:spPr>
          <a:xfrm>
            <a:off x="5784026" y="1079765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0" name="Google Shape;120;p14"/>
          <p:cNvSpPr txBox="1"/>
          <p:nvPr/>
        </p:nvSpPr>
        <p:spPr>
          <a:xfrm>
            <a:off x="5784026" y="1879330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s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1" name="Google Shape;121;p14"/>
          <p:cNvSpPr txBox="1"/>
          <p:nvPr/>
        </p:nvSpPr>
        <p:spPr>
          <a:xfrm>
            <a:off x="6474364" y="1099265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t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6483062" y="1896920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b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3" name="Google Shape;123;p14"/>
          <p:cNvSpPr txBox="1"/>
          <p:nvPr/>
        </p:nvSpPr>
        <p:spPr>
          <a:xfrm>
            <a:off x="7164799" y="2694557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Z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4" name="Google Shape;124;p14"/>
          <p:cNvSpPr txBox="1"/>
          <p:nvPr/>
        </p:nvSpPr>
        <p:spPr>
          <a:xfrm>
            <a:off x="7165324" y="3495838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W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5" name="Google Shape;125;p14"/>
          <p:cNvSpPr txBox="1"/>
          <p:nvPr/>
        </p:nvSpPr>
        <p:spPr>
          <a:xfrm>
            <a:off x="5143419" y="3611156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endParaRPr baseline="-25000"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6" name="Google Shape;126;p14"/>
          <p:cNvSpPr/>
          <p:nvPr/>
        </p:nvSpPr>
        <p:spPr>
          <a:xfrm>
            <a:off x="5840087" y="3590428"/>
            <a:ext cx="576600" cy="695700"/>
          </a:xfrm>
          <a:prstGeom prst="rect">
            <a:avLst/>
          </a:prstGeom>
          <a:solidFill>
            <a:srgbClr val="489D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27" name="Google Shape;127;p14"/>
          <p:cNvSpPr txBox="1"/>
          <p:nvPr/>
        </p:nvSpPr>
        <p:spPr>
          <a:xfrm>
            <a:off x="5753176" y="3875850"/>
            <a:ext cx="74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muon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neutrino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128" name="Google Shape;128;p14"/>
          <p:cNvSpPr/>
          <p:nvPr/>
        </p:nvSpPr>
        <p:spPr>
          <a:xfrm>
            <a:off x="5979591" y="3671082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29" name="Google Shape;129;p14"/>
          <p:cNvSpPr txBox="1"/>
          <p:nvPr/>
        </p:nvSpPr>
        <p:spPr>
          <a:xfrm>
            <a:off x="5755793" y="3451720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𝝼</a:t>
            </a:r>
            <a:endParaRPr baseline="-25000" sz="2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5836763" y="3602856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μ</a:t>
            </a:r>
            <a:endParaRPr baseline="-25000"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1" name="Google Shape;131;p14"/>
          <p:cNvSpPr/>
          <p:nvPr/>
        </p:nvSpPr>
        <p:spPr>
          <a:xfrm>
            <a:off x="6530094" y="3590428"/>
            <a:ext cx="576600" cy="695700"/>
          </a:xfrm>
          <a:prstGeom prst="rect">
            <a:avLst/>
          </a:prstGeom>
          <a:solidFill>
            <a:srgbClr val="489D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32" name="Google Shape;132;p14"/>
          <p:cNvSpPr txBox="1"/>
          <p:nvPr/>
        </p:nvSpPr>
        <p:spPr>
          <a:xfrm>
            <a:off x="6445075" y="3875850"/>
            <a:ext cx="747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tau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neutrino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133" name="Google Shape;133;p14"/>
          <p:cNvSpPr/>
          <p:nvPr/>
        </p:nvSpPr>
        <p:spPr>
          <a:xfrm>
            <a:off x="6669598" y="3671082"/>
            <a:ext cx="297600" cy="297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34" name="Google Shape;134;p14"/>
          <p:cNvSpPr txBox="1"/>
          <p:nvPr/>
        </p:nvSpPr>
        <p:spPr>
          <a:xfrm>
            <a:off x="6446162" y="3451720"/>
            <a:ext cx="68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𝝼</a:t>
            </a:r>
            <a:endParaRPr baseline="-25000" sz="2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5" name="Google Shape;135;p14"/>
          <p:cNvSpPr txBox="1"/>
          <p:nvPr/>
        </p:nvSpPr>
        <p:spPr>
          <a:xfrm>
            <a:off x="6519581" y="3611156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τ</a:t>
            </a:r>
            <a:endParaRPr baseline="-25000" sz="1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6" name="Google Shape;136;p14"/>
          <p:cNvSpPr txBox="1"/>
          <p:nvPr/>
        </p:nvSpPr>
        <p:spPr>
          <a:xfrm rot="-5400000">
            <a:off x="4274950" y="1857101"/>
            <a:ext cx="138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741B47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QUARKS</a:t>
            </a:r>
            <a:endParaRPr b="1" sz="1800">
              <a:solidFill>
                <a:srgbClr val="741B47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137" name="Google Shape;137;p14"/>
          <p:cNvSpPr txBox="1"/>
          <p:nvPr/>
        </p:nvSpPr>
        <p:spPr>
          <a:xfrm rot="-5400000">
            <a:off x="4273900" y="3436550"/>
            <a:ext cx="138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89D46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LEPTONS</a:t>
            </a:r>
            <a:endParaRPr b="1" sz="1800">
              <a:solidFill>
                <a:srgbClr val="489D46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138" name="Google Shape;138;p14"/>
          <p:cNvSpPr txBox="1"/>
          <p:nvPr/>
        </p:nvSpPr>
        <p:spPr>
          <a:xfrm rot="-5400000">
            <a:off x="6834925" y="2985500"/>
            <a:ext cx="228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CC0000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GAUGE BOSONS</a:t>
            </a:r>
            <a:endParaRPr b="1" sz="1800">
              <a:solidFill>
                <a:srgbClr val="CC0000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139" name="Google Shape;139;p14"/>
          <p:cNvSpPr txBox="1"/>
          <p:nvPr/>
        </p:nvSpPr>
        <p:spPr>
          <a:xfrm rot="-5400000">
            <a:off x="7092375" y="2534199"/>
            <a:ext cx="255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1C232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SCALAR BOSONS</a:t>
            </a:r>
            <a:endParaRPr b="1" sz="1800">
              <a:solidFill>
                <a:srgbClr val="F1C232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140" name="Google Shape;140;p14"/>
          <p:cNvSpPr txBox="1"/>
          <p:nvPr/>
        </p:nvSpPr>
        <p:spPr>
          <a:xfrm>
            <a:off x="6474354" y="2270024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bottom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5783999" y="2270024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strange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142" name="Google Shape;142;p14"/>
          <p:cNvSpPr txBox="1"/>
          <p:nvPr/>
        </p:nvSpPr>
        <p:spPr>
          <a:xfrm>
            <a:off x="5093596" y="2270036"/>
            <a:ext cx="68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chibsted Grotesk SemiBold"/>
                <a:ea typeface="Schibsted Grotesk SemiBold"/>
                <a:cs typeface="Schibsted Grotesk SemiBold"/>
                <a:sym typeface="Schibsted Grotesk SemiBold"/>
              </a:rPr>
              <a:t>down</a:t>
            </a:r>
            <a:endParaRPr sz="10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</p:txBody>
      </p:sp>
      <p:sp>
        <p:nvSpPr>
          <p:cNvPr id="143" name="Google Shape;143;p14"/>
          <p:cNvSpPr txBox="1"/>
          <p:nvPr/>
        </p:nvSpPr>
        <p:spPr>
          <a:xfrm>
            <a:off x="5242125" y="419550"/>
            <a:ext cx="368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CERN, The Standard Model (2024)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2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32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6" name="Google Shape;586;p32"/>
          <p:cNvSpPr txBox="1"/>
          <p:nvPr/>
        </p:nvSpPr>
        <p:spPr>
          <a:xfrm>
            <a:off x="199600" y="218000"/>
            <a:ext cx="894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 + Dark Sector mixing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87" name="Google Shape;587;p32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88" name="Google Shape;5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348" y="2447200"/>
            <a:ext cx="6825001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32"/>
          <p:cNvSpPr/>
          <p:nvPr/>
        </p:nvSpPr>
        <p:spPr>
          <a:xfrm>
            <a:off x="5326800" y="2449463"/>
            <a:ext cx="2859600" cy="523200"/>
          </a:xfrm>
          <a:prstGeom prst="rect">
            <a:avLst/>
          </a:prstGeom>
          <a:noFill/>
          <a:ln cap="flat" cmpd="sng" w="28575">
            <a:solidFill>
              <a:srgbClr val="8A90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A9096"/>
              </a:solidFill>
            </a:endParaRPr>
          </a:p>
        </p:txBody>
      </p:sp>
      <p:sp>
        <p:nvSpPr>
          <p:cNvPr id="590" name="Google Shape;590;p32"/>
          <p:cNvSpPr txBox="1"/>
          <p:nvPr/>
        </p:nvSpPr>
        <p:spPr>
          <a:xfrm>
            <a:off x="5939850" y="2986700"/>
            <a:ext cx="163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A90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fermion</a:t>
            </a:r>
            <a:endParaRPr sz="1600">
              <a:solidFill>
                <a:srgbClr val="8A90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1" name="Google Shape;591;p32"/>
          <p:cNvPicPr preferRelativeResize="0"/>
          <p:nvPr/>
        </p:nvPicPr>
        <p:blipFill rotWithShape="1">
          <a:blip r:embed="rId4">
            <a:alphaModFix/>
          </a:blip>
          <a:srcRect b="0" l="0" r="87369" t="0"/>
          <a:stretch/>
        </p:blipFill>
        <p:spPr>
          <a:xfrm>
            <a:off x="2414366" y="1111713"/>
            <a:ext cx="476099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7850" y="1004388"/>
            <a:ext cx="817484" cy="7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2"/>
          <p:cNvPicPr preferRelativeResize="0"/>
          <p:nvPr/>
        </p:nvPicPr>
        <p:blipFill rotWithShape="1">
          <a:blip r:embed="rId4">
            <a:alphaModFix/>
          </a:blip>
          <a:srcRect b="0" l="26275" r="0" t="0"/>
          <a:stretch/>
        </p:blipFill>
        <p:spPr>
          <a:xfrm>
            <a:off x="3842703" y="1111713"/>
            <a:ext cx="2778927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32"/>
          <p:cNvSpPr/>
          <p:nvPr/>
        </p:nvSpPr>
        <p:spPr>
          <a:xfrm>
            <a:off x="4068050" y="1008763"/>
            <a:ext cx="1209900" cy="738000"/>
          </a:xfrm>
          <a:prstGeom prst="rect">
            <a:avLst/>
          </a:prstGeom>
          <a:noFill/>
          <a:ln cap="flat" cmpd="sng" w="28575">
            <a:solidFill>
              <a:srgbClr val="8A90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32"/>
          <p:cNvSpPr/>
          <p:nvPr/>
        </p:nvSpPr>
        <p:spPr>
          <a:xfrm>
            <a:off x="5507625" y="1004238"/>
            <a:ext cx="1209900" cy="7380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32"/>
          <p:cNvSpPr txBox="1"/>
          <p:nvPr/>
        </p:nvSpPr>
        <p:spPr>
          <a:xfrm>
            <a:off x="3856250" y="1746763"/>
            <a:ext cx="163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A90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photon</a:t>
            </a:r>
            <a:endParaRPr sz="1600">
              <a:solidFill>
                <a:srgbClr val="8A90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7" name="Google Shape;597;p32"/>
          <p:cNvSpPr txBox="1"/>
          <p:nvPr/>
        </p:nvSpPr>
        <p:spPr>
          <a:xfrm>
            <a:off x="5295825" y="1746763"/>
            <a:ext cx="163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kinetic mixing</a:t>
            </a:r>
            <a:endParaRPr sz="16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8" name="Google Shape;598;p32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9" name="Google Shape;599;p32"/>
          <p:cNvSpPr txBox="1"/>
          <p:nvPr/>
        </p:nvSpPr>
        <p:spPr>
          <a:xfrm>
            <a:off x="5242125" y="419550"/>
            <a:ext cx="36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doi:10.1016/0370-2693(86)91377-8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3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33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6" name="Google Shape;606;p33"/>
          <p:cNvSpPr txBox="1"/>
          <p:nvPr/>
        </p:nvSpPr>
        <p:spPr>
          <a:xfrm>
            <a:off x="199600" y="218000"/>
            <a:ext cx="894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 + Dark Sector mixing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07" name="Google Shape;607;p33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08" name="Google Shape;608;p33"/>
          <p:cNvPicPr preferRelativeResize="0"/>
          <p:nvPr/>
        </p:nvPicPr>
        <p:blipFill rotWithShape="1">
          <a:blip r:embed="rId3">
            <a:alphaModFix/>
          </a:blip>
          <a:srcRect b="0" l="0" r="87369" t="0"/>
          <a:stretch/>
        </p:blipFill>
        <p:spPr>
          <a:xfrm>
            <a:off x="2414366" y="1111713"/>
            <a:ext cx="476099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7850" y="1004388"/>
            <a:ext cx="817484" cy="7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3"/>
          <p:cNvPicPr preferRelativeResize="0"/>
          <p:nvPr/>
        </p:nvPicPr>
        <p:blipFill rotWithShape="1">
          <a:blip r:embed="rId3">
            <a:alphaModFix/>
          </a:blip>
          <a:srcRect b="0" l="26275" r="0" t="0"/>
          <a:stretch/>
        </p:blipFill>
        <p:spPr>
          <a:xfrm>
            <a:off x="3842703" y="1111713"/>
            <a:ext cx="2778927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9348" y="2447200"/>
            <a:ext cx="6825001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3"/>
          <p:cNvPicPr preferRelativeResize="0"/>
          <p:nvPr/>
        </p:nvPicPr>
        <p:blipFill rotWithShape="1">
          <a:blip r:embed="rId6">
            <a:alphaModFix/>
          </a:blip>
          <a:srcRect b="0" l="0" r="29203" t="0"/>
          <a:stretch/>
        </p:blipFill>
        <p:spPr>
          <a:xfrm>
            <a:off x="1401850" y="3626675"/>
            <a:ext cx="4488750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3"/>
          <p:cNvSpPr/>
          <p:nvPr/>
        </p:nvSpPr>
        <p:spPr>
          <a:xfrm>
            <a:off x="4068050" y="1008763"/>
            <a:ext cx="1209900" cy="738000"/>
          </a:xfrm>
          <a:prstGeom prst="rect">
            <a:avLst/>
          </a:prstGeom>
          <a:noFill/>
          <a:ln cap="flat" cmpd="sng" w="28575">
            <a:solidFill>
              <a:srgbClr val="8A90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33"/>
          <p:cNvSpPr/>
          <p:nvPr/>
        </p:nvSpPr>
        <p:spPr>
          <a:xfrm>
            <a:off x="5507625" y="1004238"/>
            <a:ext cx="1209900" cy="7380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33"/>
          <p:cNvSpPr/>
          <p:nvPr/>
        </p:nvSpPr>
        <p:spPr>
          <a:xfrm>
            <a:off x="5326800" y="2449463"/>
            <a:ext cx="2859600" cy="523200"/>
          </a:xfrm>
          <a:prstGeom prst="rect">
            <a:avLst/>
          </a:prstGeom>
          <a:noFill/>
          <a:ln cap="flat" cmpd="sng" w="28575">
            <a:solidFill>
              <a:srgbClr val="8A90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A9096"/>
              </a:solidFill>
            </a:endParaRPr>
          </a:p>
        </p:txBody>
      </p:sp>
      <p:sp>
        <p:nvSpPr>
          <p:cNvPr id="616" name="Google Shape;616;p33"/>
          <p:cNvSpPr/>
          <p:nvPr/>
        </p:nvSpPr>
        <p:spPr>
          <a:xfrm>
            <a:off x="5954900" y="3703625"/>
            <a:ext cx="390300" cy="3693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7" name="Google Shape;617;p33"/>
          <p:cNvPicPr preferRelativeResize="0"/>
          <p:nvPr/>
        </p:nvPicPr>
        <p:blipFill rotWithShape="1">
          <a:blip r:embed="rId6">
            <a:alphaModFix/>
          </a:blip>
          <a:srcRect b="0" l="70413" r="24112" t="0"/>
          <a:stretch/>
        </p:blipFill>
        <p:spPr>
          <a:xfrm>
            <a:off x="5976500" y="3626675"/>
            <a:ext cx="34710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3"/>
          <p:cNvPicPr preferRelativeResize="0"/>
          <p:nvPr/>
        </p:nvPicPr>
        <p:blipFill rotWithShape="1">
          <a:blip r:embed="rId6">
            <a:alphaModFix/>
          </a:blip>
          <a:srcRect b="0" l="75830" r="0" t="0"/>
          <a:stretch/>
        </p:blipFill>
        <p:spPr>
          <a:xfrm>
            <a:off x="6409499" y="3626675"/>
            <a:ext cx="1532349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33"/>
          <p:cNvSpPr txBox="1"/>
          <p:nvPr/>
        </p:nvSpPr>
        <p:spPr>
          <a:xfrm>
            <a:off x="3856250" y="1746763"/>
            <a:ext cx="163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A90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photon</a:t>
            </a:r>
            <a:endParaRPr sz="1600">
              <a:solidFill>
                <a:srgbClr val="8A90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0" name="Google Shape;620;p33"/>
          <p:cNvSpPr txBox="1"/>
          <p:nvPr/>
        </p:nvSpPr>
        <p:spPr>
          <a:xfrm>
            <a:off x="5295825" y="1746763"/>
            <a:ext cx="163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kinetic mixing</a:t>
            </a:r>
            <a:endParaRPr sz="16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1" name="Google Shape;621;p33"/>
          <p:cNvSpPr txBox="1"/>
          <p:nvPr/>
        </p:nvSpPr>
        <p:spPr>
          <a:xfrm>
            <a:off x="5939850" y="2986700"/>
            <a:ext cx="163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A90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fermion</a:t>
            </a:r>
            <a:endParaRPr sz="1600">
              <a:solidFill>
                <a:srgbClr val="8A90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2" name="Google Shape;622;p33"/>
          <p:cNvSpPr txBox="1"/>
          <p:nvPr/>
        </p:nvSpPr>
        <p:spPr>
          <a:xfrm>
            <a:off x="5030000" y="4072925"/>
            <a:ext cx="224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small electric charge</a:t>
            </a:r>
            <a:endParaRPr sz="16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3" name="Google Shape;623;p33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21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4" name="Google Shape;624;p33"/>
          <p:cNvSpPr txBox="1"/>
          <p:nvPr/>
        </p:nvSpPr>
        <p:spPr>
          <a:xfrm>
            <a:off x="5242125" y="419550"/>
            <a:ext cx="368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doi:10.1016/0370-2693(86)91377-8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4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34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1" name="Google Shape;631;p34"/>
          <p:cNvSpPr txBox="1"/>
          <p:nvPr/>
        </p:nvSpPr>
        <p:spPr>
          <a:xfrm>
            <a:off x="199600" y="218000"/>
            <a:ext cx="894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can we detect millicharged particles?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32" name="Google Shape;632;p34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33" name="Google Shape;633;p34"/>
          <p:cNvPicPr preferRelativeResize="0"/>
          <p:nvPr/>
        </p:nvPicPr>
        <p:blipFill rotWithShape="1">
          <a:blip r:embed="rId3">
            <a:alphaModFix/>
          </a:blip>
          <a:srcRect b="9810" l="0" r="0" t="5472"/>
          <a:stretch/>
        </p:blipFill>
        <p:spPr>
          <a:xfrm>
            <a:off x="302550" y="1342100"/>
            <a:ext cx="3870557" cy="245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34"/>
          <p:cNvSpPr/>
          <p:nvPr/>
        </p:nvSpPr>
        <p:spPr>
          <a:xfrm>
            <a:off x="583875" y="2675638"/>
            <a:ext cx="364500" cy="2799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34"/>
          <p:cNvSpPr/>
          <p:nvPr/>
        </p:nvSpPr>
        <p:spPr>
          <a:xfrm rot="-5256986">
            <a:off x="1812471" y="90955"/>
            <a:ext cx="3015209" cy="5827444"/>
          </a:xfrm>
          <a:prstGeom prst="triangle">
            <a:avLst>
              <a:gd fmla="val 53104" name="adj"/>
            </a:avLst>
          </a:prstGeom>
          <a:solidFill>
            <a:srgbClr val="E8E8E8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6" name="Google Shape;63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2525" y="938376"/>
            <a:ext cx="5313777" cy="375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34"/>
          <p:cNvPicPr preferRelativeResize="0"/>
          <p:nvPr/>
        </p:nvPicPr>
        <p:blipFill rotWithShape="1">
          <a:blip r:embed="rId3">
            <a:alphaModFix/>
          </a:blip>
          <a:srcRect b="9810" l="0" r="82602" t="5472"/>
          <a:stretch/>
        </p:blipFill>
        <p:spPr>
          <a:xfrm>
            <a:off x="302550" y="1342100"/>
            <a:ext cx="673399" cy="245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34"/>
          <p:cNvSpPr/>
          <p:nvPr/>
        </p:nvSpPr>
        <p:spPr>
          <a:xfrm>
            <a:off x="550275" y="2675638"/>
            <a:ext cx="431700" cy="2799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4"/>
          <p:cNvSpPr txBox="1"/>
          <p:nvPr/>
        </p:nvSpPr>
        <p:spPr>
          <a:xfrm>
            <a:off x="6366425" y="296750"/>
            <a:ext cx="279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40" name="Google Shape;640;p34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34"/>
          <p:cNvSpPr txBox="1"/>
          <p:nvPr/>
        </p:nvSpPr>
        <p:spPr>
          <a:xfrm>
            <a:off x="6564250" y="323725"/>
            <a:ext cx="259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42" name="Google Shape;642;p34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34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4" name="Google Shape;644;p34"/>
          <p:cNvSpPr txBox="1"/>
          <p:nvPr/>
        </p:nvSpPr>
        <p:spPr>
          <a:xfrm>
            <a:off x="5242125" y="419550"/>
            <a:ext cx="36888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doi:10.1016/j.physletb.2015.04.062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5" name="Google Shape;645;p34"/>
          <p:cNvSpPr txBox="1"/>
          <p:nvPr/>
        </p:nvSpPr>
        <p:spPr>
          <a:xfrm>
            <a:off x="894725" y="3801388"/>
            <a:ext cx="268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Credit: Maximilien Brice (CERN) 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6" name="Google Shape;646;p34"/>
          <p:cNvSpPr txBox="1"/>
          <p:nvPr/>
        </p:nvSpPr>
        <p:spPr>
          <a:xfrm>
            <a:off x="6747700" y="1643238"/>
            <a:ext cx="268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cds.cern.ch/record/2665537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5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35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3" name="Google Shape;653;p35"/>
          <p:cNvSpPr txBox="1"/>
          <p:nvPr/>
        </p:nvSpPr>
        <p:spPr>
          <a:xfrm>
            <a:off x="199600" y="218000"/>
            <a:ext cx="894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can we detect millicharged particles?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54" name="Google Shape;654;p35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55" name="Google Shape;655;p35"/>
          <p:cNvPicPr preferRelativeResize="0"/>
          <p:nvPr/>
        </p:nvPicPr>
        <p:blipFill rotWithShape="1">
          <a:blip r:embed="rId3">
            <a:alphaModFix/>
          </a:blip>
          <a:srcRect b="9810" l="0" r="0" t="5472"/>
          <a:stretch/>
        </p:blipFill>
        <p:spPr>
          <a:xfrm>
            <a:off x="302550" y="1342100"/>
            <a:ext cx="3870557" cy="24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35"/>
          <p:cNvPicPr preferRelativeResize="0"/>
          <p:nvPr/>
        </p:nvPicPr>
        <p:blipFill rotWithShape="1">
          <a:blip r:embed="rId4">
            <a:alphaModFix/>
          </a:blip>
          <a:srcRect b="0" l="0" r="6393" t="0"/>
          <a:stretch/>
        </p:blipFill>
        <p:spPr>
          <a:xfrm>
            <a:off x="4349475" y="1342100"/>
            <a:ext cx="4491971" cy="245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35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8" name="Google Shape;658;p35"/>
          <p:cNvSpPr txBox="1"/>
          <p:nvPr/>
        </p:nvSpPr>
        <p:spPr>
          <a:xfrm>
            <a:off x="5242125" y="419550"/>
            <a:ext cx="36888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doi:10.1016/j.physletb.2015.04.062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9" name="Google Shape;659;p35"/>
          <p:cNvSpPr txBox="1"/>
          <p:nvPr/>
        </p:nvSpPr>
        <p:spPr>
          <a:xfrm>
            <a:off x="894725" y="3801388"/>
            <a:ext cx="268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Credit: Maximilien Brice (CERN) 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6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6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6" name="Google Shape;666;p36"/>
          <p:cNvSpPr txBox="1"/>
          <p:nvPr/>
        </p:nvSpPr>
        <p:spPr>
          <a:xfrm>
            <a:off x="199600" y="218000"/>
            <a:ext cx="894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milliQan Experiment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67" name="Google Shape;667;p36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8" name="Google Shape;668;p36"/>
          <p:cNvSpPr/>
          <p:nvPr/>
        </p:nvSpPr>
        <p:spPr>
          <a:xfrm>
            <a:off x="1098538" y="2341109"/>
            <a:ext cx="1084800" cy="1084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36"/>
          <p:cNvSpPr/>
          <p:nvPr/>
        </p:nvSpPr>
        <p:spPr>
          <a:xfrm>
            <a:off x="358500" y="1227220"/>
            <a:ext cx="4213500" cy="390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6"/>
          <p:cNvSpPr/>
          <p:nvPr/>
        </p:nvSpPr>
        <p:spPr>
          <a:xfrm>
            <a:off x="2361438" y="2163151"/>
            <a:ext cx="1680600" cy="16806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36"/>
          <p:cNvSpPr/>
          <p:nvPr/>
        </p:nvSpPr>
        <p:spPr>
          <a:xfrm>
            <a:off x="2516087" y="3665960"/>
            <a:ext cx="1471500" cy="324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6"/>
          <p:cNvSpPr/>
          <p:nvPr/>
        </p:nvSpPr>
        <p:spPr>
          <a:xfrm rot="5400000">
            <a:off x="2189997" y="2244516"/>
            <a:ext cx="184500" cy="597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36"/>
          <p:cNvSpPr/>
          <p:nvPr/>
        </p:nvSpPr>
        <p:spPr>
          <a:xfrm>
            <a:off x="1144717" y="3179414"/>
            <a:ext cx="1371300" cy="92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36"/>
          <p:cNvSpPr/>
          <p:nvPr/>
        </p:nvSpPr>
        <p:spPr>
          <a:xfrm>
            <a:off x="2048593" y="2635509"/>
            <a:ext cx="467400" cy="1458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36"/>
          <p:cNvSpPr/>
          <p:nvPr/>
        </p:nvSpPr>
        <p:spPr>
          <a:xfrm>
            <a:off x="1250721" y="3284371"/>
            <a:ext cx="771900" cy="28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36"/>
          <p:cNvSpPr txBox="1"/>
          <p:nvPr/>
        </p:nvSpPr>
        <p:spPr>
          <a:xfrm>
            <a:off x="2581061" y="2428139"/>
            <a:ext cx="1533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CMS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 Cavern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77" name="Google Shape;677;p36"/>
          <p:cNvCxnSpPr/>
          <p:nvPr/>
        </p:nvCxnSpPr>
        <p:spPr>
          <a:xfrm rot="10800000">
            <a:off x="2268171" y="3225424"/>
            <a:ext cx="7851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78" name="Google Shape;678;p36"/>
          <p:cNvSpPr/>
          <p:nvPr/>
        </p:nvSpPr>
        <p:spPr>
          <a:xfrm>
            <a:off x="2913147" y="3095503"/>
            <a:ext cx="273600" cy="259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9" name="Google Shape;679;p36"/>
          <p:cNvCxnSpPr/>
          <p:nvPr/>
        </p:nvCxnSpPr>
        <p:spPr>
          <a:xfrm rot="10800000">
            <a:off x="2117351" y="1644796"/>
            <a:ext cx="896700" cy="1553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80" name="Google Shape;680;p36"/>
          <p:cNvSpPr/>
          <p:nvPr/>
        </p:nvSpPr>
        <p:spPr>
          <a:xfrm flipH="1" rot="-1422358">
            <a:off x="1964028" y="1260280"/>
            <a:ext cx="115659" cy="324131"/>
          </a:xfrm>
          <a:prstGeom prst="parallelogram">
            <a:avLst>
              <a:gd fmla="val 25000" name="adj"/>
            </a:avLst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36"/>
          <p:cNvSpPr txBox="1"/>
          <p:nvPr/>
        </p:nvSpPr>
        <p:spPr>
          <a:xfrm>
            <a:off x="2117361" y="1211750"/>
            <a:ext cx="153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Bar Detector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82" name="Google Shape;682;p36"/>
          <p:cNvPicPr preferRelativeResize="0"/>
          <p:nvPr/>
        </p:nvPicPr>
        <p:blipFill rotWithShape="1">
          <a:blip r:embed="rId3">
            <a:alphaModFix/>
          </a:blip>
          <a:srcRect b="25953" l="0" r="0" t="0"/>
          <a:stretch/>
        </p:blipFill>
        <p:spPr>
          <a:xfrm>
            <a:off x="5242138" y="1087175"/>
            <a:ext cx="3156376" cy="3113613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36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4" name="Google Shape;684;p36"/>
          <p:cNvSpPr txBox="1"/>
          <p:nvPr/>
        </p:nvSpPr>
        <p:spPr>
          <a:xfrm>
            <a:off x="5242125" y="419550"/>
            <a:ext cx="36888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doi:10.48550/arXiv.1607.04669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5" name="Google Shape;685;p36"/>
          <p:cNvSpPr txBox="1"/>
          <p:nvPr/>
        </p:nvSpPr>
        <p:spPr>
          <a:xfrm>
            <a:off x="5561238" y="4247413"/>
            <a:ext cx="268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Credit: Dariush Imani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7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7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2" name="Google Shape;692;p37"/>
          <p:cNvSpPr txBox="1"/>
          <p:nvPr/>
        </p:nvSpPr>
        <p:spPr>
          <a:xfrm>
            <a:off x="199600" y="218000"/>
            <a:ext cx="31341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milliQan Bar Detector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Scintillation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Material </a:t>
            </a: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produces light at a consistent wavelength when charged particles pass through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5240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Photomultiplier Tube (PMT)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Produce electrons from photons through the photoelectric effect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93" name="Google Shape;693;p37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4" name="Google Shape;694;p37"/>
          <p:cNvSpPr txBox="1"/>
          <p:nvPr/>
        </p:nvSpPr>
        <p:spPr>
          <a:xfrm>
            <a:off x="6258525" y="296750"/>
            <a:ext cx="2904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95" name="Google Shape;69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4724" y="1005751"/>
            <a:ext cx="4506875" cy="34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37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7" name="Google Shape;697;p37"/>
          <p:cNvSpPr txBox="1"/>
          <p:nvPr/>
        </p:nvSpPr>
        <p:spPr>
          <a:xfrm>
            <a:off x="5242125" y="419550"/>
            <a:ext cx="36888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doi:10.1103/PhysRevD.104.032002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8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38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4" name="Google Shape;704;p38"/>
          <p:cNvSpPr txBox="1"/>
          <p:nvPr/>
        </p:nvSpPr>
        <p:spPr>
          <a:xfrm>
            <a:off x="199600" y="218000"/>
            <a:ext cx="8641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Photomultiplier Tube (PMT)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Photocathode emits electrons when struck by photons; dynodes amplify the signal by successive electron multiplication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05" name="Google Shape;705;p38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06" name="Google Shape;7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463" y="1511012"/>
            <a:ext cx="7339070" cy="2935638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38"/>
          <p:cNvSpPr txBox="1"/>
          <p:nvPr/>
        </p:nvSpPr>
        <p:spPr>
          <a:xfrm>
            <a:off x="7307675" y="4126425"/>
            <a:ext cx="174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Qwerty123uiop, CC BY-SA 3.0, via Wikimedia Commons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8" name="Google Shape;708;p38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26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9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39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5" name="Google Shape;715;p39"/>
          <p:cNvSpPr txBox="1"/>
          <p:nvPr/>
        </p:nvSpPr>
        <p:spPr>
          <a:xfrm>
            <a:off x="199600" y="218000"/>
            <a:ext cx="7654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“Who ordered that?”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Main sources of background: </a:t>
            </a: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cosmic</a:t>
            </a: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 muons, beam muons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Also: light leaks and dark rate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16" name="Google Shape;716;p39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17" name="Google Shape;71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575" y="1619206"/>
            <a:ext cx="2748375" cy="2748344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8" name="Google Shape;71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4048" y="1619200"/>
            <a:ext cx="2748375" cy="274835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9" name="Google Shape;719;p39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27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4275" y="1100975"/>
            <a:ext cx="3488748" cy="3488748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40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40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7" name="Google Shape;727;p40"/>
          <p:cNvSpPr txBox="1"/>
          <p:nvPr/>
        </p:nvSpPr>
        <p:spPr>
          <a:xfrm>
            <a:off x="199600" y="218000"/>
            <a:ext cx="7654800" cy="3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Beam muon selection criteria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energy muons produced in LHC CMS pp collisions 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Follow same trajectory as mCPs → pass through all layers of the detector                      (possible curvature due to CMS magnetic field)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b="1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Selection cuts:</a:t>
            </a:r>
            <a:endParaRPr b="1"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Pulse area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Hits in each layer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Slope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Timing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28" name="Google Shape;728;p40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9" name="Google Shape;729;p40"/>
          <p:cNvSpPr txBox="1"/>
          <p:nvPr/>
        </p:nvSpPr>
        <p:spPr>
          <a:xfrm>
            <a:off x="4946950" y="2202450"/>
            <a:ext cx="1309800" cy="369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Helvetica Neue"/>
                <a:ea typeface="Helvetica Neue"/>
                <a:cs typeface="Helvetica Neue"/>
                <a:sym typeface="Helvetica Neue"/>
              </a:rPr>
              <a:t>beam muons</a:t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0" name="Google Shape;730;p40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28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1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41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7" name="Google Shape;737;p41"/>
          <p:cNvSpPr txBox="1"/>
          <p:nvPr/>
        </p:nvSpPr>
        <p:spPr>
          <a:xfrm>
            <a:off x="199600" y="218000"/>
            <a:ext cx="8823300" cy="26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Pulse area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Photoelectrons observed by PMTs produce signal → “pulse”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Pulses characterized by height (voltage), width (time), and </a:t>
            </a:r>
            <a:r>
              <a:rPr b="1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area</a:t>
            </a: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(voltage x time)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b="1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Pulse area</a:t>
            </a: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integrated area under waveform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Pulse area proportional to number of photoelectrons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Units: [pVs] = [mV] x [ns] = [10</a:t>
            </a:r>
            <a:r>
              <a:rPr baseline="30000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-3</a:t>
            </a: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V] x [10</a:t>
            </a:r>
            <a:r>
              <a:rPr baseline="30000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-9</a:t>
            </a: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s] = [10</a:t>
            </a:r>
            <a:r>
              <a:rPr baseline="30000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-12</a:t>
            </a: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Vs]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38" name="Google Shape;738;p41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39" name="Google Shape;7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837" y="2391882"/>
            <a:ext cx="3746826" cy="20197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0" name="Google Shape;740;p41"/>
          <p:cNvCxnSpPr/>
          <p:nvPr/>
        </p:nvCxnSpPr>
        <p:spPr>
          <a:xfrm>
            <a:off x="2997775" y="3670475"/>
            <a:ext cx="3363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1" name="Google Shape;741;p41"/>
          <p:cNvSpPr txBox="1"/>
          <p:nvPr/>
        </p:nvSpPr>
        <p:spPr>
          <a:xfrm>
            <a:off x="3348002" y="4248167"/>
            <a:ext cx="284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real data pictured</a:t>
            </a:r>
            <a:endParaRPr b="1" sz="12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2" name="Google Shape;742;p41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29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5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15"/>
          <p:cNvSpPr txBox="1"/>
          <p:nvPr/>
        </p:nvSpPr>
        <p:spPr>
          <a:xfrm>
            <a:off x="199600" y="218000"/>
            <a:ext cx="77484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The Standard Model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 of the most successful theories in modern science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Electron Magnetic Moment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lang="en" sz="1500">
                <a:solidFill>
                  <a:srgbClr val="131314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the most precise prediction of the standard model (SM) to 1 part in 10</a:t>
            </a:r>
            <a:r>
              <a:rPr baseline="30000" lang="en" sz="1500">
                <a:solidFill>
                  <a:srgbClr val="131314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r>
              <a:rPr lang="en" sz="1500">
                <a:solidFill>
                  <a:srgbClr val="131314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”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51" name="Google Shape;151;p15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2" name="Google Shape;15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400" y="2022433"/>
            <a:ext cx="7249201" cy="209036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5"/>
          <p:cNvSpPr txBox="1"/>
          <p:nvPr/>
        </p:nvSpPr>
        <p:spPr>
          <a:xfrm>
            <a:off x="8544850" y="4733450"/>
            <a:ext cx="57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Google Shape;154;p15"/>
          <p:cNvSpPr txBox="1"/>
          <p:nvPr/>
        </p:nvSpPr>
        <p:spPr>
          <a:xfrm>
            <a:off x="5242125" y="419550"/>
            <a:ext cx="368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doi:10.1103/PhysRevLett.130.071801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2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42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9" name="Google Shape;749;p42"/>
          <p:cNvSpPr txBox="1"/>
          <p:nvPr/>
        </p:nvSpPr>
        <p:spPr>
          <a:xfrm>
            <a:off x="199600" y="218000"/>
            <a:ext cx="8641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Pulse area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Requirements: area of pulse above threshold and is the largest in its layer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Area threshold → handle on beam muon selection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50" name="Google Shape;750;p42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51" name="Google Shape;75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250" y="1633575"/>
            <a:ext cx="4051190" cy="137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7558" y="1659398"/>
            <a:ext cx="4051190" cy="137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250" y="3203808"/>
            <a:ext cx="4051190" cy="137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7560" y="3215719"/>
            <a:ext cx="4051190" cy="1376782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42"/>
          <p:cNvSpPr txBox="1"/>
          <p:nvPr/>
        </p:nvSpPr>
        <p:spPr>
          <a:xfrm>
            <a:off x="3028201" y="1457075"/>
            <a:ext cx="142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Pulse area &gt; 0 pVs</a:t>
            </a:r>
            <a:endParaRPr b="1" sz="1000">
              <a:solidFill>
                <a:srgbClr val="CC0000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756" name="Google Shape;756;p42"/>
          <p:cNvSpPr txBox="1"/>
          <p:nvPr/>
        </p:nvSpPr>
        <p:spPr>
          <a:xfrm>
            <a:off x="6778500" y="1457075"/>
            <a:ext cx="186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Pulse area &gt; 100,000 pVs</a:t>
            </a:r>
            <a:endParaRPr b="1" sz="1000">
              <a:solidFill>
                <a:srgbClr val="CC0000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757" name="Google Shape;757;p42"/>
          <p:cNvSpPr txBox="1"/>
          <p:nvPr/>
        </p:nvSpPr>
        <p:spPr>
          <a:xfrm>
            <a:off x="2594700" y="3012350"/>
            <a:ext cx="186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Pulse area &gt; 250,000 pVs</a:t>
            </a:r>
            <a:endParaRPr b="1" sz="1000">
              <a:solidFill>
                <a:srgbClr val="CC0000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758" name="Google Shape;758;p42"/>
          <p:cNvSpPr txBox="1"/>
          <p:nvPr/>
        </p:nvSpPr>
        <p:spPr>
          <a:xfrm>
            <a:off x="6778500" y="3012350"/>
            <a:ext cx="186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Pulse area &gt; 500,000 pVs</a:t>
            </a:r>
            <a:endParaRPr b="1" sz="1000">
              <a:solidFill>
                <a:srgbClr val="CC0000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759" name="Google Shape;759;p42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43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43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6" name="Google Shape;766;p43"/>
          <p:cNvSpPr txBox="1"/>
          <p:nvPr/>
        </p:nvSpPr>
        <p:spPr>
          <a:xfrm>
            <a:off x="199600" y="218000"/>
            <a:ext cx="8641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Pulse area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Requirements: area of pulse above threshold and is the largest in its layer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Area threshold → handle on beam muon selection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67" name="Google Shape;767;p43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68" name="Google Shape;76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250" y="1633575"/>
            <a:ext cx="4051190" cy="137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7558" y="1659398"/>
            <a:ext cx="4051190" cy="137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250" y="3203808"/>
            <a:ext cx="4051190" cy="137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7560" y="3215719"/>
            <a:ext cx="4051190" cy="1376782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3"/>
          <p:cNvSpPr txBox="1"/>
          <p:nvPr/>
        </p:nvSpPr>
        <p:spPr>
          <a:xfrm>
            <a:off x="3028201" y="1457075"/>
            <a:ext cx="142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Pulse area &gt; 0 pVs</a:t>
            </a:r>
            <a:endParaRPr b="1" sz="1000">
              <a:solidFill>
                <a:srgbClr val="CC0000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773" name="Google Shape;773;p43"/>
          <p:cNvSpPr txBox="1"/>
          <p:nvPr/>
        </p:nvSpPr>
        <p:spPr>
          <a:xfrm>
            <a:off x="6778500" y="1457075"/>
            <a:ext cx="186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Pulse area &gt; 100,000 pVs</a:t>
            </a:r>
            <a:endParaRPr b="1" sz="1000">
              <a:solidFill>
                <a:srgbClr val="CC0000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774" name="Google Shape;774;p43"/>
          <p:cNvSpPr txBox="1"/>
          <p:nvPr/>
        </p:nvSpPr>
        <p:spPr>
          <a:xfrm>
            <a:off x="2594700" y="3012350"/>
            <a:ext cx="186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Pulse area &gt; 250,000 pVs</a:t>
            </a:r>
            <a:endParaRPr b="1" sz="1000">
              <a:solidFill>
                <a:srgbClr val="CC0000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775" name="Google Shape;775;p43"/>
          <p:cNvSpPr txBox="1"/>
          <p:nvPr/>
        </p:nvSpPr>
        <p:spPr>
          <a:xfrm>
            <a:off x="6778500" y="3012350"/>
            <a:ext cx="186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Pulse area &gt; 500,000 pVs</a:t>
            </a:r>
            <a:endParaRPr b="1" sz="1000">
              <a:solidFill>
                <a:srgbClr val="CC0000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776" name="Google Shape;776;p43"/>
          <p:cNvSpPr/>
          <p:nvPr/>
        </p:nvSpPr>
        <p:spPr>
          <a:xfrm>
            <a:off x="894800" y="1795775"/>
            <a:ext cx="377100" cy="535500"/>
          </a:xfrm>
          <a:prstGeom prst="ellipse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43"/>
          <p:cNvSpPr/>
          <p:nvPr/>
        </p:nvSpPr>
        <p:spPr>
          <a:xfrm>
            <a:off x="3116350" y="2029250"/>
            <a:ext cx="693600" cy="507000"/>
          </a:xfrm>
          <a:prstGeom prst="ellipse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43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31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4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44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5" name="Google Shape;785;p44"/>
          <p:cNvSpPr txBox="1"/>
          <p:nvPr/>
        </p:nvSpPr>
        <p:spPr>
          <a:xfrm>
            <a:off x="199600" y="218000"/>
            <a:ext cx="8641800" cy="15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Hit in each layer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Code (developed by C. Campagnari) skims data and reconstructs tracks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 hits within each layer → cluster neighboring hits → construct tracks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Centroid of cluster in each layer cannot move by more than one unit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86" name="Google Shape;786;p44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7" name="Google Shape;787;p44"/>
          <p:cNvSpPr/>
          <p:nvPr/>
        </p:nvSpPr>
        <p:spPr>
          <a:xfrm>
            <a:off x="214066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44"/>
          <p:cNvSpPr/>
          <p:nvPr/>
        </p:nvSpPr>
        <p:spPr>
          <a:xfrm>
            <a:off x="214066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44"/>
          <p:cNvSpPr/>
          <p:nvPr/>
        </p:nvSpPr>
        <p:spPr>
          <a:xfrm>
            <a:off x="214066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44"/>
          <p:cNvSpPr/>
          <p:nvPr/>
        </p:nvSpPr>
        <p:spPr>
          <a:xfrm>
            <a:off x="214066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44"/>
          <p:cNvSpPr/>
          <p:nvPr/>
        </p:nvSpPr>
        <p:spPr>
          <a:xfrm>
            <a:off x="245807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44"/>
          <p:cNvSpPr/>
          <p:nvPr/>
        </p:nvSpPr>
        <p:spPr>
          <a:xfrm>
            <a:off x="245807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44"/>
          <p:cNvSpPr/>
          <p:nvPr/>
        </p:nvSpPr>
        <p:spPr>
          <a:xfrm>
            <a:off x="245807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44"/>
          <p:cNvSpPr/>
          <p:nvPr/>
        </p:nvSpPr>
        <p:spPr>
          <a:xfrm>
            <a:off x="245807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44"/>
          <p:cNvSpPr/>
          <p:nvPr/>
        </p:nvSpPr>
        <p:spPr>
          <a:xfrm>
            <a:off x="2775487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44"/>
          <p:cNvSpPr/>
          <p:nvPr/>
        </p:nvSpPr>
        <p:spPr>
          <a:xfrm>
            <a:off x="2775487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44"/>
          <p:cNvSpPr/>
          <p:nvPr/>
        </p:nvSpPr>
        <p:spPr>
          <a:xfrm>
            <a:off x="2775487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44"/>
          <p:cNvSpPr/>
          <p:nvPr/>
        </p:nvSpPr>
        <p:spPr>
          <a:xfrm>
            <a:off x="2775487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44"/>
          <p:cNvSpPr/>
          <p:nvPr/>
        </p:nvSpPr>
        <p:spPr>
          <a:xfrm>
            <a:off x="3092898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44"/>
          <p:cNvSpPr/>
          <p:nvPr/>
        </p:nvSpPr>
        <p:spPr>
          <a:xfrm>
            <a:off x="3092898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44"/>
          <p:cNvSpPr/>
          <p:nvPr/>
        </p:nvSpPr>
        <p:spPr>
          <a:xfrm>
            <a:off x="3092898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44"/>
          <p:cNvSpPr/>
          <p:nvPr/>
        </p:nvSpPr>
        <p:spPr>
          <a:xfrm>
            <a:off x="3092898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44"/>
          <p:cNvSpPr txBox="1"/>
          <p:nvPr/>
        </p:nvSpPr>
        <p:spPr>
          <a:xfrm>
            <a:off x="2140675" y="23832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4" name="Google Shape;804;p44"/>
          <p:cNvSpPr txBox="1"/>
          <p:nvPr/>
        </p:nvSpPr>
        <p:spPr>
          <a:xfrm>
            <a:off x="2461000" y="23832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5" name="Google Shape;805;p44"/>
          <p:cNvSpPr txBox="1"/>
          <p:nvPr/>
        </p:nvSpPr>
        <p:spPr>
          <a:xfrm>
            <a:off x="2146550" y="2700676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6" name="Google Shape;806;p44"/>
          <p:cNvSpPr txBox="1"/>
          <p:nvPr/>
        </p:nvSpPr>
        <p:spPr>
          <a:xfrm>
            <a:off x="2458075" y="27006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7" name="Google Shape;807;p44"/>
          <p:cNvSpPr txBox="1"/>
          <p:nvPr/>
        </p:nvSpPr>
        <p:spPr>
          <a:xfrm>
            <a:off x="2776938" y="23832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8" name="Google Shape;808;p44"/>
          <p:cNvSpPr txBox="1"/>
          <p:nvPr/>
        </p:nvSpPr>
        <p:spPr>
          <a:xfrm>
            <a:off x="3092888" y="23832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9" name="Google Shape;809;p44"/>
          <p:cNvSpPr txBox="1"/>
          <p:nvPr/>
        </p:nvSpPr>
        <p:spPr>
          <a:xfrm>
            <a:off x="2776938" y="2700676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0" name="Google Shape;810;p44"/>
          <p:cNvSpPr txBox="1"/>
          <p:nvPr/>
        </p:nvSpPr>
        <p:spPr>
          <a:xfrm>
            <a:off x="3095813" y="2700676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1" name="Google Shape;811;p44"/>
          <p:cNvSpPr txBox="1"/>
          <p:nvPr/>
        </p:nvSpPr>
        <p:spPr>
          <a:xfrm>
            <a:off x="2140663" y="3018088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2" name="Google Shape;812;p44"/>
          <p:cNvSpPr txBox="1"/>
          <p:nvPr/>
        </p:nvSpPr>
        <p:spPr>
          <a:xfrm>
            <a:off x="2461738" y="3018101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3" name="Google Shape;813;p44"/>
          <p:cNvSpPr txBox="1"/>
          <p:nvPr/>
        </p:nvSpPr>
        <p:spPr>
          <a:xfrm>
            <a:off x="2096125" y="33354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4" name="Google Shape;814;p44"/>
          <p:cNvSpPr txBox="1"/>
          <p:nvPr/>
        </p:nvSpPr>
        <p:spPr>
          <a:xfrm>
            <a:off x="2413525" y="33354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5" name="Google Shape;815;p44"/>
          <p:cNvSpPr txBox="1"/>
          <p:nvPr/>
        </p:nvSpPr>
        <p:spPr>
          <a:xfrm>
            <a:off x="2730938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6" name="Google Shape;816;p44"/>
          <p:cNvSpPr txBox="1"/>
          <p:nvPr/>
        </p:nvSpPr>
        <p:spPr>
          <a:xfrm>
            <a:off x="3048350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7" name="Google Shape;817;p44"/>
          <p:cNvSpPr txBox="1"/>
          <p:nvPr/>
        </p:nvSpPr>
        <p:spPr>
          <a:xfrm>
            <a:off x="2732763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8" name="Google Shape;818;p44"/>
          <p:cNvSpPr txBox="1"/>
          <p:nvPr/>
        </p:nvSpPr>
        <p:spPr>
          <a:xfrm>
            <a:off x="3048313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9" name="Google Shape;819;p44"/>
          <p:cNvSpPr/>
          <p:nvPr/>
        </p:nvSpPr>
        <p:spPr>
          <a:xfrm>
            <a:off x="351771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44"/>
          <p:cNvSpPr/>
          <p:nvPr/>
        </p:nvSpPr>
        <p:spPr>
          <a:xfrm>
            <a:off x="351771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44"/>
          <p:cNvSpPr/>
          <p:nvPr/>
        </p:nvSpPr>
        <p:spPr>
          <a:xfrm>
            <a:off x="351771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44"/>
          <p:cNvSpPr/>
          <p:nvPr/>
        </p:nvSpPr>
        <p:spPr>
          <a:xfrm>
            <a:off x="351771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44"/>
          <p:cNvSpPr/>
          <p:nvPr/>
        </p:nvSpPr>
        <p:spPr>
          <a:xfrm>
            <a:off x="383512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44"/>
          <p:cNvSpPr/>
          <p:nvPr/>
        </p:nvSpPr>
        <p:spPr>
          <a:xfrm>
            <a:off x="383512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44"/>
          <p:cNvSpPr/>
          <p:nvPr/>
        </p:nvSpPr>
        <p:spPr>
          <a:xfrm>
            <a:off x="383512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44"/>
          <p:cNvSpPr/>
          <p:nvPr/>
        </p:nvSpPr>
        <p:spPr>
          <a:xfrm>
            <a:off x="383512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44"/>
          <p:cNvSpPr/>
          <p:nvPr/>
        </p:nvSpPr>
        <p:spPr>
          <a:xfrm>
            <a:off x="4152537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44"/>
          <p:cNvSpPr/>
          <p:nvPr/>
        </p:nvSpPr>
        <p:spPr>
          <a:xfrm>
            <a:off x="4152537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44"/>
          <p:cNvSpPr/>
          <p:nvPr/>
        </p:nvSpPr>
        <p:spPr>
          <a:xfrm>
            <a:off x="4152537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44"/>
          <p:cNvSpPr/>
          <p:nvPr/>
        </p:nvSpPr>
        <p:spPr>
          <a:xfrm>
            <a:off x="4152537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44"/>
          <p:cNvSpPr/>
          <p:nvPr/>
        </p:nvSpPr>
        <p:spPr>
          <a:xfrm>
            <a:off x="4469948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44"/>
          <p:cNvSpPr/>
          <p:nvPr/>
        </p:nvSpPr>
        <p:spPr>
          <a:xfrm>
            <a:off x="4469948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44"/>
          <p:cNvSpPr/>
          <p:nvPr/>
        </p:nvSpPr>
        <p:spPr>
          <a:xfrm>
            <a:off x="4469948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44"/>
          <p:cNvSpPr/>
          <p:nvPr/>
        </p:nvSpPr>
        <p:spPr>
          <a:xfrm>
            <a:off x="4469948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44"/>
          <p:cNvSpPr txBox="1"/>
          <p:nvPr/>
        </p:nvSpPr>
        <p:spPr>
          <a:xfrm>
            <a:off x="3471775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6" name="Google Shape;836;p44"/>
          <p:cNvSpPr/>
          <p:nvPr/>
        </p:nvSpPr>
        <p:spPr>
          <a:xfrm>
            <a:off x="4891991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44"/>
          <p:cNvSpPr/>
          <p:nvPr/>
        </p:nvSpPr>
        <p:spPr>
          <a:xfrm>
            <a:off x="4891991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44"/>
          <p:cNvSpPr/>
          <p:nvPr/>
        </p:nvSpPr>
        <p:spPr>
          <a:xfrm>
            <a:off x="4891991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44"/>
          <p:cNvSpPr/>
          <p:nvPr/>
        </p:nvSpPr>
        <p:spPr>
          <a:xfrm>
            <a:off x="4891991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44"/>
          <p:cNvSpPr/>
          <p:nvPr/>
        </p:nvSpPr>
        <p:spPr>
          <a:xfrm>
            <a:off x="5209401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44"/>
          <p:cNvSpPr/>
          <p:nvPr/>
        </p:nvSpPr>
        <p:spPr>
          <a:xfrm>
            <a:off x="5209401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44"/>
          <p:cNvSpPr/>
          <p:nvPr/>
        </p:nvSpPr>
        <p:spPr>
          <a:xfrm>
            <a:off x="5209401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44"/>
          <p:cNvSpPr/>
          <p:nvPr/>
        </p:nvSpPr>
        <p:spPr>
          <a:xfrm>
            <a:off x="5209401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44"/>
          <p:cNvSpPr/>
          <p:nvPr/>
        </p:nvSpPr>
        <p:spPr>
          <a:xfrm>
            <a:off x="5526812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44"/>
          <p:cNvSpPr/>
          <p:nvPr/>
        </p:nvSpPr>
        <p:spPr>
          <a:xfrm>
            <a:off x="5526812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44"/>
          <p:cNvSpPr/>
          <p:nvPr/>
        </p:nvSpPr>
        <p:spPr>
          <a:xfrm>
            <a:off x="5526812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44"/>
          <p:cNvSpPr/>
          <p:nvPr/>
        </p:nvSpPr>
        <p:spPr>
          <a:xfrm>
            <a:off x="5526812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44"/>
          <p:cNvSpPr/>
          <p:nvPr/>
        </p:nvSpPr>
        <p:spPr>
          <a:xfrm>
            <a:off x="5844223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44"/>
          <p:cNvSpPr/>
          <p:nvPr/>
        </p:nvSpPr>
        <p:spPr>
          <a:xfrm>
            <a:off x="5844223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44"/>
          <p:cNvSpPr/>
          <p:nvPr/>
        </p:nvSpPr>
        <p:spPr>
          <a:xfrm>
            <a:off x="5844223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44"/>
          <p:cNvSpPr/>
          <p:nvPr/>
        </p:nvSpPr>
        <p:spPr>
          <a:xfrm>
            <a:off x="5844223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44"/>
          <p:cNvSpPr/>
          <p:nvPr/>
        </p:nvSpPr>
        <p:spPr>
          <a:xfrm>
            <a:off x="626626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44"/>
          <p:cNvSpPr/>
          <p:nvPr/>
        </p:nvSpPr>
        <p:spPr>
          <a:xfrm>
            <a:off x="626626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44"/>
          <p:cNvSpPr/>
          <p:nvPr/>
        </p:nvSpPr>
        <p:spPr>
          <a:xfrm>
            <a:off x="626626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44"/>
          <p:cNvSpPr/>
          <p:nvPr/>
        </p:nvSpPr>
        <p:spPr>
          <a:xfrm>
            <a:off x="626626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44"/>
          <p:cNvSpPr/>
          <p:nvPr/>
        </p:nvSpPr>
        <p:spPr>
          <a:xfrm>
            <a:off x="658367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44"/>
          <p:cNvSpPr/>
          <p:nvPr/>
        </p:nvSpPr>
        <p:spPr>
          <a:xfrm>
            <a:off x="658367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44"/>
          <p:cNvSpPr/>
          <p:nvPr/>
        </p:nvSpPr>
        <p:spPr>
          <a:xfrm>
            <a:off x="658367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658367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44"/>
          <p:cNvSpPr/>
          <p:nvPr/>
        </p:nvSpPr>
        <p:spPr>
          <a:xfrm>
            <a:off x="6901087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44"/>
          <p:cNvSpPr/>
          <p:nvPr/>
        </p:nvSpPr>
        <p:spPr>
          <a:xfrm>
            <a:off x="6901087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44"/>
          <p:cNvSpPr/>
          <p:nvPr/>
        </p:nvSpPr>
        <p:spPr>
          <a:xfrm>
            <a:off x="6901087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44"/>
          <p:cNvSpPr/>
          <p:nvPr/>
        </p:nvSpPr>
        <p:spPr>
          <a:xfrm>
            <a:off x="6901087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44"/>
          <p:cNvSpPr/>
          <p:nvPr/>
        </p:nvSpPr>
        <p:spPr>
          <a:xfrm>
            <a:off x="7218498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44"/>
          <p:cNvSpPr/>
          <p:nvPr/>
        </p:nvSpPr>
        <p:spPr>
          <a:xfrm>
            <a:off x="7218498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44"/>
          <p:cNvSpPr/>
          <p:nvPr/>
        </p:nvSpPr>
        <p:spPr>
          <a:xfrm>
            <a:off x="7218498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44"/>
          <p:cNvSpPr/>
          <p:nvPr/>
        </p:nvSpPr>
        <p:spPr>
          <a:xfrm>
            <a:off x="7218498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44"/>
          <p:cNvSpPr txBox="1"/>
          <p:nvPr/>
        </p:nvSpPr>
        <p:spPr>
          <a:xfrm>
            <a:off x="3790575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9" name="Google Shape;869;p44"/>
          <p:cNvSpPr txBox="1"/>
          <p:nvPr/>
        </p:nvSpPr>
        <p:spPr>
          <a:xfrm>
            <a:off x="3471775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0" name="Google Shape;870;p44"/>
          <p:cNvSpPr txBox="1"/>
          <p:nvPr/>
        </p:nvSpPr>
        <p:spPr>
          <a:xfrm>
            <a:off x="3790563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1" name="Google Shape;871;p44"/>
          <p:cNvSpPr txBox="1"/>
          <p:nvPr/>
        </p:nvSpPr>
        <p:spPr>
          <a:xfrm>
            <a:off x="4111738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2" name="Google Shape;872;p44"/>
          <p:cNvSpPr txBox="1"/>
          <p:nvPr/>
        </p:nvSpPr>
        <p:spPr>
          <a:xfrm>
            <a:off x="4436100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3" name="Google Shape;873;p44"/>
          <p:cNvSpPr txBox="1"/>
          <p:nvPr/>
        </p:nvSpPr>
        <p:spPr>
          <a:xfrm>
            <a:off x="4116488" y="270491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4" name="Google Shape;874;p44"/>
          <p:cNvSpPr txBox="1"/>
          <p:nvPr/>
        </p:nvSpPr>
        <p:spPr>
          <a:xfrm>
            <a:off x="4431238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5" name="Google Shape;875;p44"/>
          <p:cNvSpPr txBox="1"/>
          <p:nvPr/>
        </p:nvSpPr>
        <p:spPr>
          <a:xfrm>
            <a:off x="3471775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78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6" name="Google Shape;876;p44"/>
          <p:cNvSpPr txBox="1"/>
          <p:nvPr/>
        </p:nvSpPr>
        <p:spPr>
          <a:xfrm>
            <a:off x="3790113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79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7" name="Google Shape;877;p44"/>
          <p:cNvSpPr txBox="1"/>
          <p:nvPr/>
        </p:nvSpPr>
        <p:spPr>
          <a:xfrm>
            <a:off x="3473163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8" name="Google Shape;878;p44"/>
          <p:cNvSpPr txBox="1"/>
          <p:nvPr/>
        </p:nvSpPr>
        <p:spPr>
          <a:xfrm>
            <a:off x="3792850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9" name="Google Shape;879;p44"/>
          <p:cNvSpPr txBox="1"/>
          <p:nvPr/>
        </p:nvSpPr>
        <p:spPr>
          <a:xfrm>
            <a:off x="4115325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0" name="Google Shape;880;p44"/>
          <p:cNvSpPr txBox="1"/>
          <p:nvPr/>
        </p:nvSpPr>
        <p:spPr>
          <a:xfrm>
            <a:off x="4431250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1" name="Google Shape;881;p44"/>
          <p:cNvSpPr txBox="1"/>
          <p:nvPr/>
        </p:nvSpPr>
        <p:spPr>
          <a:xfrm>
            <a:off x="4115325" y="33355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2" name="Google Shape;882;p44"/>
          <p:cNvSpPr txBox="1"/>
          <p:nvPr/>
        </p:nvSpPr>
        <p:spPr>
          <a:xfrm>
            <a:off x="4436100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3" name="Google Shape;883;p44"/>
          <p:cNvSpPr txBox="1"/>
          <p:nvPr/>
        </p:nvSpPr>
        <p:spPr>
          <a:xfrm>
            <a:off x="4847450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4" name="Google Shape;884;p44"/>
          <p:cNvSpPr txBox="1"/>
          <p:nvPr/>
        </p:nvSpPr>
        <p:spPr>
          <a:xfrm>
            <a:off x="5164850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5" name="Google Shape;885;p44"/>
          <p:cNvSpPr txBox="1"/>
          <p:nvPr/>
        </p:nvSpPr>
        <p:spPr>
          <a:xfrm>
            <a:off x="4847450" y="270066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6" name="Google Shape;886;p44"/>
          <p:cNvSpPr txBox="1"/>
          <p:nvPr/>
        </p:nvSpPr>
        <p:spPr>
          <a:xfrm>
            <a:off x="5164850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7" name="Google Shape;887;p44"/>
          <p:cNvSpPr txBox="1"/>
          <p:nvPr/>
        </p:nvSpPr>
        <p:spPr>
          <a:xfrm>
            <a:off x="5482263" y="238325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8" name="Google Shape;888;p44"/>
          <p:cNvSpPr txBox="1"/>
          <p:nvPr/>
        </p:nvSpPr>
        <p:spPr>
          <a:xfrm>
            <a:off x="5799663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9" name="Google Shape;889;p44"/>
          <p:cNvSpPr txBox="1"/>
          <p:nvPr/>
        </p:nvSpPr>
        <p:spPr>
          <a:xfrm>
            <a:off x="5482250" y="270066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0" name="Google Shape;890;p44"/>
          <p:cNvSpPr txBox="1"/>
          <p:nvPr/>
        </p:nvSpPr>
        <p:spPr>
          <a:xfrm>
            <a:off x="5799675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1" name="Google Shape;891;p44"/>
          <p:cNvSpPr txBox="1"/>
          <p:nvPr/>
        </p:nvSpPr>
        <p:spPr>
          <a:xfrm>
            <a:off x="4847450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2" name="Google Shape;892;p44"/>
          <p:cNvSpPr txBox="1"/>
          <p:nvPr/>
        </p:nvSpPr>
        <p:spPr>
          <a:xfrm>
            <a:off x="5164850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3" name="Google Shape;893;p44"/>
          <p:cNvSpPr txBox="1"/>
          <p:nvPr/>
        </p:nvSpPr>
        <p:spPr>
          <a:xfrm>
            <a:off x="4847450" y="333551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4" name="Google Shape;894;p44"/>
          <p:cNvSpPr txBox="1"/>
          <p:nvPr/>
        </p:nvSpPr>
        <p:spPr>
          <a:xfrm>
            <a:off x="5164850" y="33354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5" name="Google Shape;895;p44"/>
          <p:cNvSpPr txBox="1"/>
          <p:nvPr/>
        </p:nvSpPr>
        <p:spPr>
          <a:xfrm>
            <a:off x="5482263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6" name="Google Shape;896;p44"/>
          <p:cNvSpPr txBox="1"/>
          <p:nvPr/>
        </p:nvSpPr>
        <p:spPr>
          <a:xfrm>
            <a:off x="5799663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7" name="Google Shape;897;p44"/>
          <p:cNvSpPr txBox="1"/>
          <p:nvPr/>
        </p:nvSpPr>
        <p:spPr>
          <a:xfrm>
            <a:off x="5482250" y="333551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8" name="Google Shape;898;p44"/>
          <p:cNvSpPr txBox="1"/>
          <p:nvPr/>
        </p:nvSpPr>
        <p:spPr>
          <a:xfrm>
            <a:off x="5799675" y="33354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9" name="Google Shape;899;p44"/>
          <p:cNvSpPr txBox="1"/>
          <p:nvPr/>
        </p:nvSpPr>
        <p:spPr>
          <a:xfrm>
            <a:off x="6223125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0" name="Google Shape;900;p44"/>
          <p:cNvSpPr txBox="1"/>
          <p:nvPr/>
        </p:nvSpPr>
        <p:spPr>
          <a:xfrm>
            <a:off x="6539125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1" name="Google Shape;901;p44"/>
          <p:cNvSpPr txBox="1"/>
          <p:nvPr/>
        </p:nvSpPr>
        <p:spPr>
          <a:xfrm>
            <a:off x="6223125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2" name="Google Shape;902;p44"/>
          <p:cNvSpPr txBox="1"/>
          <p:nvPr/>
        </p:nvSpPr>
        <p:spPr>
          <a:xfrm>
            <a:off x="6551450" y="270066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3" name="Google Shape;903;p44"/>
          <p:cNvSpPr txBox="1"/>
          <p:nvPr/>
        </p:nvSpPr>
        <p:spPr>
          <a:xfrm>
            <a:off x="6856538" y="238326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4" name="Google Shape;904;p44"/>
          <p:cNvSpPr txBox="1"/>
          <p:nvPr/>
        </p:nvSpPr>
        <p:spPr>
          <a:xfrm>
            <a:off x="7173913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5" name="Google Shape;905;p44"/>
          <p:cNvSpPr txBox="1"/>
          <p:nvPr/>
        </p:nvSpPr>
        <p:spPr>
          <a:xfrm>
            <a:off x="6860300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6" name="Google Shape;906;p44"/>
          <p:cNvSpPr txBox="1"/>
          <p:nvPr/>
        </p:nvSpPr>
        <p:spPr>
          <a:xfrm>
            <a:off x="7173975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7" name="Google Shape;907;p44"/>
          <p:cNvSpPr txBox="1"/>
          <p:nvPr/>
        </p:nvSpPr>
        <p:spPr>
          <a:xfrm>
            <a:off x="6223125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8" name="Google Shape;908;p44"/>
          <p:cNvSpPr txBox="1"/>
          <p:nvPr/>
        </p:nvSpPr>
        <p:spPr>
          <a:xfrm>
            <a:off x="6539125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9" name="Google Shape;909;p44"/>
          <p:cNvSpPr txBox="1"/>
          <p:nvPr/>
        </p:nvSpPr>
        <p:spPr>
          <a:xfrm>
            <a:off x="6223125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0" name="Google Shape;910;p44"/>
          <p:cNvSpPr txBox="1"/>
          <p:nvPr/>
        </p:nvSpPr>
        <p:spPr>
          <a:xfrm>
            <a:off x="6539125" y="33355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1" name="Google Shape;911;p44"/>
          <p:cNvSpPr txBox="1"/>
          <p:nvPr/>
        </p:nvSpPr>
        <p:spPr>
          <a:xfrm>
            <a:off x="6856538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2" name="Google Shape;912;p44"/>
          <p:cNvSpPr txBox="1"/>
          <p:nvPr/>
        </p:nvSpPr>
        <p:spPr>
          <a:xfrm>
            <a:off x="7184213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3" name="Google Shape;913;p44"/>
          <p:cNvSpPr txBox="1"/>
          <p:nvPr/>
        </p:nvSpPr>
        <p:spPr>
          <a:xfrm>
            <a:off x="6856525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4" name="Google Shape;914;p44"/>
          <p:cNvSpPr txBox="1"/>
          <p:nvPr/>
        </p:nvSpPr>
        <p:spPr>
          <a:xfrm>
            <a:off x="7173925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5" name="Google Shape;915;p44"/>
          <p:cNvSpPr txBox="1"/>
          <p:nvPr/>
        </p:nvSpPr>
        <p:spPr>
          <a:xfrm>
            <a:off x="2202350" y="2076513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Layer 0</a:t>
            </a:r>
            <a:endParaRPr b="1" sz="10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6" name="Google Shape;916;p44"/>
          <p:cNvSpPr txBox="1"/>
          <p:nvPr/>
        </p:nvSpPr>
        <p:spPr>
          <a:xfrm>
            <a:off x="3560075" y="2076525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Layer 1</a:t>
            </a:r>
            <a:endParaRPr b="1" sz="10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7" name="Google Shape;917;p44"/>
          <p:cNvSpPr txBox="1"/>
          <p:nvPr/>
        </p:nvSpPr>
        <p:spPr>
          <a:xfrm>
            <a:off x="4964063" y="2076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Layer 2</a:t>
            </a:r>
            <a:endParaRPr b="1" sz="10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8" name="Google Shape;918;p44"/>
          <p:cNvSpPr txBox="1"/>
          <p:nvPr/>
        </p:nvSpPr>
        <p:spPr>
          <a:xfrm>
            <a:off x="6304813" y="2076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Layer 3</a:t>
            </a:r>
            <a:endParaRPr b="1" sz="10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9" name="Google Shape;919;p44"/>
          <p:cNvSpPr txBox="1"/>
          <p:nvPr/>
        </p:nvSpPr>
        <p:spPr>
          <a:xfrm>
            <a:off x="1191375" y="3335488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row 0 (x=0)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0" name="Google Shape;920;p44"/>
          <p:cNvSpPr txBox="1"/>
          <p:nvPr/>
        </p:nvSpPr>
        <p:spPr>
          <a:xfrm>
            <a:off x="1191375" y="30181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row 1 (x=1)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1" name="Google Shape;921;p44"/>
          <p:cNvSpPr txBox="1"/>
          <p:nvPr/>
        </p:nvSpPr>
        <p:spPr>
          <a:xfrm>
            <a:off x="1191375" y="2700663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row 2 (x=2)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2" name="Google Shape;922;p44"/>
          <p:cNvSpPr txBox="1"/>
          <p:nvPr/>
        </p:nvSpPr>
        <p:spPr>
          <a:xfrm>
            <a:off x="1191375" y="2383288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row 3 (x=3)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3" name="Google Shape;923;p44"/>
          <p:cNvSpPr txBox="1"/>
          <p:nvPr/>
        </p:nvSpPr>
        <p:spPr>
          <a:xfrm rot="-5400000">
            <a:off x="1730575" y="3850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col 0 (y=0)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4" name="Google Shape;924;p44"/>
          <p:cNvSpPr txBox="1"/>
          <p:nvPr/>
        </p:nvSpPr>
        <p:spPr>
          <a:xfrm rot="-5400000">
            <a:off x="2047975" y="3850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col 1 (y=1)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5" name="Google Shape;925;p44"/>
          <p:cNvSpPr txBox="1"/>
          <p:nvPr/>
        </p:nvSpPr>
        <p:spPr>
          <a:xfrm rot="-5400000">
            <a:off x="2365388" y="3850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col 2 (y=2)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6" name="Google Shape;926;p44"/>
          <p:cNvSpPr txBox="1"/>
          <p:nvPr/>
        </p:nvSpPr>
        <p:spPr>
          <a:xfrm rot="-5400000">
            <a:off x="2682763" y="3850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col 3 (y=3)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7" name="Google Shape;927;p44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32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5"/>
          <p:cNvSpPr/>
          <p:nvPr/>
        </p:nvSpPr>
        <p:spPr>
          <a:xfrm>
            <a:off x="4152537" y="2735476"/>
            <a:ext cx="269100" cy="2691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45"/>
          <p:cNvSpPr txBox="1"/>
          <p:nvPr/>
        </p:nvSpPr>
        <p:spPr>
          <a:xfrm>
            <a:off x="4116488" y="270491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4" name="Google Shape;934;p45"/>
          <p:cNvSpPr/>
          <p:nvPr/>
        </p:nvSpPr>
        <p:spPr>
          <a:xfrm>
            <a:off x="351771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45"/>
          <p:cNvSpPr txBox="1"/>
          <p:nvPr/>
        </p:nvSpPr>
        <p:spPr>
          <a:xfrm>
            <a:off x="3471775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6" name="Google Shape;936;p45"/>
          <p:cNvSpPr/>
          <p:nvPr/>
        </p:nvSpPr>
        <p:spPr>
          <a:xfrm>
            <a:off x="7218498" y="2735476"/>
            <a:ext cx="269100" cy="2691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45"/>
          <p:cNvSpPr txBox="1"/>
          <p:nvPr/>
        </p:nvSpPr>
        <p:spPr>
          <a:xfrm>
            <a:off x="7173975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8" name="Google Shape;938;p45"/>
          <p:cNvSpPr/>
          <p:nvPr/>
        </p:nvSpPr>
        <p:spPr>
          <a:xfrm>
            <a:off x="6583676" y="2735476"/>
            <a:ext cx="269100" cy="2691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45"/>
          <p:cNvSpPr txBox="1"/>
          <p:nvPr/>
        </p:nvSpPr>
        <p:spPr>
          <a:xfrm>
            <a:off x="6551450" y="270066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0" name="Google Shape;940;p45"/>
          <p:cNvSpPr/>
          <p:nvPr/>
        </p:nvSpPr>
        <p:spPr>
          <a:xfrm>
            <a:off x="5526812" y="2735476"/>
            <a:ext cx="269100" cy="2691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45"/>
          <p:cNvSpPr txBox="1"/>
          <p:nvPr/>
        </p:nvSpPr>
        <p:spPr>
          <a:xfrm>
            <a:off x="5482250" y="270066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2" name="Google Shape;942;p45"/>
          <p:cNvSpPr/>
          <p:nvPr/>
        </p:nvSpPr>
        <p:spPr>
          <a:xfrm>
            <a:off x="3835126" y="2735476"/>
            <a:ext cx="269100" cy="2691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45"/>
          <p:cNvSpPr txBox="1"/>
          <p:nvPr/>
        </p:nvSpPr>
        <p:spPr>
          <a:xfrm>
            <a:off x="3790563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4" name="Google Shape;944;p45"/>
          <p:cNvSpPr/>
          <p:nvPr/>
        </p:nvSpPr>
        <p:spPr>
          <a:xfrm>
            <a:off x="2775487" y="2735476"/>
            <a:ext cx="269100" cy="2691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45"/>
          <p:cNvSpPr txBox="1"/>
          <p:nvPr/>
        </p:nvSpPr>
        <p:spPr>
          <a:xfrm>
            <a:off x="2776938" y="2700676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6" name="Google Shape;946;p45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45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8" name="Google Shape;948;p45"/>
          <p:cNvSpPr txBox="1"/>
          <p:nvPr/>
        </p:nvSpPr>
        <p:spPr>
          <a:xfrm>
            <a:off x="199600" y="218000"/>
            <a:ext cx="8641800" cy="15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Hit in each layer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Code (developed by C. Campagnari) skims data and reconstructs tracks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 hits within each layer → cluster neighboring hits → construct tracks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Centroid of cluster in each layer cannot move by more than one unit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49" name="Google Shape;949;p45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0" name="Google Shape;950;p45"/>
          <p:cNvSpPr/>
          <p:nvPr/>
        </p:nvSpPr>
        <p:spPr>
          <a:xfrm>
            <a:off x="214066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45"/>
          <p:cNvSpPr/>
          <p:nvPr/>
        </p:nvSpPr>
        <p:spPr>
          <a:xfrm>
            <a:off x="214066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45"/>
          <p:cNvSpPr/>
          <p:nvPr/>
        </p:nvSpPr>
        <p:spPr>
          <a:xfrm>
            <a:off x="214066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45"/>
          <p:cNvSpPr/>
          <p:nvPr/>
        </p:nvSpPr>
        <p:spPr>
          <a:xfrm>
            <a:off x="214066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45"/>
          <p:cNvSpPr/>
          <p:nvPr/>
        </p:nvSpPr>
        <p:spPr>
          <a:xfrm>
            <a:off x="245807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45"/>
          <p:cNvSpPr/>
          <p:nvPr/>
        </p:nvSpPr>
        <p:spPr>
          <a:xfrm>
            <a:off x="245807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45"/>
          <p:cNvSpPr/>
          <p:nvPr/>
        </p:nvSpPr>
        <p:spPr>
          <a:xfrm>
            <a:off x="245807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45"/>
          <p:cNvSpPr/>
          <p:nvPr/>
        </p:nvSpPr>
        <p:spPr>
          <a:xfrm>
            <a:off x="245807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45"/>
          <p:cNvSpPr/>
          <p:nvPr/>
        </p:nvSpPr>
        <p:spPr>
          <a:xfrm>
            <a:off x="2775487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45"/>
          <p:cNvSpPr/>
          <p:nvPr/>
        </p:nvSpPr>
        <p:spPr>
          <a:xfrm>
            <a:off x="2775487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45"/>
          <p:cNvSpPr/>
          <p:nvPr/>
        </p:nvSpPr>
        <p:spPr>
          <a:xfrm>
            <a:off x="2775487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45"/>
          <p:cNvSpPr/>
          <p:nvPr/>
        </p:nvSpPr>
        <p:spPr>
          <a:xfrm>
            <a:off x="3092898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45"/>
          <p:cNvSpPr/>
          <p:nvPr/>
        </p:nvSpPr>
        <p:spPr>
          <a:xfrm>
            <a:off x="3092898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45"/>
          <p:cNvSpPr/>
          <p:nvPr/>
        </p:nvSpPr>
        <p:spPr>
          <a:xfrm>
            <a:off x="3092898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45"/>
          <p:cNvSpPr/>
          <p:nvPr/>
        </p:nvSpPr>
        <p:spPr>
          <a:xfrm>
            <a:off x="3092898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45"/>
          <p:cNvSpPr txBox="1"/>
          <p:nvPr/>
        </p:nvSpPr>
        <p:spPr>
          <a:xfrm>
            <a:off x="2140675" y="23832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6" name="Google Shape;966;p45"/>
          <p:cNvSpPr txBox="1"/>
          <p:nvPr/>
        </p:nvSpPr>
        <p:spPr>
          <a:xfrm>
            <a:off x="2461000" y="23832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7" name="Google Shape;967;p45"/>
          <p:cNvSpPr txBox="1"/>
          <p:nvPr/>
        </p:nvSpPr>
        <p:spPr>
          <a:xfrm>
            <a:off x="2146550" y="2700676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8" name="Google Shape;968;p45"/>
          <p:cNvSpPr txBox="1"/>
          <p:nvPr/>
        </p:nvSpPr>
        <p:spPr>
          <a:xfrm>
            <a:off x="2458075" y="27006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9" name="Google Shape;969;p45"/>
          <p:cNvSpPr txBox="1"/>
          <p:nvPr/>
        </p:nvSpPr>
        <p:spPr>
          <a:xfrm>
            <a:off x="2776938" y="23832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0" name="Google Shape;970;p45"/>
          <p:cNvSpPr txBox="1"/>
          <p:nvPr/>
        </p:nvSpPr>
        <p:spPr>
          <a:xfrm>
            <a:off x="3092888" y="23832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1" name="Google Shape;971;p45"/>
          <p:cNvSpPr txBox="1"/>
          <p:nvPr/>
        </p:nvSpPr>
        <p:spPr>
          <a:xfrm>
            <a:off x="3095813" y="2700676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2" name="Google Shape;972;p45"/>
          <p:cNvSpPr txBox="1"/>
          <p:nvPr/>
        </p:nvSpPr>
        <p:spPr>
          <a:xfrm>
            <a:off x="2140663" y="3018088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3" name="Google Shape;973;p45"/>
          <p:cNvSpPr txBox="1"/>
          <p:nvPr/>
        </p:nvSpPr>
        <p:spPr>
          <a:xfrm>
            <a:off x="2461738" y="3018101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4" name="Google Shape;974;p45"/>
          <p:cNvSpPr txBox="1"/>
          <p:nvPr/>
        </p:nvSpPr>
        <p:spPr>
          <a:xfrm>
            <a:off x="2096125" y="33354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5" name="Google Shape;975;p45"/>
          <p:cNvSpPr txBox="1"/>
          <p:nvPr/>
        </p:nvSpPr>
        <p:spPr>
          <a:xfrm>
            <a:off x="2413525" y="33354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6" name="Google Shape;976;p45"/>
          <p:cNvSpPr txBox="1"/>
          <p:nvPr/>
        </p:nvSpPr>
        <p:spPr>
          <a:xfrm>
            <a:off x="2730938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7" name="Google Shape;977;p45"/>
          <p:cNvSpPr txBox="1"/>
          <p:nvPr/>
        </p:nvSpPr>
        <p:spPr>
          <a:xfrm>
            <a:off x="3048350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8" name="Google Shape;978;p45"/>
          <p:cNvSpPr txBox="1"/>
          <p:nvPr/>
        </p:nvSpPr>
        <p:spPr>
          <a:xfrm>
            <a:off x="2732763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9" name="Google Shape;979;p45"/>
          <p:cNvSpPr txBox="1"/>
          <p:nvPr/>
        </p:nvSpPr>
        <p:spPr>
          <a:xfrm>
            <a:off x="3048313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0" name="Google Shape;980;p45"/>
          <p:cNvSpPr/>
          <p:nvPr/>
        </p:nvSpPr>
        <p:spPr>
          <a:xfrm>
            <a:off x="351771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45"/>
          <p:cNvSpPr/>
          <p:nvPr/>
        </p:nvSpPr>
        <p:spPr>
          <a:xfrm>
            <a:off x="351771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45"/>
          <p:cNvSpPr/>
          <p:nvPr/>
        </p:nvSpPr>
        <p:spPr>
          <a:xfrm>
            <a:off x="351771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45"/>
          <p:cNvSpPr/>
          <p:nvPr/>
        </p:nvSpPr>
        <p:spPr>
          <a:xfrm>
            <a:off x="383512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45"/>
          <p:cNvSpPr/>
          <p:nvPr/>
        </p:nvSpPr>
        <p:spPr>
          <a:xfrm>
            <a:off x="383512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45"/>
          <p:cNvSpPr/>
          <p:nvPr/>
        </p:nvSpPr>
        <p:spPr>
          <a:xfrm>
            <a:off x="383512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45"/>
          <p:cNvSpPr/>
          <p:nvPr/>
        </p:nvSpPr>
        <p:spPr>
          <a:xfrm>
            <a:off x="4152537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45"/>
          <p:cNvSpPr/>
          <p:nvPr/>
        </p:nvSpPr>
        <p:spPr>
          <a:xfrm>
            <a:off x="4152537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45"/>
          <p:cNvSpPr/>
          <p:nvPr/>
        </p:nvSpPr>
        <p:spPr>
          <a:xfrm>
            <a:off x="4152537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45"/>
          <p:cNvSpPr/>
          <p:nvPr/>
        </p:nvSpPr>
        <p:spPr>
          <a:xfrm>
            <a:off x="4469948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45"/>
          <p:cNvSpPr/>
          <p:nvPr/>
        </p:nvSpPr>
        <p:spPr>
          <a:xfrm>
            <a:off x="4469948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45"/>
          <p:cNvSpPr/>
          <p:nvPr/>
        </p:nvSpPr>
        <p:spPr>
          <a:xfrm>
            <a:off x="4469948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45"/>
          <p:cNvSpPr/>
          <p:nvPr/>
        </p:nvSpPr>
        <p:spPr>
          <a:xfrm>
            <a:off x="4469948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45"/>
          <p:cNvSpPr txBox="1"/>
          <p:nvPr/>
        </p:nvSpPr>
        <p:spPr>
          <a:xfrm>
            <a:off x="3471775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4" name="Google Shape;994;p45"/>
          <p:cNvSpPr/>
          <p:nvPr/>
        </p:nvSpPr>
        <p:spPr>
          <a:xfrm>
            <a:off x="4891991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45"/>
          <p:cNvSpPr/>
          <p:nvPr/>
        </p:nvSpPr>
        <p:spPr>
          <a:xfrm>
            <a:off x="4891991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45"/>
          <p:cNvSpPr/>
          <p:nvPr/>
        </p:nvSpPr>
        <p:spPr>
          <a:xfrm>
            <a:off x="4891991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45"/>
          <p:cNvSpPr/>
          <p:nvPr/>
        </p:nvSpPr>
        <p:spPr>
          <a:xfrm>
            <a:off x="4891991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p45"/>
          <p:cNvSpPr/>
          <p:nvPr/>
        </p:nvSpPr>
        <p:spPr>
          <a:xfrm>
            <a:off x="5209401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45"/>
          <p:cNvSpPr/>
          <p:nvPr/>
        </p:nvSpPr>
        <p:spPr>
          <a:xfrm>
            <a:off x="5209401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45"/>
          <p:cNvSpPr/>
          <p:nvPr/>
        </p:nvSpPr>
        <p:spPr>
          <a:xfrm>
            <a:off x="5209401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45"/>
          <p:cNvSpPr/>
          <p:nvPr/>
        </p:nvSpPr>
        <p:spPr>
          <a:xfrm>
            <a:off x="5209401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45"/>
          <p:cNvSpPr/>
          <p:nvPr/>
        </p:nvSpPr>
        <p:spPr>
          <a:xfrm>
            <a:off x="5526812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45"/>
          <p:cNvSpPr/>
          <p:nvPr/>
        </p:nvSpPr>
        <p:spPr>
          <a:xfrm>
            <a:off x="5526812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45"/>
          <p:cNvSpPr/>
          <p:nvPr/>
        </p:nvSpPr>
        <p:spPr>
          <a:xfrm>
            <a:off x="5526812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45"/>
          <p:cNvSpPr/>
          <p:nvPr/>
        </p:nvSpPr>
        <p:spPr>
          <a:xfrm>
            <a:off x="5844223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45"/>
          <p:cNvSpPr/>
          <p:nvPr/>
        </p:nvSpPr>
        <p:spPr>
          <a:xfrm>
            <a:off x="5844223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45"/>
          <p:cNvSpPr/>
          <p:nvPr/>
        </p:nvSpPr>
        <p:spPr>
          <a:xfrm>
            <a:off x="5844223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45"/>
          <p:cNvSpPr/>
          <p:nvPr/>
        </p:nvSpPr>
        <p:spPr>
          <a:xfrm>
            <a:off x="5844223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45"/>
          <p:cNvSpPr/>
          <p:nvPr/>
        </p:nvSpPr>
        <p:spPr>
          <a:xfrm>
            <a:off x="626626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45"/>
          <p:cNvSpPr/>
          <p:nvPr/>
        </p:nvSpPr>
        <p:spPr>
          <a:xfrm>
            <a:off x="626626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45"/>
          <p:cNvSpPr/>
          <p:nvPr/>
        </p:nvSpPr>
        <p:spPr>
          <a:xfrm>
            <a:off x="626626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45"/>
          <p:cNvSpPr/>
          <p:nvPr/>
        </p:nvSpPr>
        <p:spPr>
          <a:xfrm>
            <a:off x="626626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45"/>
          <p:cNvSpPr/>
          <p:nvPr/>
        </p:nvSpPr>
        <p:spPr>
          <a:xfrm>
            <a:off x="658367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45"/>
          <p:cNvSpPr/>
          <p:nvPr/>
        </p:nvSpPr>
        <p:spPr>
          <a:xfrm>
            <a:off x="658367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45"/>
          <p:cNvSpPr/>
          <p:nvPr/>
        </p:nvSpPr>
        <p:spPr>
          <a:xfrm>
            <a:off x="658367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45"/>
          <p:cNvSpPr/>
          <p:nvPr/>
        </p:nvSpPr>
        <p:spPr>
          <a:xfrm>
            <a:off x="6901087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45"/>
          <p:cNvSpPr/>
          <p:nvPr/>
        </p:nvSpPr>
        <p:spPr>
          <a:xfrm>
            <a:off x="6901087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45"/>
          <p:cNvSpPr/>
          <p:nvPr/>
        </p:nvSpPr>
        <p:spPr>
          <a:xfrm>
            <a:off x="6901087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45"/>
          <p:cNvSpPr/>
          <p:nvPr/>
        </p:nvSpPr>
        <p:spPr>
          <a:xfrm>
            <a:off x="6901087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45"/>
          <p:cNvSpPr/>
          <p:nvPr/>
        </p:nvSpPr>
        <p:spPr>
          <a:xfrm>
            <a:off x="7218498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45"/>
          <p:cNvSpPr/>
          <p:nvPr/>
        </p:nvSpPr>
        <p:spPr>
          <a:xfrm>
            <a:off x="7218498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45"/>
          <p:cNvSpPr/>
          <p:nvPr/>
        </p:nvSpPr>
        <p:spPr>
          <a:xfrm>
            <a:off x="7218498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p45"/>
          <p:cNvSpPr txBox="1"/>
          <p:nvPr/>
        </p:nvSpPr>
        <p:spPr>
          <a:xfrm>
            <a:off x="3790575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4" name="Google Shape;1024;p45"/>
          <p:cNvSpPr txBox="1"/>
          <p:nvPr/>
        </p:nvSpPr>
        <p:spPr>
          <a:xfrm>
            <a:off x="4111738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5" name="Google Shape;1025;p45"/>
          <p:cNvSpPr txBox="1"/>
          <p:nvPr/>
        </p:nvSpPr>
        <p:spPr>
          <a:xfrm>
            <a:off x="4436100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6" name="Google Shape;1026;p45"/>
          <p:cNvSpPr txBox="1"/>
          <p:nvPr/>
        </p:nvSpPr>
        <p:spPr>
          <a:xfrm>
            <a:off x="4431238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7" name="Google Shape;1027;p45"/>
          <p:cNvSpPr txBox="1"/>
          <p:nvPr/>
        </p:nvSpPr>
        <p:spPr>
          <a:xfrm>
            <a:off x="3471775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78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8" name="Google Shape;1028;p45"/>
          <p:cNvSpPr txBox="1"/>
          <p:nvPr/>
        </p:nvSpPr>
        <p:spPr>
          <a:xfrm>
            <a:off x="3790113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79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9" name="Google Shape;1029;p45"/>
          <p:cNvSpPr txBox="1"/>
          <p:nvPr/>
        </p:nvSpPr>
        <p:spPr>
          <a:xfrm>
            <a:off x="3473163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0" name="Google Shape;1030;p45"/>
          <p:cNvSpPr txBox="1"/>
          <p:nvPr/>
        </p:nvSpPr>
        <p:spPr>
          <a:xfrm>
            <a:off x="3792850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1" name="Google Shape;1031;p45"/>
          <p:cNvSpPr txBox="1"/>
          <p:nvPr/>
        </p:nvSpPr>
        <p:spPr>
          <a:xfrm>
            <a:off x="4115325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2" name="Google Shape;1032;p45"/>
          <p:cNvSpPr txBox="1"/>
          <p:nvPr/>
        </p:nvSpPr>
        <p:spPr>
          <a:xfrm>
            <a:off x="4431250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3" name="Google Shape;1033;p45"/>
          <p:cNvSpPr txBox="1"/>
          <p:nvPr/>
        </p:nvSpPr>
        <p:spPr>
          <a:xfrm>
            <a:off x="4115325" y="33355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4" name="Google Shape;1034;p45"/>
          <p:cNvSpPr txBox="1"/>
          <p:nvPr/>
        </p:nvSpPr>
        <p:spPr>
          <a:xfrm>
            <a:off x="4436100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5" name="Google Shape;1035;p45"/>
          <p:cNvSpPr txBox="1"/>
          <p:nvPr/>
        </p:nvSpPr>
        <p:spPr>
          <a:xfrm>
            <a:off x="4847450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6" name="Google Shape;1036;p45"/>
          <p:cNvSpPr txBox="1"/>
          <p:nvPr/>
        </p:nvSpPr>
        <p:spPr>
          <a:xfrm>
            <a:off x="5164850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7" name="Google Shape;1037;p45"/>
          <p:cNvSpPr txBox="1"/>
          <p:nvPr/>
        </p:nvSpPr>
        <p:spPr>
          <a:xfrm>
            <a:off x="4847450" y="270066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8" name="Google Shape;1038;p45"/>
          <p:cNvSpPr txBox="1"/>
          <p:nvPr/>
        </p:nvSpPr>
        <p:spPr>
          <a:xfrm>
            <a:off x="5164850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9" name="Google Shape;1039;p45"/>
          <p:cNvSpPr txBox="1"/>
          <p:nvPr/>
        </p:nvSpPr>
        <p:spPr>
          <a:xfrm>
            <a:off x="5482263" y="238325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0" name="Google Shape;1040;p45"/>
          <p:cNvSpPr txBox="1"/>
          <p:nvPr/>
        </p:nvSpPr>
        <p:spPr>
          <a:xfrm>
            <a:off x="5799663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1" name="Google Shape;1041;p45"/>
          <p:cNvSpPr txBox="1"/>
          <p:nvPr/>
        </p:nvSpPr>
        <p:spPr>
          <a:xfrm>
            <a:off x="5799675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2" name="Google Shape;1042;p45"/>
          <p:cNvSpPr txBox="1"/>
          <p:nvPr/>
        </p:nvSpPr>
        <p:spPr>
          <a:xfrm>
            <a:off x="4847450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3" name="Google Shape;1043;p45"/>
          <p:cNvSpPr txBox="1"/>
          <p:nvPr/>
        </p:nvSpPr>
        <p:spPr>
          <a:xfrm>
            <a:off x="5164850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4" name="Google Shape;1044;p45"/>
          <p:cNvSpPr txBox="1"/>
          <p:nvPr/>
        </p:nvSpPr>
        <p:spPr>
          <a:xfrm>
            <a:off x="4847450" y="333551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5" name="Google Shape;1045;p45"/>
          <p:cNvSpPr txBox="1"/>
          <p:nvPr/>
        </p:nvSpPr>
        <p:spPr>
          <a:xfrm>
            <a:off x="5164850" y="33354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6" name="Google Shape;1046;p45"/>
          <p:cNvSpPr txBox="1"/>
          <p:nvPr/>
        </p:nvSpPr>
        <p:spPr>
          <a:xfrm>
            <a:off x="5482263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7" name="Google Shape;1047;p45"/>
          <p:cNvSpPr txBox="1"/>
          <p:nvPr/>
        </p:nvSpPr>
        <p:spPr>
          <a:xfrm>
            <a:off x="5799663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8" name="Google Shape;1048;p45"/>
          <p:cNvSpPr txBox="1"/>
          <p:nvPr/>
        </p:nvSpPr>
        <p:spPr>
          <a:xfrm>
            <a:off x="5482250" y="333551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9" name="Google Shape;1049;p45"/>
          <p:cNvSpPr txBox="1"/>
          <p:nvPr/>
        </p:nvSpPr>
        <p:spPr>
          <a:xfrm>
            <a:off x="5799675" y="33354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0" name="Google Shape;1050;p45"/>
          <p:cNvSpPr txBox="1"/>
          <p:nvPr/>
        </p:nvSpPr>
        <p:spPr>
          <a:xfrm>
            <a:off x="6223125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1" name="Google Shape;1051;p45"/>
          <p:cNvSpPr txBox="1"/>
          <p:nvPr/>
        </p:nvSpPr>
        <p:spPr>
          <a:xfrm>
            <a:off x="6539125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2" name="Google Shape;1052;p45"/>
          <p:cNvSpPr txBox="1"/>
          <p:nvPr/>
        </p:nvSpPr>
        <p:spPr>
          <a:xfrm>
            <a:off x="6223125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3" name="Google Shape;1053;p45"/>
          <p:cNvSpPr txBox="1"/>
          <p:nvPr/>
        </p:nvSpPr>
        <p:spPr>
          <a:xfrm>
            <a:off x="6856538" y="238326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4" name="Google Shape;1054;p45"/>
          <p:cNvSpPr txBox="1"/>
          <p:nvPr/>
        </p:nvSpPr>
        <p:spPr>
          <a:xfrm>
            <a:off x="7173913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5" name="Google Shape;1055;p45"/>
          <p:cNvSpPr txBox="1"/>
          <p:nvPr/>
        </p:nvSpPr>
        <p:spPr>
          <a:xfrm>
            <a:off x="6860300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6" name="Google Shape;1056;p45"/>
          <p:cNvSpPr txBox="1"/>
          <p:nvPr/>
        </p:nvSpPr>
        <p:spPr>
          <a:xfrm>
            <a:off x="6223125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7" name="Google Shape;1057;p45"/>
          <p:cNvSpPr txBox="1"/>
          <p:nvPr/>
        </p:nvSpPr>
        <p:spPr>
          <a:xfrm>
            <a:off x="6539125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8" name="Google Shape;1058;p45"/>
          <p:cNvSpPr txBox="1"/>
          <p:nvPr/>
        </p:nvSpPr>
        <p:spPr>
          <a:xfrm>
            <a:off x="6223125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9" name="Google Shape;1059;p45"/>
          <p:cNvSpPr txBox="1"/>
          <p:nvPr/>
        </p:nvSpPr>
        <p:spPr>
          <a:xfrm>
            <a:off x="6539125" y="33355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0" name="Google Shape;1060;p45"/>
          <p:cNvSpPr txBox="1"/>
          <p:nvPr/>
        </p:nvSpPr>
        <p:spPr>
          <a:xfrm>
            <a:off x="6856538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1" name="Google Shape;1061;p45"/>
          <p:cNvSpPr txBox="1"/>
          <p:nvPr/>
        </p:nvSpPr>
        <p:spPr>
          <a:xfrm>
            <a:off x="7184213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2" name="Google Shape;1062;p45"/>
          <p:cNvSpPr txBox="1"/>
          <p:nvPr/>
        </p:nvSpPr>
        <p:spPr>
          <a:xfrm>
            <a:off x="6856525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3" name="Google Shape;1063;p45"/>
          <p:cNvSpPr txBox="1"/>
          <p:nvPr/>
        </p:nvSpPr>
        <p:spPr>
          <a:xfrm>
            <a:off x="7173925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4" name="Google Shape;1064;p45"/>
          <p:cNvSpPr txBox="1"/>
          <p:nvPr/>
        </p:nvSpPr>
        <p:spPr>
          <a:xfrm>
            <a:off x="2202350" y="2076513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Layer 0</a:t>
            </a:r>
            <a:endParaRPr b="1" sz="10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5" name="Google Shape;1065;p45"/>
          <p:cNvSpPr txBox="1"/>
          <p:nvPr/>
        </p:nvSpPr>
        <p:spPr>
          <a:xfrm>
            <a:off x="3560075" y="2076525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Layer 1</a:t>
            </a:r>
            <a:endParaRPr b="1" sz="10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45"/>
          <p:cNvSpPr txBox="1"/>
          <p:nvPr/>
        </p:nvSpPr>
        <p:spPr>
          <a:xfrm>
            <a:off x="4964063" y="2076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Layer 2</a:t>
            </a:r>
            <a:endParaRPr b="1" sz="10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7" name="Google Shape;1067;p45"/>
          <p:cNvSpPr txBox="1"/>
          <p:nvPr/>
        </p:nvSpPr>
        <p:spPr>
          <a:xfrm>
            <a:off x="6304813" y="2076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Layer 3</a:t>
            </a:r>
            <a:endParaRPr b="1" sz="10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8" name="Google Shape;1068;p45"/>
          <p:cNvSpPr txBox="1"/>
          <p:nvPr/>
        </p:nvSpPr>
        <p:spPr>
          <a:xfrm>
            <a:off x="1191375" y="3335488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row 0 (x=0)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9" name="Google Shape;1069;p45"/>
          <p:cNvSpPr txBox="1"/>
          <p:nvPr/>
        </p:nvSpPr>
        <p:spPr>
          <a:xfrm>
            <a:off x="1191375" y="30181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row 1 (x=1)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0" name="Google Shape;1070;p45"/>
          <p:cNvSpPr txBox="1"/>
          <p:nvPr/>
        </p:nvSpPr>
        <p:spPr>
          <a:xfrm>
            <a:off x="1191375" y="2700663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row 2 (x=2)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1" name="Google Shape;1071;p45"/>
          <p:cNvSpPr txBox="1"/>
          <p:nvPr/>
        </p:nvSpPr>
        <p:spPr>
          <a:xfrm>
            <a:off x="1191375" y="2383288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row 3 (x=3)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2" name="Google Shape;1072;p45"/>
          <p:cNvSpPr txBox="1"/>
          <p:nvPr/>
        </p:nvSpPr>
        <p:spPr>
          <a:xfrm rot="-5400000">
            <a:off x="1730575" y="3850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col 0 (y=0)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3" name="Google Shape;1073;p45"/>
          <p:cNvSpPr txBox="1"/>
          <p:nvPr/>
        </p:nvSpPr>
        <p:spPr>
          <a:xfrm rot="-5400000">
            <a:off x="2047975" y="3850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col 1 (y=1)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4" name="Google Shape;1074;p45"/>
          <p:cNvSpPr txBox="1"/>
          <p:nvPr/>
        </p:nvSpPr>
        <p:spPr>
          <a:xfrm rot="-5400000">
            <a:off x="2365388" y="3850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col 2 (y=2)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5" name="Google Shape;1075;p45"/>
          <p:cNvSpPr txBox="1"/>
          <p:nvPr/>
        </p:nvSpPr>
        <p:spPr>
          <a:xfrm rot="-5400000">
            <a:off x="2682763" y="3850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col 3 (y=3)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6" name="Google Shape;1076;p45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33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46"/>
          <p:cNvSpPr/>
          <p:nvPr/>
        </p:nvSpPr>
        <p:spPr>
          <a:xfrm>
            <a:off x="6901087" y="2418063"/>
            <a:ext cx="269100" cy="2691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46"/>
          <p:cNvSpPr txBox="1"/>
          <p:nvPr/>
        </p:nvSpPr>
        <p:spPr>
          <a:xfrm>
            <a:off x="6856538" y="238326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3" name="Google Shape;1083;p46"/>
          <p:cNvSpPr/>
          <p:nvPr/>
        </p:nvSpPr>
        <p:spPr>
          <a:xfrm>
            <a:off x="6583676" y="2418063"/>
            <a:ext cx="269100" cy="2691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46"/>
          <p:cNvSpPr txBox="1"/>
          <p:nvPr/>
        </p:nvSpPr>
        <p:spPr>
          <a:xfrm>
            <a:off x="6539125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5" name="Google Shape;1085;p46"/>
          <p:cNvSpPr/>
          <p:nvPr/>
        </p:nvSpPr>
        <p:spPr>
          <a:xfrm>
            <a:off x="5209401" y="2735476"/>
            <a:ext cx="269100" cy="2691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46"/>
          <p:cNvSpPr txBox="1"/>
          <p:nvPr/>
        </p:nvSpPr>
        <p:spPr>
          <a:xfrm>
            <a:off x="5164850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7" name="Google Shape;1087;p46"/>
          <p:cNvSpPr/>
          <p:nvPr/>
        </p:nvSpPr>
        <p:spPr>
          <a:xfrm>
            <a:off x="3835126" y="3052889"/>
            <a:ext cx="269100" cy="2691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p46"/>
          <p:cNvSpPr txBox="1"/>
          <p:nvPr/>
        </p:nvSpPr>
        <p:spPr>
          <a:xfrm>
            <a:off x="3790113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79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9" name="Google Shape;1089;p46"/>
          <p:cNvSpPr/>
          <p:nvPr/>
        </p:nvSpPr>
        <p:spPr>
          <a:xfrm>
            <a:off x="2140666" y="3370302"/>
            <a:ext cx="269100" cy="2691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46"/>
          <p:cNvSpPr txBox="1"/>
          <p:nvPr/>
        </p:nvSpPr>
        <p:spPr>
          <a:xfrm>
            <a:off x="2096125" y="33354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1" name="Google Shape;1091;p46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46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3" name="Google Shape;1093;p46"/>
          <p:cNvSpPr txBox="1"/>
          <p:nvPr/>
        </p:nvSpPr>
        <p:spPr>
          <a:xfrm>
            <a:off x="199600" y="218000"/>
            <a:ext cx="8641800" cy="15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Hit in each layer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Code (developed by C. Campagnari) skims data and reconstructs tracks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 hits within each layer → cluster neighboring hits → construct tracks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Centroid of cluster in each layer cannot move by more than one unit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94" name="Google Shape;1094;p46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5" name="Google Shape;1095;p46"/>
          <p:cNvSpPr/>
          <p:nvPr/>
        </p:nvSpPr>
        <p:spPr>
          <a:xfrm>
            <a:off x="214066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46"/>
          <p:cNvSpPr/>
          <p:nvPr/>
        </p:nvSpPr>
        <p:spPr>
          <a:xfrm>
            <a:off x="214066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46"/>
          <p:cNvSpPr/>
          <p:nvPr/>
        </p:nvSpPr>
        <p:spPr>
          <a:xfrm>
            <a:off x="214066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46"/>
          <p:cNvSpPr/>
          <p:nvPr/>
        </p:nvSpPr>
        <p:spPr>
          <a:xfrm>
            <a:off x="245807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9" name="Google Shape;1099;p46"/>
          <p:cNvSpPr/>
          <p:nvPr/>
        </p:nvSpPr>
        <p:spPr>
          <a:xfrm>
            <a:off x="245807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46"/>
          <p:cNvSpPr/>
          <p:nvPr/>
        </p:nvSpPr>
        <p:spPr>
          <a:xfrm>
            <a:off x="245807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46"/>
          <p:cNvSpPr/>
          <p:nvPr/>
        </p:nvSpPr>
        <p:spPr>
          <a:xfrm>
            <a:off x="245807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46"/>
          <p:cNvSpPr/>
          <p:nvPr/>
        </p:nvSpPr>
        <p:spPr>
          <a:xfrm>
            <a:off x="2775487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46"/>
          <p:cNvSpPr/>
          <p:nvPr/>
        </p:nvSpPr>
        <p:spPr>
          <a:xfrm>
            <a:off x="2775487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p46"/>
          <p:cNvSpPr/>
          <p:nvPr/>
        </p:nvSpPr>
        <p:spPr>
          <a:xfrm>
            <a:off x="2775487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46"/>
          <p:cNvSpPr/>
          <p:nvPr/>
        </p:nvSpPr>
        <p:spPr>
          <a:xfrm>
            <a:off x="2775487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46"/>
          <p:cNvSpPr/>
          <p:nvPr/>
        </p:nvSpPr>
        <p:spPr>
          <a:xfrm>
            <a:off x="3092898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46"/>
          <p:cNvSpPr/>
          <p:nvPr/>
        </p:nvSpPr>
        <p:spPr>
          <a:xfrm>
            <a:off x="3092898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8" name="Google Shape;1108;p46"/>
          <p:cNvSpPr/>
          <p:nvPr/>
        </p:nvSpPr>
        <p:spPr>
          <a:xfrm>
            <a:off x="3092898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46"/>
          <p:cNvSpPr/>
          <p:nvPr/>
        </p:nvSpPr>
        <p:spPr>
          <a:xfrm>
            <a:off x="3092898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p46"/>
          <p:cNvSpPr txBox="1"/>
          <p:nvPr/>
        </p:nvSpPr>
        <p:spPr>
          <a:xfrm>
            <a:off x="2140675" y="23832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1" name="Google Shape;1111;p46"/>
          <p:cNvSpPr txBox="1"/>
          <p:nvPr/>
        </p:nvSpPr>
        <p:spPr>
          <a:xfrm>
            <a:off x="2461000" y="23832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2" name="Google Shape;1112;p46"/>
          <p:cNvSpPr txBox="1"/>
          <p:nvPr/>
        </p:nvSpPr>
        <p:spPr>
          <a:xfrm>
            <a:off x="2146550" y="2700676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3" name="Google Shape;1113;p46"/>
          <p:cNvSpPr txBox="1"/>
          <p:nvPr/>
        </p:nvSpPr>
        <p:spPr>
          <a:xfrm>
            <a:off x="2458075" y="27006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4" name="Google Shape;1114;p46"/>
          <p:cNvSpPr txBox="1"/>
          <p:nvPr/>
        </p:nvSpPr>
        <p:spPr>
          <a:xfrm>
            <a:off x="2776938" y="23832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5" name="Google Shape;1115;p46"/>
          <p:cNvSpPr txBox="1"/>
          <p:nvPr/>
        </p:nvSpPr>
        <p:spPr>
          <a:xfrm>
            <a:off x="3092888" y="2383263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6" name="Google Shape;1116;p46"/>
          <p:cNvSpPr txBox="1"/>
          <p:nvPr/>
        </p:nvSpPr>
        <p:spPr>
          <a:xfrm>
            <a:off x="2776938" y="2700676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7" name="Google Shape;1117;p46"/>
          <p:cNvSpPr txBox="1"/>
          <p:nvPr/>
        </p:nvSpPr>
        <p:spPr>
          <a:xfrm>
            <a:off x="3095813" y="2700676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8" name="Google Shape;1118;p46"/>
          <p:cNvSpPr txBox="1"/>
          <p:nvPr/>
        </p:nvSpPr>
        <p:spPr>
          <a:xfrm>
            <a:off x="2140663" y="3018088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9" name="Google Shape;1119;p46"/>
          <p:cNvSpPr txBox="1"/>
          <p:nvPr/>
        </p:nvSpPr>
        <p:spPr>
          <a:xfrm>
            <a:off x="2461738" y="3018101"/>
            <a:ext cx="2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0" name="Google Shape;1120;p46"/>
          <p:cNvSpPr txBox="1"/>
          <p:nvPr/>
        </p:nvSpPr>
        <p:spPr>
          <a:xfrm>
            <a:off x="2413525" y="33354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1" name="Google Shape;1121;p46"/>
          <p:cNvSpPr txBox="1"/>
          <p:nvPr/>
        </p:nvSpPr>
        <p:spPr>
          <a:xfrm>
            <a:off x="2730938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2" name="Google Shape;1122;p46"/>
          <p:cNvSpPr txBox="1"/>
          <p:nvPr/>
        </p:nvSpPr>
        <p:spPr>
          <a:xfrm>
            <a:off x="3048350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3" name="Google Shape;1123;p46"/>
          <p:cNvSpPr txBox="1"/>
          <p:nvPr/>
        </p:nvSpPr>
        <p:spPr>
          <a:xfrm>
            <a:off x="2732763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4" name="Google Shape;1124;p46"/>
          <p:cNvSpPr txBox="1"/>
          <p:nvPr/>
        </p:nvSpPr>
        <p:spPr>
          <a:xfrm>
            <a:off x="3048313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5" name="Google Shape;1125;p46"/>
          <p:cNvSpPr/>
          <p:nvPr/>
        </p:nvSpPr>
        <p:spPr>
          <a:xfrm>
            <a:off x="351771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Google Shape;1126;p46"/>
          <p:cNvSpPr/>
          <p:nvPr/>
        </p:nvSpPr>
        <p:spPr>
          <a:xfrm>
            <a:off x="351771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46"/>
          <p:cNvSpPr/>
          <p:nvPr/>
        </p:nvSpPr>
        <p:spPr>
          <a:xfrm>
            <a:off x="351771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p46"/>
          <p:cNvSpPr/>
          <p:nvPr/>
        </p:nvSpPr>
        <p:spPr>
          <a:xfrm>
            <a:off x="351771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p46"/>
          <p:cNvSpPr/>
          <p:nvPr/>
        </p:nvSpPr>
        <p:spPr>
          <a:xfrm>
            <a:off x="383512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46"/>
          <p:cNvSpPr/>
          <p:nvPr/>
        </p:nvSpPr>
        <p:spPr>
          <a:xfrm>
            <a:off x="383512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46"/>
          <p:cNvSpPr/>
          <p:nvPr/>
        </p:nvSpPr>
        <p:spPr>
          <a:xfrm>
            <a:off x="383512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46"/>
          <p:cNvSpPr/>
          <p:nvPr/>
        </p:nvSpPr>
        <p:spPr>
          <a:xfrm>
            <a:off x="4152537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46"/>
          <p:cNvSpPr/>
          <p:nvPr/>
        </p:nvSpPr>
        <p:spPr>
          <a:xfrm>
            <a:off x="4152537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46"/>
          <p:cNvSpPr/>
          <p:nvPr/>
        </p:nvSpPr>
        <p:spPr>
          <a:xfrm>
            <a:off x="4152537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5" name="Google Shape;1135;p46"/>
          <p:cNvSpPr/>
          <p:nvPr/>
        </p:nvSpPr>
        <p:spPr>
          <a:xfrm>
            <a:off x="4152537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46"/>
          <p:cNvSpPr/>
          <p:nvPr/>
        </p:nvSpPr>
        <p:spPr>
          <a:xfrm>
            <a:off x="4469948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7" name="Google Shape;1137;p46"/>
          <p:cNvSpPr/>
          <p:nvPr/>
        </p:nvSpPr>
        <p:spPr>
          <a:xfrm>
            <a:off x="4469948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8" name="Google Shape;1138;p46"/>
          <p:cNvSpPr/>
          <p:nvPr/>
        </p:nvSpPr>
        <p:spPr>
          <a:xfrm>
            <a:off x="4469948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46"/>
          <p:cNvSpPr/>
          <p:nvPr/>
        </p:nvSpPr>
        <p:spPr>
          <a:xfrm>
            <a:off x="4469948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0" name="Google Shape;1140;p46"/>
          <p:cNvSpPr txBox="1"/>
          <p:nvPr/>
        </p:nvSpPr>
        <p:spPr>
          <a:xfrm>
            <a:off x="3471775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1" name="Google Shape;1141;p46"/>
          <p:cNvSpPr/>
          <p:nvPr/>
        </p:nvSpPr>
        <p:spPr>
          <a:xfrm>
            <a:off x="4891991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2" name="Google Shape;1142;p46"/>
          <p:cNvSpPr/>
          <p:nvPr/>
        </p:nvSpPr>
        <p:spPr>
          <a:xfrm>
            <a:off x="4891991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3" name="Google Shape;1143;p46"/>
          <p:cNvSpPr/>
          <p:nvPr/>
        </p:nvSpPr>
        <p:spPr>
          <a:xfrm>
            <a:off x="4891991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46"/>
          <p:cNvSpPr/>
          <p:nvPr/>
        </p:nvSpPr>
        <p:spPr>
          <a:xfrm>
            <a:off x="4891991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5" name="Google Shape;1145;p46"/>
          <p:cNvSpPr/>
          <p:nvPr/>
        </p:nvSpPr>
        <p:spPr>
          <a:xfrm>
            <a:off x="5209401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46"/>
          <p:cNvSpPr/>
          <p:nvPr/>
        </p:nvSpPr>
        <p:spPr>
          <a:xfrm>
            <a:off x="5209401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46"/>
          <p:cNvSpPr/>
          <p:nvPr/>
        </p:nvSpPr>
        <p:spPr>
          <a:xfrm>
            <a:off x="5209401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46"/>
          <p:cNvSpPr/>
          <p:nvPr/>
        </p:nvSpPr>
        <p:spPr>
          <a:xfrm>
            <a:off x="5526812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46"/>
          <p:cNvSpPr/>
          <p:nvPr/>
        </p:nvSpPr>
        <p:spPr>
          <a:xfrm>
            <a:off x="5526812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46"/>
          <p:cNvSpPr/>
          <p:nvPr/>
        </p:nvSpPr>
        <p:spPr>
          <a:xfrm>
            <a:off x="5526812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46"/>
          <p:cNvSpPr/>
          <p:nvPr/>
        </p:nvSpPr>
        <p:spPr>
          <a:xfrm>
            <a:off x="5526812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46"/>
          <p:cNvSpPr/>
          <p:nvPr/>
        </p:nvSpPr>
        <p:spPr>
          <a:xfrm>
            <a:off x="5844223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46"/>
          <p:cNvSpPr/>
          <p:nvPr/>
        </p:nvSpPr>
        <p:spPr>
          <a:xfrm>
            <a:off x="5844223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46"/>
          <p:cNvSpPr/>
          <p:nvPr/>
        </p:nvSpPr>
        <p:spPr>
          <a:xfrm>
            <a:off x="5844223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46"/>
          <p:cNvSpPr/>
          <p:nvPr/>
        </p:nvSpPr>
        <p:spPr>
          <a:xfrm>
            <a:off x="5844223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46"/>
          <p:cNvSpPr/>
          <p:nvPr/>
        </p:nvSpPr>
        <p:spPr>
          <a:xfrm>
            <a:off x="6266266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46"/>
          <p:cNvSpPr/>
          <p:nvPr/>
        </p:nvSpPr>
        <p:spPr>
          <a:xfrm>
            <a:off x="626626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46"/>
          <p:cNvSpPr/>
          <p:nvPr/>
        </p:nvSpPr>
        <p:spPr>
          <a:xfrm>
            <a:off x="626626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46"/>
          <p:cNvSpPr/>
          <p:nvPr/>
        </p:nvSpPr>
        <p:spPr>
          <a:xfrm>
            <a:off x="626626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46"/>
          <p:cNvSpPr/>
          <p:nvPr/>
        </p:nvSpPr>
        <p:spPr>
          <a:xfrm>
            <a:off x="6583676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46"/>
          <p:cNvSpPr/>
          <p:nvPr/>
        </p:nvSpPr>
        <p:spPr>
          <a:xfrm>
            <a:off x="6583676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46"/>
          <p:cNvSpPr/>
          <p:nvPr/>
        </p:nvSpPr>
        <p:spPr>
          <a:xfrm>
            <a:off x="6583676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p46"/>
          <p:cNvSpPr/>
          <p:nvPr/>
        </p:nvSpPr>
        <p:spPr>
          <a:xfrm>
            <a:off x="6901087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Google Shape;1164;p46"/>
          <p:cNvSpPr/>
          <p:nvPr/>
        </p:nvSpPr>
        <p:spPr>
          <a:xfrm>
            <a:off x="6901087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5" name="Google Shape;1165;p46"/>
          <p:cNvSpPr/>
          <p:nvPr/>
        </p:nvSpPr>
        <p:spPr>
          <a:xfrm>
            <a:off x="6901087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6" name="Google Shape;1166;p46"/>
          <p:cNvSpPr/>
          <p:nvPr/>
        </p:nvSpPr>
        <p:spPr>
          <a:xfrm>
            <a:off x="7218498" y="2418063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p46"/>
          <p:cNvSpPr/>
          <p:nvPr/>
        </p:nvSpPr>
        <p:spPr>
          <a:xfrm>
            <a:off x="7218498" y="2735476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46"/>
          <p:cNvSpPr/>
          <p:nvPr/>
        </p:nvSpPr>
        <p:spPr>
          <a:xfrm>
            <a:off x="7218498" y="3052889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46"/>
          <p:cNvSpPr/>
          <p:nvPr/>
        </p:nvSpPr>
        <p:spPr>
          <a:xfrm>
            <a:off x="7218498" y="3370302"/>
            <a:ext cx="269100" cy="269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46"/>
          <p:cNvSpPr txBox="1"/>
          <p:nvPr/>
        </p:nvSpPr>
        <p:spPr>
          <a:xfrm>
            <a:off x="3790575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1" name="Google Shape;1171;p46"/>
          <p:cNvSpPr txBox="1"/>
          <p:nvPr/>
        </p:nvSpPr>
        <p:spPr>
          <a:xfrm>
            <a:off x="3471775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2" name="Google Shape;1172;p46"/>
          <p:cNvSpPr txBox="1"/>
          <p:nvPr/>
        </p:nvSpPr>
        <p:spPr>
          <a:xfrm>
            <a:off x="3790563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3" name="Google Shape;1173;p46"/>
          <p:cNvSpPr txBox="1"/>
          <p:nvPr/>
        </p:nvSpPr>
        <p:spPr>
          <a:xfrm>
            <a:off x="4111738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4" name="Google Shape;1174;p46"/>
          <p:cNvSpPr txBox="1"/>
          <p:nvPr/>
        </p:nvSpPr>
        <p:spPr>
          <a:xfrm>
            <a:off x="4436100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5" name="Google Shape;1175;p46"/>
          <p:cNvSpPr txBox="1"/>
          <p:nvPr/>
        </p:nvSpPr>
        <p:spPr>
          <a:xfrm>
            <a:off x="4116488" y="270491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6" name="Google Shape;1176;p46"/>
          <p:cNvSpPr txBox="1"/>
          <p:nvPr/>
        </p:nvSpPr>
        <p:spPr>
          <a:xfrm>
            <a:off x="4431238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7" name="Google Shape;1177;p46"/>
          <p:cNvSpPr txBox="1"/>
          <p:nvPr/>
        </p:nvSpPr>
        <p:spPr>
          <a:xfrm>
            <a:off x="3471775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78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8" name="Google Shape;1178;p46"/>
          <p:cNvSpPr txBox="1"/>
          <p:nvPr/>
        </p:nvSpPr>
        <p:spPr>
          <a:xfrm>
            <a:off x="3473163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9" name="Google Shape;1179;p46"/>
          <p:cNvSpPr txBox="1"/>
          <p:nvPr/>
        </p:nvSpPr>
        <p:spPr>
          <a:xfrm>
            <a:off x="3792850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0" name="Google Shape;1180;p46"/>
          <p:cNvSpPr txBox="1"/>
          <p:nvPr/>
        </p:nvSpPr>
        <p:spPr>
          <a:xfrm>
            <a:off x="4115325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1" name="Google Shape;1181;p46"/>
          <p:cNvSpPr txBox="1"/>
          <p:nvPr/>
        </p:nvSpPr>
        <p:spPr>
          <a:xfrm>
            <a:off x="4431250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29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2" name="Google Shape;1182;p46"/>
          <p:cNvSpPr txBox="1"/>
          <p:nvPr/>
        </p:nvSpPr>
        <p:spPr>
          <a:xfrm>
            <a:off x="4115325" y="33355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3" name="Google Shape;1183;p46"/>
          <p:cNvSpPr txBox="1"/>
          <p:nvPr/>
        </p:nvSpPr>
        <p:spPr>
          <a:xfrm>
            <a:off x="4436100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4" name="Google Shape;1184;p46"/>
          <p:cNvSpPr txBox="1"/>
          <p:nvPr/>
        </p:nvSpPr>
        <p:spPr>
          <a:xfrm>
            <a:off x="4847450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5" name="Google Shape;1185;p46"/>
          <p:cNvSpPr txBox="1"/>
          <p:nvPr/>
        </p:nvSpPr>
        <p:spPr>
          <a:xfrm>
            <a:off x="5164850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6" name="Google Shape;1186;p46"/>
          <p:cNvSpPr txBox="1"/>
          <p:nvPr/>
        </p:nvSpPr>
        <p:spPr>
          <a:xfrm>
            <a:off x="4847450" y="270066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7" name="Google Shape;1187;p46"/>
          <p:cNvSpPr txBox="1"/>
          <p:nvPr/>
        </p:nvSpPr>
        <p:spPr>
          <a:xfrm>
            <a:off x="5482263" y="238325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8" name="Google Shape;1188;p46"/>
          <p:cNvSpPr txBox="1"/>
          <p:nvPr/>
        </p:nvSpPr>
        <p:spPr>
          <a:xfrm>
            <a:off x="5799663" y="23832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9" name="Google Shape;1189;p46"/>
          <p:cNvSpPr txBox="1"/>
          <p:nvPr/>
        </p:nvSpPr>
        <p:spPr>
          <a:xfrm>
            <a:off x="5482250" y="270066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0" name="Google Shape;1190;p46"/>
          <p:cNvSpPr txBox="1"/>
          <p:nvPr/>
        </p:nvSpPr>
        <p:spPr>
          <a:xfrm>
            <a:off x="5799675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39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1" name="Google Shape;1191;p46"/>
          <p:cNvSpPr txBox="1"/>
          <p:nvPr/>
        </p:nvSpPr>
        <p:spPr>
          <a:xfrm>
            <a:off x="4847450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2" name="Google Shape;1192;p46"/>
          <p:cNvSpPr txBox="1"/>
          <p:nvPr/>
        </p:nvSpPr>
        <p:spPr>
          <a:xfrm>
            <a:off x="5164850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3" name="Google Shape;1193;p46"/>
          <p:cNvSpPr txBox="1"/>
          <p:nvPr/>
        </p:nvSpPr>
        <p:spPr>
          <a:xfrm>
            <a:off x="4847450" y="333551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4" name="Google Shape;1194;p46"/>
          <p:cNvSpPr txBox="1"/>
          <p:nvPr/>
        </p:nvSpPr>
        <p:spPr>
          <a:xfrm>
            <a:off x="5164850" y="33354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5" name="Google Shape;1195;p46"/>
          <p:cNvSpPr txBox="1"/>
          <p:nvPr/>
        </p:nvSpPr>
        <p:spPr>
          <a:xfrm>
            <a:off x="5482263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6" name="Google Shape;1196;p46"/>
          <p:cNvSpPr txBox="1"/>
          <p:nvPr/>
        </p:nvSpPr>
        <p:spPr>
          <a:xfrm>
            <a:off x="5799663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7" name="Google Shape;1197;p46"/>
          <p:cNvSpPr txBox="1"/>
          <p:nvPr/>
        </p:nvSpPr>
        <p:spPr>
          <a:xfrm>
            <a:off x="5482250" y="333551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8" name="Google Shape;1198;p46"/>
          <p:cNvSpPr txBox="1"/>
          <p:nvPr/>
        </p:nvSpPr>
        <p:spPr>
          <a:xfrm>
            <a:off x="5799675" y="33354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9" name="Google Shape;1199;p46"/>
          <p:cNvSpPr txBox="1"/>
          <p:nvPr/>
        </p:nvSpPr>
        <p:spPr>
          <a:xfrm>
            <a:off x="6223125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48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0" name="Google Shape;1200;p46"/>
          <p:cNvSpPr txBox="1"/>
          <p:nvPr/>
        </p:nvSpPr>
        <p:spPr>
          <a:xfrm>
            <a:off x="6223125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1" name="Google Shape;1201;p46"/>
          <p:cNvSpPr txBox="1"/>
          <p:nvPr/>
        </p:nvSpPr>
        <p:spPr>
          <a:xfrm>
            <a:off x="6551450" y="2700663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2" name="Google Shape;1202;p46"/>
          <p:cNvSpPr txBox="1"/>
          <p:nvPr/>
        </p:nvSpPr>
        <p:spPr>
          <a:xfrm>
            <a:off x="7173913" y="23832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3" name="Google Shape;1203;p46"/>
          <p:cNvSpPr txBox="1"/>
          <p:nvPr/>
        </p:nvSpPr>
        <p:spPr>
          <a:xfrm>
            <a:off x="6860300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54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4" name="Google Shape;1204;p46"/>
          <p:cNvSpPr txBox="1"/>
          <p:nvPr/>
        </p:nvSpPr>
        <p:spPr>
          <a:xfrm>
            <a:off x="7173975" y="27006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55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5" name="Google Shape;1205;p46"/>
          <p:cNvSpPr txBox="1"/>
          <p:nvPr/>
        </p:nvSpPr>
        <p:spPr>
          <a:xfrm>
            <a:off x="6223125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56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6" name="Google Shape;1206;p46"/>
          <p:cNvSpPr txBox="1"/>
          <p:nvPr/>
        </p:nvSpPr>
        <p:spPr>
          <a:xfrm>
            <a:off x="6539125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57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7" name="Google Shape;1207;p46"/>
          <p:cNvSpPr txBox="1"/>
          <p:nvPr/>
        </p:nvSpPr>
        <p:spPr>
          <a:xfrm>
            <a:off x="6223125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58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8" name="Google Shape;1208;p46"/>
          <p:cNvSpPr txBox="1"/>
          <p:nvPr/>
        </p:nvSpPr>
        <p:spPr>
          <a:xfrm>
            <a:off x="6539125" y="33355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59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9" name="Google Shape;1209;p46"/>
          <p:cNvSpPr txBox="1"/>
          <p:nvPr/>
        </p:nvSpPr>
        <p:spPr>
          <a:xfrm>
            <a:off x="6856538" y="3018088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60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0" name="Google Shape;1210;p46"/>
          <p:cNvSpPr txBox="1"/>
          <p:nvPr/>
        </p:nvSpPr>
        <p:spPr>
          <a:xfrm>
            <a:off x="7184213" y="3018100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61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1" name="Google Shape;1211;p46"/>
          <p:cNvSpPr txBox="1"/>
          <p:nvPr/>
        </p:nvSpPr>
        <p:spPr>
          <a:xfrm>
            <a:off x="6856525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62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2" name="Google Shape;1212;p46"/>
          <p:cNvSpPr txBox="1"/>
          <p:nvPr/>
        </p:nvSpPr>
        <p:spPr>
          <a:xfrm>
            <a:off x="7173925" y="3335475"/>
            <a:ext cx="3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63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3" name="Google Shape;1213;p46"/>
          <p:cNvSpPr txBox="1"/>
          <p:nvPr/>
        </p:nvSpPr>
        <p:spPr>
          <a:xfrm>
            <a:off x="2202350" y="2076513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Layer 0</a:t>
            </a:r>
            <a:endParaRPr b="1" sz="10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4" name="Google Shape;1214;p46"/>
          <p:cNvSpPr txBox="1"/>
          <p:nvPr/>
        </p:nvSpPr>
        <p:spPr>
          <a:xfrm>
            <a:off x="3560075" y="2076525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Layer 1</a:t>
            </a:r>
            <a:endParaRPr b="1" sz="10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5" name="Google Shape;1215;p46"/>
          <p:cNvSpPr txBox="1"/>
          <p:nvPr/>
        </p:nvSpPr>
        <p:spPr>
          <a:xfrm>
            <a:off x="4964063" y="2076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Layer 2</a:t>
            </a:r>
            <a:endParaRPr b="1" sz="10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6" name="Google Shape;1216;p46"/>
          <p:cNvSpPr txBox="1"/>
          <p:nvPr/>
        </p:nvSpPr>
        <p:spPr>
          <a:xfrm>
            <a:off x="6304813" y="2076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Layer 3</a:t>
            </a:r>
            <a:endParaRPr b="1" sz="10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7" name="Google Shape;1217;p46"/>
          <p:cNvSpPr txBox="1"/>
          <p:nvPr/>
        </p:nvSpPr>
        <p:spPr>
          <a:xfrm>
            <a:off x="1191375" y="3335488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row 0 (x=0)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8" name="Google Shape;1218;p46"/>
          <p:cNvSpPr txBox="1"/>
          <p:nvPr/>
        </p:nvSpPr>
        <p:spPr>
          <a:xfrm>
            <a:off x="1191375" y="30181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row 1 (x=1)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9" name="Google Shape;1219;p46"/>
          <p:cNvSpPr txBox="1"/>
          <p:nvPr/>
        </p:nvSpPr>
        <p:spPr>
          <a:xfrm>
            <a:off x="1191375" y="2700663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row 2 (x=2)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0" name="Google Shape;1220;p46"/>
          <p:cNvSpPr txBox="1"/>
          <p:nvPr/>
        </p:nvSpPr>
        <p:spPr>
          <a:xfrm>
            <a:off x="1191375" y="2383288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row 3 (x=3)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1" name="Google Shape;1221;p46"/>
          <p:cNvSpPr txBox="1"/>
          <p:nvPr/>
        </p:nvSpPr>
        <p:spPr>
          <a:xfrm rot="-5400000">
            <a:off x="1730575" y="3850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col 0 (y=0)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2" name="Google Shape;1222;p46"/>
          <p:cNvSpPr txBox="1"/>
          <p:nvPr/>
        </p:nvSpPr>
        <p:spPr>
          <a:xfrm rot="-5400000">
            <a:off x="2047975" y="3850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col 1 (y=1)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3" name="Google Shape;1223;p46"/>
          <p:cNvSpPr txBox="1"/>
          <p:nvPr/>
        </p:nvSpPr>
        <p:spPr>
          <a:xfrm rot="-5400000">
            <a:off x="2365388" y="3850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col 2 (y=2)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4" name="Google Shape;1224;p46"/>
          <p:cNvSpPr txBox="1"/>
          <p:nvPr/>
        </p:nvSpPr>
        <p:spPr>
          <a:xfrm rot="-5400000">
            <a:off x="2682763" y="3850500"/>
            <a:ext cx="108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col 3 (y=3)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5" name="Google Shape;1225;p46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34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47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47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2" name="Google Shape;1232;p47"/>
          <p:cNvSpPr txBox="1"/>
          <p:nvPr/>
        </p:nvSpPr>
        <p:spPr>
          <a:xfrm>
            <a:off x="199600" y="218000"/>
            <a:ext cx="86418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Slope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Criteria: hit in each layer + clustering/tracking + beam on + timing window (15 ns) + area threshold (</a:t>
            </a:r>
            <a:r>
              <a:rPr b="1" lang="en" sz="15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red</a:t>
            </a: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33" name="Google Shape;1233;p47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34" name="Google Shape;123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800" y="1545488"/>
            <a:ext cx="3061397" cy="305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808" y="1545488"/>
            <a:ext cx="3061397" cy="30534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47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48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48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3" name="Google Shape;1243;p48"/>
          <p:cNvSpPr txBox="1"/>
          <p:nvPr/>
        </p:nvSpPr>
        <p:spPr>
          <a:xfrm>
            <a:off x="199600" y="218000"/>
            <a:ext cx="86418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Timing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Timing between hits in last layer (layer 3) and first layer (layer 0)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44" name="Google Shape;1244;p48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45" name="Google Shape;124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174" y="1392775"/>
            <a:ext cx="3076555" cy="304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66" y="1392775"/>
            <a:ext cx="3076555" cy="3044527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p48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36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49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p49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4" name="Google Shape;1254;p49"/>
          <p:cNvSpPr txBox="1"/>
          <p:nvPr/>
        </p:nvSpPr>
        <p:spPr>
          <a:xfrm>
            <a:off x="199600" y="218000"/>
            <a:ext cx="86418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Beam muons vs. luminosity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beam muons as a function of the cumulative collision rate over time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55" name="Google Shape;1255;p49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6" name="Google Shape;1256;p49"/>
          <p:cNvSpPr txBox="1"/>
          <p:nvPr/>
        </p:nvSpPr>
        <p:spPr>
          <a:xfrm>
            <a:off x="149442" y="1857150"/>
            <a:ext cx="12285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Helvetica Neue"/>
                <a:ea typeface="Helvetica Neue"/>
                <a:cs typeface="Helvetica Neue"/>
                <a:sym typeface="Helvetica Neue"/>
              </a:rPr>
              <a:t>No slope requirement</a:t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A8CCF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500,000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pVs: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0.095/pb</a:t>
            </a:r>
            <a:r>
              <a:rPr baseline="3000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-1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01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300,000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pVs: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0.126/pb</a:t>
            </a:r>
            <a:r>
              <a:rPr baseline="3000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-1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0C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100,000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pVs: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0.158/pb</a:t>
            </a:r>
            <a:r>
              <a:rPr baseline="3000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-1</a:t>
            </a:r>
            <a:endParaRPr sz="15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57" name="Google Shape;125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083" y="1432400"/>
            <a:ext cx="3179959" cy="3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0850" y="1432400"/>
            <a:ext cx="3238222" cy="310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49"/>
          <p:cNvSpPr txBox="1"/>
          <p:nvPr/>
        </p:nvSpPr>
        <p:spPr>
          <a:xfrm>
            <a:off x="7748926" y="1857150"/>
            <a:ext cx="13302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Helvetica Neue"/>
                <a:ea typeface="Helvetica Neue"/>
                <a:cs typeface="Helvetica Neue"/>
                <a:sym typeface="Helvetica Neue"/>
              </a:rPr>
              <a:t>x and y slope requirement (0)</a:t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A8CCF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A8CCF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500,000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pVs: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0.029/pb</a:t>
            </a:r>
            <a:r>
              <a:rPr baseline="3000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-1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01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300,000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pVs: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0.028/pb</a:t>
            </a:r>
            <a:r>
              <a:rPr baseline="3000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-1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0C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100,000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pVs: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0.017/pb</a:t>
            </a:r>
            <a:r>
              <a:rPr baseline="3000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-1</a:t>
            </a:r>
            <a:endParaRPr sz="15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0" name="Google Shape;1260;p49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37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0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Google Shape;1266;p50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7" name="Google Shape;1267;p50"/>
          <p:cNvSpPr txBox="1"/>
          <p:nvPr/>
        </p:nvSpPr>
        <p:spPr>
          <a:xfrm>
            <a:off x="199600" y="218000"/>
            <a:ext cx="8641800" cy="23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takeaways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Optimized area threshold (300,000 pVs)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Apply selection criteria to reduce background → </a:t>
            </a:r>
            <a:r>
              <a:rPr lang="en" sz="15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cleanest identification of beam muons</a:t>
            </a:r>
            <a:endParaRPr sz="15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Understood detector response to large saturating signal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Confirmed detector alignment and calibration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Allows us to explore signal-like trajectories in the detector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Used beam muons as a proxy for millicharged particles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68" name="Google Shape;1268;p50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9" name="Google Shape;1269;p50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38/43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Google Shape;127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8389" y="1467075"/>
            <a:ext cx="4527225" cy="309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51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51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7" name="Google Shape;1277;p51"/>
          <p:cNvSpPr txBox="1"/>
          <p:nvPr/>
        </p:nvSpPr>
        <p:spPr>
          <a:xfrm>
            <a:off x="199600" y="218000"/>
            <a:ext cx="86418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about millicharged signals?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 let’s take a look at the other end of the spectrum → single photon response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sub-SPE pulses observed by M. Citron (figure below)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78" name="Google Shape;1278;p51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9" name="Google Shape;1279;p51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39/43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0" name="Google Shape;1280;p51"/>
          <p:cNvSpPr/>
          <p:nvPr/>
        </p:nvSpPr>
        <p:spPr>
          <a:xfrm>
            <a:off x="2918500" y="3018638"/>
            <a:ext cx="566400" cy="201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1" name="Google Shape;1281;p51"/>
          <p:cNvSpPr txBox="1"/>
          <p:nvPr/>
        </p:nvSpPr>
        <p:spPr>
          <a:xfrm>
            <a:off x="3010900" y="2750925"/>
            <a:ext cx="47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0000"/>
                </a:solidFill>
              </a:rPr>
              <a:t>??</a:t>
            </a:r>
            <a:endParaRPr b="1"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6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199600" y="218000"/>
            <a:ext cx="77484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Beyond t</a:t>
            </a: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he Standard Model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While successful in many respects, fails to explain: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cosmological CP violation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baryon asymmetry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neutrino mass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gravity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energy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matter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2" name="Google Shape;162;p16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" name="Google Shape;163;p16"/>
          <p:cNvSpPr txBox="1"/>
          <p:nvPr/>
        </p:nvSpPr>
        <p:spPr>
          <a:xfrm>
            <a:off x="5258475" y="81700"/>
            <a:ext cx="368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D9D9D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p16"/>
          <p:cNvSpPr txBox="1"/>
          <p:nvPr/>
        </p:nvSpPr>
        <p:spPr>
          <a:xfrm>
            <a:off x="8544850" y="4733450"/>
            <a:ext cx="57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p16"/>
          <p:cNvSpPr txBox="1"/>
          <p:nvPr/>
        </p:nvSpPr>
        <p:spPr>
          <a:xfrm>
            <a:off x="5242125" y="419550"/>
            <a:ext cx="368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doi:</a:t>
            </a: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10.48550/arXiv.1005.1676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2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7" name="Google Shape;1287;p52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8" name="Google Shape;1288;p52"/>
          <p:cNvSpPr txBox="1"/>
          <p:nvPr/>
        </p:nvSpPr>
        <p:spPr>
          <a:xfrm>
            <a:off x="199600" y="218000"/>
            <a:ext cx="8823300" cy="17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PMT dark rate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PMTs produce small output current (signal) called anode dark current even in total darkness (when no photons have been detected)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89" name="Google Shape;1289;p52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0" name="Google Shape;1290;p52"/>
          <p:cNvSpPr/>
          <p:nvPr/>
        </p:nvSpPr>
        <p:spPr>
          <a:xfrm>
            <a:off x="1084868" y="2285673"/>
            <a:ext cx="77700" cy="1340400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1" name="Google Shape;1291;p52"/>
          <p:cNvSpPr/>
          <p:nvPr/>
        </p:nvSpPr>
        <p:spPr>
          <a:xfrm>
            <a:off x="1353018" y="2365979"/>
            <a:ext cx="182400" cy="1179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2" name="Google Shape;1292;p52"/>
          <p:cNvCxnSpPr>
            <a:stCxn id="1290" idx="3"/>
          </p:cNvCxnSpPr>
          <p:nvPr/>
        </p:nvCxnSpPr>
        <p:spPr>
          <a:xfrm>
            <a:off x="1162568" y="2955873"/>
            <a:ext cx="281400" cy="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293" name="Google Shape;1293;p52"/>
          <p:cNvCxnSpPr/>
          <p:nvPr/>
        </p:nvCxnSpPr>
        <p:spPr>
          <a:xfrm flipH="1" rot="10800000">
            <a:off x="1444155" y="2439073"/>
            <a:ext cx="698100" cy="516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94" name="Google Shape;1294;p52"/>
          <p:cNvSpPr/>
          <p:nvPr/>
        </p:nvSpPr>
        <p:spPr>
          <a:xfrm>
            <a:off x="1405472" y="2691149"/>
            <a:ext cx="77700" cy="52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3300483" y="2451879"/>
            <a:ext cx="281595" cy="1111219"/>
          </a:xfrm>
          <a:custGeom>
            <a:rect b="b" l="l" r="r" t="t"/>
            <a:pathLst>
              <a:path extrusionOk="0" h="27060" w="7219">
                <a:moveTo>
                  <a:pt x="365" y="0"/>
                </a:moveTo>
                <a:cubicBezTo>
                  <a:pt x="401" y="2730"/>
                  <a:pt x="-560" y="11870"/>
                  <a:pt x="582" y="16380"/>
                </a:cubicBezTo>
                <a:cubicBezTo>
                  <a:pt x="1725" y="20890"/>
                  <a:pt x="6114" y="25280"/>
                  <a:pt x="7220" y="2706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6" name="Google Shape;1296;p52"/>
          <p:cNvSpPr/>
          <p:nvPr/>
        </p:nvSpPr>
        <p:spPr>
          <a:xfrm>
            <a:off x="3406186" y="2482368"/>
            <a:ext cx="333759" cy="997308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7" name="Google Shape;1297;p52"/>
          <p:cNvSpPr/>
          <p:nvPr/>
        </p:nvSpPr>
        <p:spPr>
          <a:xfrm rot="-135348">
            <a:off x="4391320" y="2419021"/>
            <a:ext cx="331322" cy="1159627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8" name="Google Shape;1298;p52"/>
          <p:cNvSpPr/>
          <p:nvPr/>
        </p:nvSpPr>
        <p:spPr>
          <a:xfrm>
            <a:off x="4740016" y="2428741"/>
            <a:ext cx="869742" cy="1132449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9" name="Google Shape;1299;p52"/>
          <p:cNvSpPr/>
          <p:nvPr/>
        </p:nvSpPr>
        <p:spPr>
          <a:xfrm rot="-900455">
            <a:off x="1564862" y="2409287"/>
            <a:ext cx="901343" cy="972439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Google Shape;1300;p52"/>
          <p:cNvSpPr/>
          <p:nvPr/>
        </p:nvSpPr>
        <p:spPr>
          <a:xfrm>
            <a:off x="5490913" y="2433224"/>
            <a:ext cx="383688" cy="1132455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1" name="Google Shape;1301;p52"/>
          <p:cNvSpPr/>
          <p:nvPr/>
        </p:nvSpPr>
        <p:spPr>
          <a:xfrm>
            <a:off x="5878260" y="2442024"/>
            <a:ext cx="884828" cy="1130431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2" name="Google Shape;1302;p52"/>
          <p:cNvSpPr/>
          <p:nvPr/>
        </p:nvSpPr>
        <p:spPr>
          <a:xfrm>
            <a:off x="6567654" y="2445254"/>
            <a:ext cx="424566" cy="1120640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3" name="Google Shape;1303;p52"/>
          <p:cNvSpPr/>
          <p:nvPr/>
        </p:nvSpPr>
        <p:spPr>
          <a:xfrm rot="-535653">
            <a:off x="6882795" y="2552304"/>
            <a:ext cx="355221" cy="779314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4" name="Google Shape;1304;p52"/>
          <p:cNvSpPr/>
          <p:nvPr/>
        </p:nvSpPr>
        <p:spPr>
          <a:xfrm>
            <a:off x="7557578" y="2529979"/>
            <a:ext cx="516000" cy="176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52"/>
          <p:cNvSpPr/>
          <p:nvPr/>
        </p:nvSpPr>
        <p:spPr>
          <a:xfrm>
            <a:off x="7557578" y="2757767"/>
            <a:ext cx="516000" cy="176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52"/>
          <p:cNvSpPr/>
          <p:nvPr/>
        </p:nvSpPr>
        <p:spPr>
          <a:xfrm>
            <a:off x="7557578" y="2985555"/>
            <a:ext cx="516000" cy="176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52"/>
          <p:cNvSpPr/>
          <p:nvPr/>
        </p:nvSpPr>
        <p:spPr>
          <a:xfrm>
            <a:off x="7557578" y="3213343"/>
            <a:ext cx="516000" cy="176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52"/>
          <p:cNvSpPr/>
          <p:nvPr/>
        </p:nvSpPr>
        <p:spPr>
          <a:xfrm>
            <a:off x="7557578" y="3441131"/>
            <a:ext cx="516000" cy="176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52"/>
          <p:cNvSpPr/>
          <p:nvPr/>
        </p:nvSpPr>
        <p:spPr>
          <a:xfrm>
            <a:off x="7557578" y="2302190"/>
            <a:ext cx="516000" cy="176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10" name="Google Shape;1310;p52"/>
          <p:cNvCxnSpPr/>
          <p:nvPr/>
        </p:nvCxnSpPr>
        <p:spPr>
          <a:xfrm>
            <a:off x="2138276" y="2462789"/>
            <a:ext cx="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1" name="Google Shape;1311;p52"/>
          <p:cNvSpPr/>
          <p:nvPr/>
        </p:nvSpPr>
        <p:spPr>
          <a:xfrm>
            <a:off x="2100471" y="2441695"/>
            <a:ext cx="301680" cy="1118333"/>
          </a:xfrm>
          <a:custGeom>
            <a:rect b="b" l="l" r="r" t="t"/>
            <a:pathLst>
              <a:path extrusionOk="0" h="31719" w="11956">
                <a:moveTo>
                  <a:pt x="1200" y="0"/>
                </a:moveTo>
                <a:cubicBezTo>
                  <a:pt x="1018" y="1945"/>
                  <a:pt x="-319" y="7565"/>
                  <a:pt x="106" y="11667"/>
                </a:cubicBezTo>
                <a:cubicBezTo>
                  <a:pt x="531" y="15769"/>
                  <a:pt x="1777" y="21268"/>
                  <a:pt x="3752" y="24610"/>
                </a:cubicBezTo>
                <a:cubicBezTo>
                  <a:pt x="5727" y="27952"/>
                  <a:pt x="10589" y="30534"/>
                  <a:pt x="11956" y="31719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2" name="Google Shape;1312;p52"/>
          <p:cNvSpPr/>
          <p:nvPr/>
        </p:nvSpPr>
        <p:spPr>
          <a:xfrm rot="-341483">
            <a:off x="2159413" y="2436404"/>
            <a:ext cx="301702" cy="1102438"/>
          </a:xfrm>
          <a:custGeom>
            <a:rect b="b" l="l" r="r" t="t"/>
            <a:pathLst>
              <a:path extrusionOk="0" h="31719" w="11956">
                <a:moveTo>
                  <a:pt x="1200" y="0"/>
                </a:moveTo>
                <a:cubicBezTo>
                  <a:pt x="1018" y="1945"/>
                  <a:pt x="-319" y="7565"/>
                  <a:pt x="106" y="11667"/>
                </a:cubicBezTo>
                <a:cubicBezTo>
                  <a:pt x="531" y="15769"/>
                  <a:pt x="1777" y="21268"/>
                  <a:pt x="3752" y="24610"/>
                </a:cubicBezTo>
                <a:cubicBezTo>
                  <a:pt x="5727" y="27952"/>
                  <a:pt x="10589" y="30534"/>
                  <a:pt x="11956" y="31719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3" name="Google Shape;1313;p52"/>
          <p:cNvSpPr/>
          <p:nvPr/>
        </p:nvSpPr>
        <p:spPr>
          <a:xfrm>
            <a:off x="2383499" y="2451286"/>
            <a:ext cx="935455" cy="1087824"/>
          </a:xfrm>
          <a:custGeom>
            <a:rect b="b" l="l" r="r" t="t"/>
            <a:pathLst>
              <a:path extrusionOk="0" h="25626" w="23498">
                <a:moveTo>
                  <a:pt x="0" y="25626"/>
                </a:moveTo>
                <a:cubicBezTo>
                  <a:pt x="435" y="23321"/>
                  <a:pt x="1692" y="14989"/>
                  <a:pt x="2611" y="11798"/>
                </a:cubicBezTo>
                <a:cubicBezTo>
                  <a:pt x="3530" y="8607"/>
                  <a:pt x="3820" y="8059"/>
                  <a:pt x="5512" y="6479"/>
                </a:cubicBezTo>
                <a:cubicBezTo>
                  <a:pt x="7204" y="4900"/>
                  <a:pt x="9766" y="3401"/>
                  <a:pt x="12764" y="2321"/>
                </a:cubicBezTo>
                <a:cubicBezTo>
                  <a:pt x="15762" y="1241"/>
                  <a:pt x="21709" y="387"/>
                  <a:pt x="23498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4" name="Google Shape;1314;p52"/>
          <p:cNvSpPr/>
          <p:nvPr/>
        </p:nvSpPr>
        <p:spPr>
          <a:xfrm rot="158630">
            <a:off x="2422224" y="2468129"/>
            <a:ext cx="966620" cy="1103225"/>
          </a:xfrm>
          <a:custGeom>
            <a:rect b="b" l="l" r="r" t="t"/>
            <a:pathLst>
              <a:path extrusionOk="0" h="25626" w="23498">
                <a:moveTo>
                  <a:pt x="0" y="25626"/>
                </a:moveTo>
                <a:cubicBezTo>
                  <a:pt x="435" y="23321"/>
                  <a:pt x="1692" y="14989"/>
                  <a:pt x="2611" y="11798"/>
                </a:cubicBezTo>
                <a:cubicBezTo>
                  <a:pt x="3530" y="8607"/>
                  <a:pt x="3820" y="8059"/>
                  <a:pt x="5512" y="6479"/>
                </a:cubicBezTo>
                <a:cubicBezTo>
                  <a:pt x="7204" y="4900"/>
                  <a:pt x="9766" y="3401"/>
                  <a:pt x="12764" y="2321"/>
                </a:cubicBezTo>
                <a:cubicBezTo>
                  <a:pt x="15762" y="1241"/>
                  <a:pt x="21709" y="387"/>
                  <a:pt x="23498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5" name="Google Shape;1315;p52"/>
          <p:cNvSpPr/>
          <p:nvPr/>
        </p:nvSpPr>
        <p:spPr>
          <a:xfrm rot="158834">
            <a:off x="2520109" y="2514107"/>
            <a:ext cx="927222" cy="1028446"/>
          </a:xfrm>
          <a:custGeom>
            <a:rect b="b" l="l" r="r" t="t"/>
            <a:pathLst>
              <a:path extrusionOk="0" h="25626" w="23498">
                <a:moveTo>
                  <a:pt x="0" y="25626"/>
                </a:moveTo>
                <a:cubicBezTo>
                  <a:pt x="435" y="23321"/>
                  <a:pt x="1692" y="14989"/>
                  <a:pt x="2611" y="11798"/>
                </a:cubicBezTo>
                <a:cubicBezTo>
                  <a:pt x="3530" y="8607"/>
                  <a:pt x="3820" y="8059"/>
                  <a:pt x="5512" y="6479"/>
                </a:cubicBezTo>
                <a:cubicBezTo>
                  <a:pt x="7204" y="4900"/>
                  <a:pt x="9766" y="3401"/>
                  <a:pt x="12764" y="2321"/>
                </a:cubicBezTo>
                <a:cubicBezTo>
                  <a:pt x="15762" y="1241"/>
                  <a:pt x="21709" y="387"/>
                  <a:pt x="23498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6" name="Google Shape;1316;p52"/>
          <p:cNvSpPr/>
          <p:nvPr/>
        </p:nvSpPr>
        <p:spPr>
          <a:xfrm rot="312451">
            <a:off x="2542553" y="2563417"/>
            <a:ext cx="954021" cy="983674"/>
          </a:xfrm>
          <a:custGeom>
            <a:rect b="b" l="l" r="r" t="t"/>
            <a:pathLst>
              <a:path extrusionOk="0" h="25626" w="23498">
                <a:moveTo>
                  <a:pt x="0" y="25626"/>
                </a:moveTo>
                <a:cubicBezTo>
                  <a:pt x="435" y="23321"/>
                  <a:pt x="1692" y="14989"/>
                  <a:pt x="2611" y="11798"/>
                </a:cubicBezTo>
                <a:cubicBezTo>
                  <a:pt x="3530" y="8607"/>
                  <a:pt x="3820" y="8059"/>
                  <a:pt x="5512" y="6479"/>
                </a:cubicBezTo>
                <a:cubicBezTo>
                  <a:pt x="7204" y="4900"/>
                  <a:pt x="9766" y="3401"/>
                  <a:pt x="12764" y="2321"/>
                </a:cubicBezTo>
                <a:cubicBezTo>
                  <a:pt x="15762" y="1241"/>
                  <a:pt x="21709" y="387"/>
                  <a:pt x="23498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7" name="Google Shape;1317;p52"/>
          <p:cNvSpPr/>
          <p:nvPr/>
        </p:nvSpPr>
        <p:spPr>
          <a:xfrm rot="-254302">
            <a:off x="3342941" y="2440661"/>
            <a:ext cx="252743" cy="1104977"/>
          </a:xfrm>
          <a:custGeom>
            <a:rect b="b" l="l" r="r" t="t"/>
            <a:pathLst>
              <a:path extrusionOk="0" h="27060" w="7219">
                <a:moveTo>
                  <a:pt x="365" y="0"/>
                </a:moveTo>
                <a:cubicBezTo>
                  <a:pt x="401" y="2730"/>
                  <a:pt x="-560" y="11870"/>
                  <a:pt x="582" y="16380"/>
                </a:cubicBezTo>
                <a:cubicBezTo>
                  <a:pt x="1725" y="20890"/>
                  <a:pt x="6114" y="25280"/>
                  <a:pt x="7220" y="2706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8" name="Google Shape;1318;p52"/>
          <p:cNvSpPr/>
          <p:nvPr/>
        </p:nvSpPr>
        <p:spPr>
          <a:xfrm>
            <a:off x="3453483" y="2530259"/>
            <a:ext cx="333759" cy="900251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9" name="Google Shape;1319;p52"/>
          <p:cNvSpPr/>
          <p:nvPr/>
        </p:nvSpPr>
        <p:spPr>
          <a:xfrm rot="-180137">
            <a:off x="3489257" y="2522279"/>
            <a:ext cx="301711" cy="887274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0" name="Google Shape;1320;p52"/>
          <p:cNvSpPr/>
          <p:nvPr/>
        </p:nvSpPr>
        <p:spPr>
          <a:xfrm rot="151500">
            <a:off x="3364882" y="2482104"/>
            <a:ext cx="350291" cy="1020090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1" name="Google Shape;1321;p52"/>
          <p:cNvSpPr/>
          <p:nvPr/>
        </p:nvSpPr>
        <p:spPr>
          <a:xfrm rot="-179835">
            <a:off x="3541663" y="2585540"/>
            <a:ext cx="272032" cy="770647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2" name="Google Shape;1322;p52"/>
          <p:cNvSpPr/>
          <p:nvPr/>
        </p:nvSpPr>
        <p:spPr>
          <a:xfrm rot="-179768">
            <a:off x="3553785" y="2591018"/>
            <a:ext cx="278471" cy="708829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3" name="Google Shape;1323;p52"/>
          <p:cNvSpPr/>
          <p:nvPr/>
        </p:nvSpPr>
        <p:spPr>
          <a:xfrm>
            <a:off x="3579721" y="2432828"/>
            <a:ext cx="851664" cy="1127404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4" name="Google Shape;1324;p52"/>
          <p:cNvSpPr/>
          <p:nvPr/>
        </p:nvSpPr>
        <p:spPr>
          <a:xfrm>
            <a:off x="3589246" y="2446771"/>
            <a:ext cx="928624" cy="1087706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5" name="Google Shape;1325;p52"/>
          <p:cNvSpPr/>
          <p:nvPr/>
        </p:nvSpPr>
        <p:spPr>
          <a:xfrm>
            <a:off x="3626557" y="2475742"/>
            <a:ext cx="928624" cy="1055760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6" name="Google Shape;1326;p52"/>
          <p:cNvSpPr/>
          <p:nvPr/>
        </p:nvSpPr>
        <p:spPr>
          <a:xfrm>
            <a:off x="3645970" y="2505671"/>
            <a:ext cx="959211" cy="1025262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7" name="Google Shape;1327;p52"/>
          <p:cNvSpPr/>
          <p:nvPr/>
        </p:nvSpPr>
        <p:spPr>
          <a:xfrm>
            <a:off x="3691670" y="2530984"/>
            <a:ext cx="941330" cy="968270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8" name="Google Shape;1328;p52"/>
          <p:cNvSpPr/>
          <p:nvPr/>
        </p:nvSpPr>
        <p:spPr>
          <a:xfrm>
            <a:off x="3739478" y="2562032"/>
            <a:ext cx="928624" cy="901821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9" name="Google Shape;1329;p52"/>
          <p:cNvSpPr/>
          <p:nvPr/>
        </p:nvSpPr>
        <p:spPr>
          <a:xfrm rot="217097">
            <a:off x="3833044" y="2584604"/>
            <a:ext cx="842733" cy="794019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0" name="Google Shape;1330;p52"/>
          <p:cNvSpPr/>
          <p:nvPr/>
        </p:nvSpPr>
        <p:spPr>
          <a:xfrm rot="-200482">
            <a:off x="4426316" y="2416745"/>
            <a:ext cx="336023" cy="1150416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1" name="Google Shape;1331;p52"/>
          <p:cNvSpPr/>
          <p:nvPr/>
        </p:nvSpPr>
        <p:spPr>
          <a:xfrm rot="-200314">
            <a:off x="4464582" y="2427184"/>
            <a:ext cx="335906" cy="1120218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2" name="Google Shape;1332;p52"/>
          <p:cNvSpPr/>
          <p:nvPr/>
        </p:nvSpPr>
        <p:spPr>
          <a:xfrm rot="-345758">
            <a:off x="4507227" y="2428540"/>
            <a:ext cx="310147" cy="1106833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3" name="Google Shape;1333;p52"/>
          <p:cNvSpPr/>
          <p:nvPr/>
        </p:nvSpPr>
        <p:spPr>
          <a:xfrm rot="-448808">
            <a:off x="4551862" y="2438371"/>
            <a:ext cx="267018" cy="1082022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4" name="Google Shape;1334;p52"/>
          <p:cNvSpPr/>
          <p:nvPr/>
        </p:nvSpPr>
        <p:spPr>
          <a:xfrm rot="-448911">
            <a:off x="4579558" y="2456391"/>
            <a:ext cx="292085" cy="1035894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5" name="Google Shape;1335;p52"/>
          <p:cNvSpPr/>
          <p:nvPr/>
        </p:nvSpPr>
        <p:spPr>
          <a:xfrm rot="-448585">
            <a:off x="4619580" y="2479635"/>
            <a:ext cx="280169" cy="972312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6" name="Google Shape;1336;p52"/>
          <p:cNvSpPr/>
          <p:nvPr/>
        </p:nvSpPr>
        <p:spPr>
          <a:xfrm rot="-530211">
            <a:off x="4659926" y="2502757"/>
            <a:ext cx="264192" cy="910885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7" name="Google Shape;1337;p52"/>
          <p:cNvSpPr/>
          <p:nvPr/>
        </p:nvSpPr>
        <p:spPr>
          <a:xfrm rot="-530284">
            <a:off x="4688216" y="2526878"/>
            <a:ext cx="265062" cy="844916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8" name="Google Shape;1338;p52"/>
          <p:cNvSpPr/>
          <p:nvPr/>
        </p:nvSpPr>
        <p:spPr>
          <a:xfrm rot="-810135">
            <a:off x="4744787" y="2566459"/>
            <a:ext cx="206524" cy="770977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9" name="Google Shape;1339;p52"/>
          <p:cNvSpPr/>
          <p:nvPr/>
        </p:nvSpPr>
        <p:spPr>
          <a:xfrm rot="137549">
            <a:off x="4772012" y="2432777"/>
            <a:ext cx="872367" cy="1143651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0" name="Google Shape;1340;p52"/>
          <p:cNvSpPr/>
          <p:nvPr/>
        </p:nvSpPr>
        <p:spPr>
          <a:xfrm rot="137624">
            <a:off x="4804411" y="2451184"/>
            <a:ext cx="887020" cy="1125597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1" name="Google Shape;1341;p52"/>
          <p:cNvSpPr/>
          <p:nvPr/>
        </p:nvSpPr>
        <p:spPr>
          <a:xfrm rot="137875">
            <a:off x="4835428" y="2476700"/>
            <a:ext cx="896387" cy="1090943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2" name="Google Shape;1342;p52"/>
          <p:cNvSpPr/>
          <p:nvPr/>
        </p:nvSpPr>
        <p:spPr>
          <a:xfrm rot="137786">
            <a:off x="4867915" y="2509140"/>
            <a:ext cx="909331" cy="1036209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3" name="Google Shape;1343;p52"/>
          <p:cNvSpPr/>
          <p:nvPr/>
        </p:nvSpPr>
        <p:spPr>
          <a:xfrm rot="137520">
            <a:off x="4906038" y="2541992"/>
            <a:ext cx="902828" cy="975024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4" name="Google Shape;1344;p52"/>
          <p:cNvSpPr/>
          <p:nvPr/>
        </p:nvSpPr>
        <p:spPr>
          <a:xfrm rot="137782">
            <a:off x="4961161" y="2575252"/>
            <a:ext cx="875013" cy="891009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5" name="Google Shape;1345;p52"/>
          <p:cNvSpPr/>
          <p:nvPr/>
        </p:nvSpPr>
        <p:spPr>
          <a:xfrm rot="137614">
            <a:off x="5007496" y="2613021"/>
            <a:ext cx="854079" cy="787923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6" name="Google Shape;1346;p52"/>
          <p:cNvSpPr/>
          <p:nvPr/>
        </p:nvSpPr>
        <p:spPr>
          <a:xfrm rot="213">
            <a:off x="5530267" y="2419030"/>
            <a:ext cx="383688" cy="1146636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7" name="Google Shape;1347;p52"/>
          <p:cNvSpPr/>
          <p:nvPr/>
        </p:nvSpPr>
        <p:spPr>
          <a:xfrm rot="-193058">
            <a:off x="5574863" y="2439256"/>
            <a:ext cx="327127" cy="1116462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8" name="Google Shape;1348;p52"/>
          <p:cNvSpPr/>
          <p:nvPr/>
        </p:nvSpPr>
        <p:spPr>
          <a:xfrm rot="-193238">
            <a:off x="5614575" y="2429973"/>
            <a:ext cx="328934" cy="1113598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9" name="Google Shape;1349;p52"/>
          <p:cNvSpPr/>
          <p:nvPr/>
        </p:nvSpPr>
        <p:spPr>
          <a:xfrm rot="-255411">
            <a:off x="5644860" y="2437153"/>
            <a:ext cx="324066" cy="1083031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0" name="Google Shape;1350;p52"/>
          <p:cNvSpPr/>
          <p:nvPr/>
        </p:nvSpPr>
        <p:spPr>
          <a:xfrm rot="-343643">
            <a:off x="5684839" y="2451405"/>
            <a:ext cx="306173" cy="1051202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1" name="Google Shape;1351;p52"/>
          <p:cNvSpPr/>
          <p:nvPr/>
        </p:nvSpPr>
        <p:spPr>
          <a:xfrm rot="-451472">
            <a:off x="5721641" y="2466563"/>
            <a:ext cx="285683" cy="1007089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2" name="Google Shape;1352;p52"/>
          <p:cNvSpPr/>
          <p:nvPr/>
        </p:nvSpPr>
        <p:spPr>
          <a:xfrm rot="-451551">
            <a:off x="5754533" y="2477556"/>
            <a:ext cx="287263" cy="964243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3" name="Google Shape;1353;p52"/>
          <p:cNvSpPr/>
          <p:nvPr/>
        </p:nvSpPr>
        <p:spPr>
          <a:xfrm rot="-533488">
            <a:off x="5804260" y="2498820"/>
            <a:ext cx="244649" cy="917623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4" name="Google Shape;1354;p52"/>
          <p:cNvSpPr/>
          <p:nvPr/>
        </p:nvSpPr>
        <p:spPr>
          <a:xfrm rot="-610478">
            <a:off x="5842162" y="2546468"/>
            <a:ext cx="233399" cy="836156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5" name="Google Shape;1355;p52"/>
          <p:cNvSpPr/>
          <p:nvPr/>
        </p:nvSpPr>
        <p:spPr>
          <a:xfrm rot="-610282">
            <a:off x="5884879" y="2577788"/>
            <a:ext cx="223130" cy="763821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6" name="Google Shape;1356;p52"/>
          <p:cNvSpPr/>
          <p:nvPr/>
        </p:nvSpPr>
        <p:spPr>
          <a:xfrm>
            <a:off x="5907166" y="2465887"/>
            <a:ext cx="917347" cy="1076522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7" name="Google Shape;1357;p52"/>
          <p:cNvSpPr/>
          <p:nvPr/>
        </p:nvSpPr>
        <p:spPr>
          <a:xfrm>
            <a:off x="5945433" y="2487114"/>
            <a:ext cx="928667" cy="1055849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8" name="Google Shape;1358;p52"/>
          <p:cNvSpPr/>
          <p:nvPr/>
        </p:nvSpPr>
        <p:spPr>
          <a:xfrm>
            <a:off x="5977174" y="2522151"/>
            <a:ext cx="928667" cy="1000504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9" name="Google Shape;1359;p52"/>
          <p:cNvSpPr/>
          <p:nvPr/>
        </p:nvSpPr>
        <p:spPr>
          <a:xfrm>
            <a:off x="6001663" y="2554616"/>
            <a:ext cx="949921" cy="940566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0" name="Google Shape;1360;p52"/>
          <p:cNvSpPr/>
          <p:nvPr/>
        </p:nvSpPr>
        <p:spPr>
          <a:xfrm rot="124976">
            <a:off x="6049561" y="2579103"/>
            <a:ext cx="925227" cy="920214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1" name="Google Shape;1361;p52"/>
          <p:cNvSpPr/>
          <p:nvPr/>
        </p:nvSpPr>
        <p:spPr>
          <a:xfrm rot="125142">
            <a:off x="6099597" y="2609696"/>
            <a:ext cx="901129" cy="843140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2" name="Google Shape;1362;p52"/>
          <p:cNvSpPr/>
          <p:nvPr/>
        </p:nvSpPr>
        <p:spPr>
          <a:xfrm rot="125083">
            <a:off x="6153122" y="2651977"/>
            <a:ext cx="857316" cy="714278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3" name="Google Shape;1363;p52"/>
          <p:cNvSpPr/>
          <p:nvPr/>
        </p:nvSpPr>
        <p:spPr>
          <a:xfrm rot="-129800">
            <a:off x="6588047" y="2438505"/>
            <a:ext cx="453078" cy="1118565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4" name="Google Shape;1364;p52"/>
          <p:cNvSpPr/>
          <p:nvPr/>
        </p:nvSpPr>
        <p:spPr>
          <a:xfrm rot="-129990">
            <a:off x="6620643" y="2441827"/>
            <a:ext cx="450208" cy="1095639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5" name="Google Shape;1365;p52"/>
          <p:cNvSpPr/>
          <p:nvPr/>
        </p:nvSpPr>
        <p:spPr>
          <a:xfrm rot="-129961">
            <a:off x="6642618" y="2447054"/>
            <a:ext cx="462835" cy="1071203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6" name="Google Shape;1366;p52"/>
          <p:cNvSpPr/>
          <p:nvPr/>
        </p:nvSpPr>
        <p:spPr>
          <a:xfrm rot="-174543">
            <a:off x="6673546" y="2462484"/>
            <a:ext cx="452809" cy="1036802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7" name="Google Shape;1367;p52"/>
          <p:cNvSpPr/>
          <p:nvPr/>
        </p:nvSpPr>
        <p:spPr>
          <a:xfrm rot="-266230">
            <a:off x="6708082" y="2470872"/>
            <a:ext cx="439253" cy="1013142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8" name="Google Shape;1368;p52"/>
          <p:cNvSpPr/>
          <p:nvPr/>
        </p:nvSpPr>
        <p:spPr>
          <a:xfrm rot="-206102">
            <a:off x="6725187" y="2480718"/>
            <a:ext cx="452342" cy="964726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9" name="Google Shape;1369;p52"/>
          <p:cNvSpPr/>
          <p:nvPr/>
        </p:nvSpPr>
        <p:spPr>
          <a:xfrm rot="-342679">
            <a:off x="6762344" y="2504046"/>
            <a:ext cx="440289" cy="921019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0" name="Google Shape;1370;p52"/>
          <p:cNvSpPr/>
          <p:nvPr/>
        </p:nvSpPr>
        <p:spPr>
          <a:xfrm rot="-342726">
            <a:off x="6799804" y="2512917"/>
            <a:ext cx="419518" cy="880243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1" name="Google Shape;1371;p52"/>
          <p:cNvSpPr/>
          <p:nvPr/>
        </p:nvSpPr>
        <p:spPr>
          <a:xfrm rot="-435347">
            <a:off x="6838450" y="2538348"/>
            <a:ext cx="399633" cy="830945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2" name="Google Shape;1372;p52"/>
          <p:cNvSpPr/>
          <p:nvPr/>
        </p:nvSpPr>
        <p:spPr>
          <a:xfrm rot="-535679">
            <a:off x="6928164" y="2584712"/>
            <a:ext cx="319665" cy="711989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3" name="Google Shape;1373;p52"/>
          <p:cNvSpPr/>
          <p:nvPr/>
        </p:nvSpPr>
        <p:spPr>
          <a:xfrm rot="-710623">
            <a:off x="6963093" y="2612929"/>
            <a:ext cx="292607" cy="653158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4" name="Google Shape;1374;p52"/>
          <p:cNvSpPr/>
          <p:nvPr/>
        </p:nvSpPr>
        <p:spPr>
          <a:xfrm flipH="1" rot="10798856">
            <a:off x="1800113" y="2628553"/>
            <a:ext cx="901200" cy="967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52"/>
          <p:cNvSpPr/>
          <p:nvPr/>
        </p:nvSpPr>
        <p:spPr>
          <a:xfrm rot="-900455">
            <a:off x="2735136" y="2409287"/>
            <a:ext cx="901343" cy="972439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6" name="Google Shape;1376;p52"/>
          <p:cNvSpPr/>
          <p:nvPr/>
        </p:nvSpPr>
        <p:spPr>
          <a:xfrm rot="-900455">
            <a:off x="3905411" y="2409287"/>
            <a:ext cx="901343" cy="972439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7" name="Google Shape;1377;p52"/>
          <p:cNvSpPr/>
          <p:nvPr/>
        </p:nvSpPr>
        <p:spPr>
          <a:xfrm flipH="1" rot="10798856">
            <a:off x="4180428" y="2628553"/>
            <a:ext cx="901200" cy="967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8" name="Google Shape;1378;p52"/>
          <p:cNvSpPr/>
          <p:nvPr/>
        </p:nvSpPr>
        <p:spPr>
          <a:xfrm rot="-900455">
            <a:off x="5075685" y="2409287"/>
            <a:ext cx="901343" cy="972439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9" name="Google Shape;1379;p52"/>
          <p:cNvSpPr/>
          <p:nvPr/>
        </p:nvSpPr>
        <p:spPr>
          <a:xfrm flipH="1" rot="10798856">
            <a:off x="5306139" y="2628573"/>
            <a:ext cx="901200" cy="967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p52"/>
          <p:cNvSpPr/>
          <p:nvPr/>
        </p:nvSpPr>
        <p:spPr>
          <a:xfrm rot="-900455">
            <a:off x="6197644" y="2409287"/>
            <a:ext cx="901343" cy="972439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1" name="Google Shape;1381;p52"/>
          <p:cNvSpPr/>
          <p:nvPr/>
        </p:nvSpPr>
        <p:spPr>
          <a:xfrm flipH="1" rot="10798856">
            <a:off x="6431850" y="2628553"/>
            <a:ext cx="901200" cy="967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p52"/>
          <p:cNvSpPr/>
          <p:nvPr/>
        </p:nvSpPr>
        <p:spPr>
          <a:xfrm flipH="1" rot="10798856">
            <a:off x="2990270" y="2628553"/>
            <a:ext cx="901200" cy="967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3" name="Google Shape;1383;p52"/>
          <p:cNvSpPr/>
          <p:nvPr/>
        </p:nvSpPr>
        <p:spPr>
          <a:xfrm>
            <a:off x="1070401" y="1939150"/>
            <a:ext cx="6493200" cy="2033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4" name="Google Shape;1384;p52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53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53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1" name="Google Shape;1391;p53"/>
          <p:cNvSpPr txBox="1"/>
          <p:nvPr/>
        </p:nvSpPr>
        <p:spPr>
          <a:xfrm>
            <a:off x="199600" y="218000"/>
            <a:ext cx="8823300" cy="18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PMT sub-SPE pulses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sub-SPE contribution</a:t>
            </a:r>
            <a:r>
              <a:rPr b="1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observed in PMTs in lab setup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 hypotheses: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392" name="Google Shape;1392;p53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93" name="Google Shape;1393;p53"/>
          <p:cNvSpPr/>
          <p:nvPr/>
        </p:nvSpPr>
        <p:spPr>
          <a:xfrm>
            <a:off x="311120" y="2649805"/>
            <a:ext cx="45900" cy="791700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4" name="Google Shape;1394;p53"/>
          <p:cNvSpPr/>
          <p:nvPr/>
        </p:nvSpPr>
        <p:spPr>
          <a:xfrm>
            <a:off x="469498" y="2697236"/>
            <a:ext cx="107400" cy="696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95" name="Google Shape;1395;p53"/>
          <p:cNvCxnSpPr>
            <a:stCxn id="1393" idx="3"/>
          </p:cNvCxnSpPr>
          <p:nvPr/>
        </p:nvCxnSpPr>
        <p:spPr>
          <a:xfrm>
            <a:off x="357020" y="3045655"/>
            <a:ext cx="166200" cy="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396" name="Google Shape;1396;p53"/>
          <p:cNvCxnSpPr/>
          <p:nvPr/>
        </p:nvCxnSpPr>
        <p:spPr>
          <a:xfrm flipH="1" rot="10800000">
            <a:off x="523327" y="2740305"/>
            <a:ext cx="412200" cy="3054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397" name="Google Shape;1397;p53"/>
          <p:cNvSpPr/>
          <p:nvPr/>
        </p:nvSpPr>
        <p:spPr>
          <a:xfrm>
            <a:off x="500479" y="2889291"/>
            <a:ext cx="45900" cy="31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8" name="Google Shape;1398;p53"/>
          <p:cNvSpPr/>
          <p:nvPr/>
        </p:nvSpPr>
        <p:spPr>
          <a:xfrm>
            <a:off x="2470951" y="2732184"/>
            <a:ext cx="504992" cy="677267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99" name="Google Shape;1399;p53"/>
          <p:cNvSpPr/>
          <p:nvPr/>
        </p:nvSpPr>
        <p:spPr>
          <a:xfrm rot="-899504">
            <a:off x="594559" y="2722911"/>
            <a:ext cx="532318" cy="574234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0" name="Google Shape;1400;p53"/>
          <p:cNvSpPr/>
          <p:nvPr/>
        </p:nvSpPr>
        <p:spPr>
          <a:xfrm>
            <a:off x="3133544" y="2738385"/>
            <a:ext cx="522573" cy="667649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1" name="Google Shape;1401;p53"/>
          <p:cNvSpPr/>
          <p:nvPr/>
        </p:nvSpPr>
        <p:spPr>
          <a:xfrm>
            <a:off x="4134117" y="2794099"/>
            <a:ext cx="304500" cy="104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2" name="Google Shape;1402;p53"/>
          <p:cNvSpPr/>
          <p:nvPr/>
        </p:nvSpPr>
        <p:spPr>
          <a:xfrm>
            <a:off x="4134117" y="2928638"/>
            <a:ext cx="304500" cy="104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3" name="Google Shape;1403;p53"/>
          <p:cNvSpPr/>
          <p:nvPr/>
        </p:nvSpPr>
        <p:spPr>
          <a:xfrm>
            <a:off x="4134117" y="3063177"/>
            <a:ext cx="304500" cy="104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53"/>
          <p:cNvSpPr/>
          <p:nvPr/>
        </p:nvSpPr>
        <p:spPr>
          <a:xfrm>
            <a:off x="4134117" y="3197716"/>
            <a:ext cx="304500" cy="104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5" name="Google Shape;1405;p53"/>
          <p:cNvSpPr/>
          <p:nvPr/>
        </p:nvSpPr>
        <p:spPr>
          <a:xfrm>
            <a:off x="4134117" y="3332254"/>
            <a:ext cx="304500" cy="104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6" name="Google Shape;1406;p53"/>
          <p:cNvSpPr/>
          <p:nvPr/>
        </p:nvSpPr>
        <p:spPr>
          <a:xfrm>
            <a:off x="4134117" y="2659561"/>
            <a:ext cx="304500" cy="104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07" name="Google Shape;1407;p53"/>
          <p:cNvCxnSpPr/>
          <p:nvPr/>
        </p:nvCxnSpPr>
        <p:spPr>
          <a:xfrm>
            <a:off x="933297" y="2754415"/>
            <a:ext cx="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08" name="Google Shape;1408;p53"/>
          <p:cNvSpPr/>
          <p:nvPr/>
        </p:nvSpPr>
        <p:spPr>
          <a:xfrm>
            <a:off x="910968" y="2741956"/>
            <a:ext cx="178174" cy="660548"/>
          </a:xfrm>
          <a:custGeom>
            <a:rect b="b" l="l" r="r" t="t"/>
            <a:pathLst>
              <a:path extrusionOk="0" h="31719" w="11956">
                <a:moveTo>
                  <a:pt x="1200" y="0"/>
                </a:moveTo>
                <a:cubicBezTo>
                  <a:pt x="1018" y="1945"/>
                  <a:pt x="-319" y="7565"/>
                  <a:pt x="106" y="11667"/>
                </a:cubicBezTo>
                <a:cubicBezTo>
                  <a:pt x="531" y="15769"/>
                  <a:pt x="1777" y="21268"/>
                  <a:pt x="3752" y="24610"/>
                </a:cubicBezTo>
                <a:cubicBezTo>
                  <a:pt x="5727" y="27952"/>
                  <a:pt x="10589" y="30534"/>
                  <a:pt x="11956" y="31719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9" name="Google Shape;1409;p53"/>
          <p:cNvSpPr/>
          <p:nvPr/>
        </p:nvSpPr>
        <p:spPr>
          <a:xfrm rot="-342792">
            <a:off x="986580" y="2750994"/>
            <a:ext cx="130611" cy="624130"/>
          </a:xfrm>
          <a:custGeom>
            <a:rect b="b" l="l" r="r" t="t"/>
            <a:pathLst>
              <a:path extrusionOk="0" h="31719" w="11956">
                <a:moveTo>
                  <a:pt x="1200" y="0"/>
                </a:moveTo>
                <a:cubicBezTo>
                  <a:pt x="1018" y="1945"/>
                  <a:pt x="-319" y="7565"/>
                  <a:pt x="106" y="11667"/>
                </a:cubicBezTo>
                <a:cubicBezTo>
                  <a:pt x="531" y="15769"/>
                  <a:pt x="1777" y="21268"/>
                  <a:pt x="3752" y="24610"/>
                </a:cubicBezTo>
                <a:cubicBezTo>
                  <a:pt x="5727" y="27952"/>
                  <a:pt x="10589" y="30534"/>
                  <a:pt x="11956" y="31719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0" name="Google Shape;1410;p53"/>
          <p:cNvSpPr/>
          <p:nvPr/>
        </p:nvSpPr>
        <p:spPr>
          <a:xfrm rot="158534">
            <a:off x="1159710" y="2746175"/>
            <a:ext cx="489337" cy="644606"/>
          </a:xfrm>
          <a:custGeom>
            <a:rect b="b" l="l" r="r" t="t"/>
            <a:pathLst>
              <a:path extrusionOk="0" h="25626" w="23498">
                <a:moveTo>
                  <a:pt x="0" y="25626"/>
                </a:moveTo>
                <a:cubicBezTo>
                  <a:pt x="435" y="23321"/>
                  <a:pt x="1692" y="14989"/>
                  <a:pt x="2611" y="11798"/>
                </a:cubicBezTo>
                <a:cubicBezTo>
                  <a:pt x="3530" y="8607"/>
                  <a:pt x="3820" y="8059"/>
                  <a:pt x="5512" y="6479"/>
                </a:cubicBezTo>
                <a:cubicBezTo>
                  <a:pt x="7204" y="4900"/>
                  <a:pt x="9766" y="3401"/>
                  <a:pt x="12764" y="2321"/>
                </a:cubicBezTo>
                <a:cubicBezTo>
                  <a:pt x="15762" y="1241"/>
                  <a:pt x="21709" y="387"/>
                  <a:pt x="23498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1" name="Google Shape;1411;p53"/>
          <p:cNvSpPr/>
          <p:nvPr/>
        </p:nvSpPr>
        <p:spPr>
          <a:xfrm rot="312384">
            <a:off x="1172957" y="2794621"/>
            <a:ext cx="534730" cy="598978"/>
          </a:xfrm>
          <a:custGeom>
            <a:rect b="b" l="l" r="r" t="t"/>
            <a:pathLst>
              <a:path extrusionOk="0" h="25626" w="23498">
                <a:moveTo>
                  <a:pt x="0" y="25626"/>
                </a:moveTo>
                <a:cubicBezTo>
                  <a:pt x="435" y="23321"/>
                  <a:pt x="1692" y="14989"/>
                  <a:pt x="2611" y="11798"/>
                </a:cubicBezTo>
                <a:cubicBezTo>
                  <a:pt x="3530" y="8607"/>
                  <a:pt x="3820" y="8059"/>
                  <a:pt x="5512" y="6479"/>
                </a:cubicBezTo>
                <a:cubicBezTo>
                  <a:pt x="7204" y="4900"/>
                  <a:pt x="9766" y="3401"/>
                  <a:pt x="12764" y="2321"/>
                </a:cubicBezTo>
                <a:cubicBezTo>
                  <a:pt x="15762" y="1241"/>
                  <a:pt x="21709" y="387"/>
                  <a:pt x="23498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2" name="Google Shape;1412;p53"/>
          <p:cNvSpPr/>
          <p:nvPr/>
        </p:nvSpPr>
        <p:spPr>
          <a:xfrm>
            <a:off x="1658904" y="2758807"/>
            <a:ext cx="130160" cy="645064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3" name="Google Shape;1413;p53"/>
          <p:cNvSpPr/>
          <p:nvPr/>
        </p:nvSpPr>
        <p:spPr>
          <a:xfrm rot="-179994">
            <a:off x="1679270" y="2748975"/>
            <a:ext cx="136641" cy="633852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4" name="Google Shape;1414;p53"/>
          <p:cNvSpPr/>
          <p:nvPr/>
        </p:nvSpPr>
        <p:spPr>
          <a:xfrm rot="-179924">
            <a:off x="1745905" y="2810072"/>
            <a:ext cx="121051" cy="537523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5" name="Google Shape;1415;p53"/>
          <p:cNvSpPr/>
          <p:nvPr/>
        </p:nvSpPr>
        <p:spPr>
          <a:xfrm rot="-180023">
            <a:off x="1753230" y="2814754"/>
            <a:ext cx="160816" cy="479009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6" name="Google Shape;1416;p53"/>
          <p:cNvSpPr/>
          <p:nvPr/>
        </p:nvSpPr>
        <p:spPr>
          <a:xfrm>
            <a:off x="1783779" y="2734148"/>
            <a:ext cx="498829" cy="670275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7" name="Google Shape;1417;p53"/>
          <p:cNvSpPr/>
          <p:nvPr/>
        </p:nvSpPr>
        <p:spPr>
          <a:xfrm rot="-200578">
            <a:off x="2266453" y="2729026"/>
            <a:ext cx="189420" cy="688436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8" name="Google Shape;1418;p53"/>
          <p:cNvSpPr/>
          <p:nvPr/>
        </p:nvSpPr>
        <p:spPr>
          <a:xfrm rot="360">
            <a:off x="2913545" y="2735145"/>
            <a:ext cx="226621" cy="677239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9" name="Google Shape;1419;p53"/>
          <p:cNvSpPr/>
          <p:nvPr/>
        </p:nvSpPr>
        <p:spPr>
          <a:xfrm rot="-129928">
            <a:off x="3552263" y="2744424"/>
            <a:ext cx="267599" cy="660688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0" name="Google Shape;1420;p53"/>
          <p:cNvSpPr/>
          <p:nvPr/>
        </p:nvSpPr>
        <p:spPr>
          <a:xfrm rot="-521928">
            <a:off x="3745569" y="2839243"/>
            <a:ext cx="202411" cy="422400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1" name="Google Shape;1421;p53"/>
          <p:cNvSpPr/>
          <p:nvPr/>
        </p:nvSpPr>
        <p:spPr>
          <a:xfrm>
            <a:off x="1794292" y="2744794"/>
            <a:ext cx="537407" cy="652129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2" name="Google Shape;1422;p53"/>
          <p:cNvSpPr/>
          <p:nvPr/>
        </p:nvSpPr>
        <p:spPr>
          <a:xfrm>
            <a:off x="1827087" y="2762174"/>
            <a:ext cx="532298" cy="625209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3" name="Google Shape;1423;p53"/>
          <p:cNvSpPr/>
          <p:nvPr/>
        </p:nvSpPr>
        <p:spPr>
          <a:xfrm>
            <a:off x="1843374" y="2776349"/>
            <a:ext cx="541795" cy="606382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4" name="Google Shape;1424;p53"/>
          <p:cNvSpPr/>
          <p:nvPr/>
        </p:nvSpPr>
        <p:spPr>
          <a:xfrm>
            <a:off x="1883434" y="2801731"/>
            <a:ext cx="527255" cy="546579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5" name="Google Shape;1425;p53"/>
          <p:cNvSpPr/>
          <p:nvPr/>
        </p:nvSpPr>
        <p:spPr>
          <a:xfrm>
            <a:off x="1916863" y="2829461"/>
            <a:ext cx="527255" cy="453807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6" name="Google Shape;1426;p53"/>
          <p:cNvSpPr/>
          <p:nvPr/>
        </p:nvSpPr>
        <p:spPr>
          <a:xfrm rot="-316601">
            <a:off x="940061" y="2734094"/>
            <a:ext cx="150806" cy="654685"/>
          </a:xfrm>
          <a:custGeom>
            <a:rect b="b" l="l" r="r" t="t"/>
            <a:pathLst>
              <a:path extrusionOk="0" h="31719" w="11956">
                <a:moveTo>
                  <a:pt x="1200" y="0"/>
                </a:moveTo>
                <a:cubicBezTo>
                  <a:pt x="1018" y="1945"/>
                  <a:pt x="-319" y="7565"/>
                  <a:pt x="106" y="11667"/>
                </a:cubicBezTo>
                <a:cubicBezTo>
                  <a:pt x="531" y="15769"/>
                  <a:pt x="1777" y="21268"/>
                  <a:pt x="3752" y="24610"/>
                </a:cubicBezTo>
                <a:cubicBezTo>
                  <a:pt x="5727" y="27952"/>
                  <a:pt x="10589" y="30534"/>
                  <a:pt x="11956" y="31719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7" name="Google Shape;1427;p53"/>
          <p:cNvSpPr/>
          <p:nvPr/>
        </p:nvSpPr>
        <p:spPr>
          <a:xfrm rot="-331730">
            <a:off x="2291863" y="2722926"/>
            <a:ext cx="165945" cy="690556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8" name="Google Shape;1428;p53"/>
          <p:cNvSpPr/>
          <p:nvPr/>
        </p:nvSpPr>
        <p:spPr>
          <a:xfrm rot="-332298">
            <a:off x="2326095" y="2730913"/>
            <a:ext cx="162777" cy="669210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9" name="Google Shape;1429;p53"/>
          <p:cNvSpPr/>
          <p:nvPr/>
        </p:nvSpPr>
        <p:spPr>
          <a:xfrm rot="-331983">
            <a:off x="2337849" y="2733986"/>
            <a:ext cx="178093" cy="653709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0" name="Google Shape;1430;p53"/>
          <p:cNvSpPr/>
          <p:nvPr/>
        </p:nvSpPr>
        <p:spPr>
          <a:xfrm rot="-332360">
            <a:off x="2362321" y="2750497"/>
            <a:ext cx="173805" cy="623848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1" name="Google Shape;1431;p53"/>
          <p:cNvSpPr/>
          <p:nvPr/>
        </p:nvSpPr>
        <p:spPr>
          <a:xfrm rot="-332097">
            <a:off x="2377207" y="2750618"/>
            <a:ext cx="178513" cy="605160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2" name="Google Shape;1432;p53"/>
          <p:cNvSpPr/>
          <p:nvPr/>
        </p:nvSpPr>
        <p:spPr>
          <a:xfrm rot="-331680">
            <a:off x="2392227" y="2767313"/>
            <a:ext cx="187650" cy="571907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3" name="Google Shape;1433;p53"/>
          <p:cNvSpPr/>
          <p:nvPr/>
        </p:nvSpPr>
        <p:spPr>
          <a:xfrm rot="-332300">
            <a:off x="2413535" y="2790735"/>
            <a:ext cx="182011" cy="519979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4" name="Google Shape;1434;p53"/>
          <p:cNvSpPr/>
          <p:nvPr/>
        </p:nvSpPr>
        <p:spPr>
          <a:xfrm rot="-332447">
            <a:off x="2422723" y="2793934"/>
            <a:ext cx="186978" cy="498191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5" name="Google Shape;1435;p53"/>
          <p:cNvSpPr/>
          <p:nvPr/>
        </p:nvSpPr>
        <p:spPr>
          <a:xfrm rot="-332206">
            <a:off x="2442531" y="2816842"/>
            <a:ext cx="180379" cy="456137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6" name="Google Shape;1436;p53"/>
          <p:cNvSpPr/>
          <p:nvPr/>
        </p:nvSpPr>
        <p:spPr>
          <a:xfrm rot="-414848">
            <a:off x="2461001" y="2836641"/>
            <a:ext cx="165004" cy="414742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7" name="Google Shape;1437;p53"/>
          <p:cNvSpPr/>
          <p:nvPr/>
        </p:nvSpPr>
        <p:spPr>
          <a:xfrm>
            <a:off x="2493956" y="2740852"/>
            <a:ext cx="518642" cy="665823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8" name="Google Shape;1438;p53"/>
          <p:cNvSpPr/>
          <p:nvPr/>
        </p:nvSpPr>
        <p:spPr>
          <a:xfrm>
            <a:off x="2515795" y="2756238"/>
            <a:ext cx="521394" cy="630329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9" name="Google Shape;1439;p53"/>
          <p:cNvSpPr/>
          <p:nvPr/>
        </p:nvSpPr>
        <p:spPr>
          <a:xfrm>
            <a:off x="2527061" y="2770649"/>
            <a:ext cx="537411" cy="616639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0" name="Google Shape;1440;p53"/>
          <p:cNvSpPr/>
          <p:nvPr/>
        </p:nvSpPr>
        <p:spPr>
          <a:xfrm>
            <a:off x="2547778" y="2786891"/>
            <a:ext cx="541814" cy="587375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1" name="Google Shape;1441;p53"/>
          <p:cNvSpPr/>
          <p:nvPr/>
        </p:nvSpPr>
        <p:spPr>
          <a:xfrm>
            <a:off x="2573721" y="2805541"/>
            <a:ext cx="532292" cy="546595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2" name="Google Shape;1442;p53"/>
          <p:cNvSpPr/>
          <p:nvPr/>
        </p:nvSpPr>
        <p:spPr>
          <a:xfrm>
            <a:off x="2596106" y="2828236"/>
            <a:ext cx="532237" cy="504003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3" name="Google Shape;1443;p53"/>
          <p:cNvSpPr/>
          <p:nvPr/>
        </p:nvSpPr>
        <p:spPr>
          <a:xfrm>
            <a:off x="2628340" y="2848879"/>
            <a:ext cx="518642" cy="431495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4" name="Google Shape;1444;p53"/>
          <p:cNvSpPr/>
          <p:nvPr/>
        </p:nvSpPr>
        <p:spPr>
          <a:xfrm rot="328">
            <a:off x="2924809" y="2729568"/>
            <a:ext cx="248351" cy="677239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5" name="Google Shape;1445;p53"/>
          <p:cNvSpPr/>
          <p:nvPr/>
        </p:nvSpPr>
        <p:spPr>
          <a:xfrm rot="337">
            <a:off x="2946308" y="2736390"/>
            <a:ext cx="241898" cy="656684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6" name="Google Shape;1446;p53"/>
          <p:cNvSpPr/>
          <p:nvPr/>
        </p:nvSpPr>
        <p:spPr>
          <a:xfrm rot="324">
            <a:off x="2957101" y="2737586"/>
            <a:ext cx="251743" cy="642503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7" name="Google Shape;1447;p53"/>
          <p:cNvSpPr/>
          <p:nvPr/>
        </p:nvSpPr>
        <p:spPr>
          <a:xfrm rot="324">
            <a:off x="2974023" y="2751982"/>
            <a:ext cx="251743" cy="616648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8" name="Google Shape;1448;p53"/>
          <p:cNvSpPr/>
          <p:nvPr/>
        </p:nvSpPr>
        <p:spPr>
          <a:xfrm rot="328">
            <a:off x="2994533" y="2759852"/>
            <a:ext cx="248351" cy="596523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9" name="Google Shape;1449;p53"/>
          <p:cNvSpPr/>
          <p:nvPr/>
        </p:nvSpPr>
        <p:spPr>
          <a:xfrm rot="337">
            <a:off x="3010007" y="2769967"/>
            <a:ext cx="241898" cy="571814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0" name="Google Shape;1450;p53"/>
          <p:cNvSpPr/>
          <p:nvPr/>
        </p:nvSpPr>
        <p:spPr>
          <a:xfrm>
            <a:off x="3030901" y="2778519"/>
            <a:ext cx="236039" cy="546532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1" name="Google Shape;1451;p53"/>
          <p:cNvSpPr/>
          <p:nvPr/>
        </p:nvSpPr>
        <p:spPr>
          <a:xfrm>
            <a:off x="3048502" y="2792664"/>
            <a:ext cx="236039" cy="516667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2" name="Google Shape;1452;p53"/>
          <p:cNvSpPr/>
          <p:nvPr/>
        </p:nvSpPr>
        <p:spPr>
          <a:xfrm>
            <a:off x="3068421" y="2820470"/>
            <a:ext cx="229159" cy="471403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3" name="Google Shape;1453;p53"/>
          <p:cNvSpPr/>
          <p:nvPr/>
        </p:nvSpPr>
        <p:spPr>
          <a:xfrm>
            <a:off x="3090496" y="2830805"/>
            <a:ext cx="213669" cy="444689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4" name="Google Shape;1454;p53"/>
          <p:cNvSpPr/>
          <p:nvPr/>
        </p:nvSpPr>
        <p:spPr>
          <a:xfrm>
            <a:off x="3150947" y="2753166"/>
            <a:ext cx="541829" cy="652000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5" name="Google Shape;1455;p53"/>
          <p:cNvSpPr/>
          <p:nvPr/>
        </p:nvSpPr>
        <p:spPr>
          <a:xfrm>
            <a:off x="3165846" y="2769970"/>
            <a:ext cx="561695" cy="630394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6" name="Google Shape;1456;p53"/>
          <p:cNvSpPr/>
          <p:nvPr/>
        </p:nvSpPr>
        <p:spPr>
          <a:xfrm>
            <a:off x="3188187" y="2783658"/>
            <a:ext cx="561695" cy="606419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7" name="Google Shape;1457;p53"/>
          <p:cNvSpPr/>
          <p:nvPr/>
        </p:nvSpPr>
        <p:spPr>
          <a:xfrm>
            <a:off x="3207028" y="2806117"/>
            <a:ext cx="561695" cy="571891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8" name="Google Shape;1458;p53"/>
          <p:cNvSpPr/>
          <p:nvPr/>
        </p:nvSpPr>
        <p:spPr>
          <a:xfrm>
            <a:off x="3225736" y="2826685"/>
            <a:ext cx="561695" cy="535139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9" name="Google Shape;1459;p53"/>
          <p:cNvSpPr/>
          <p:nvPr/>
        </p:nvSpPr>
        <p:spPr>
          <a:xfrm>
            <a:off x="3244504" y="2841746"/>
            <a:ext cx="561695" cy="504057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0" name="Google Shape;1460;p53"/>
          <p:cNvSpPr/>
          <p:nvPr/>
        </p:nvSpPr>
        <p:spPr>
          <a:xfrm>
            <a:off x="3275822" y="2860853"/>
            <a:ext cx="541829" cy="453665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1" name="Google Shape;1461;p53"/>
          <p:cNvSpPr/>
          <p:nvPr/>
        </p:nvSpPr>
        <p:spPr>
          <a:xfrm rot="-129765">
            <a:off x="3566053" y="2737767"/>
            <a:ext cx="289341" cy="653432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2" name="Google Shape;1462;p53"/>
          <p:cNvSpPr/>
          <p:nvPr/>
        </p:nvSpPr>
        <p:spPr>
          <a:xfrm rot="-129836">
            <a:off x="3590175" y="2752220"/>
            <a:ext cx="284017" cy="625115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3" name="Google Shape;1463;p53"/>
          <p:cNvSpPr/>
          <p:nvPr/>
        </p:nvSpPr>
        <p:spPr>
          <a:xfrm rot="-130002">
            <a:off x="3605426" y="2748828"/>
            <a:ext cx="288812" cy="611748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4" name="Google Shape;1464;p53"/>
          <p:cNvSpPr/>
          <p:nvPr/>
        </p:nvSpPr>
        <p:spPr>
          <a:xfrm rot="-190923">
            <a:off x="3627469" y="2763441"/>
            <a:ext cx="278506" cy="579814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5" name="Google Shape;1465;p53"/>
          <p:cNvSpPr/>
          <p:nvPr/>
        </p:nvSpPr>
        <p:spPr>
          <a:xfrm rot="-190958">
            <a:off x="3641225" y="2775422"/>
            <a:ext cx="284476" cy="551335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6" name="Google Shape;1466;p53"/>
          <p:cNvSpPr/>
          <p:nvPr/>
        </p:nvSpPr>
        <p:spPr>
          <a:xfrm rot="-190947">
            <a:off x="3666077" y="2783067"/>
            <a:ext cx="270946" cy="526373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7" name="Google Shape;1467;p53"/>
          <p:cNvSpPr/>
          <p:nvPr/>
        </p:nvSpPr>
        <p:spPr>
          <a:xfrm rot="-255678">
            <a:off x="3688365" y="2801858"/>
            <a:ext cx="255664" cy="494694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8" name="Google Shape;1468;p53"/>
          <p:cNvSpPr/>
          <p:nvPr/>
        </p:nvSpPr>
        <p:spPr>
          <a:xfrm rot="-256092">
            <a:off x="3718836" y="2814244"/>
            <a:ext cx="233543" cy="458896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9" name="Google Shape;1469;p53"/>
          <p:cNvSpPr/>
          <p:nvPr/>
        </p:nvSpPr>
        <p:spPr>
          <a:xfrm rot="-521713">
            <a:off x="3759189" y="2840834"/>
            <a:ext cx="197703" cy="397769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70" name="Google Shape;1470;p53"/>
          <p:cNvSpPr/>
          <p:nvPr/>
        </p:nvSpPr>
        <p:spPr>
          <a:xfrm flipH="1" rot="10798062">
            <a:off x="733567" y="2852072"/>
            <a:ext cx="532200" cy="571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1" name="Google Shape;1471;p53"/>
          <p:cNvSpPr/>
          <p:nvPr/>
        </p:nvSpPr>
        <p:spPr>
          <a:xfrm flipH="1" rot="10798062">
            <a:off x="1436514" y="2852072"/>
            <a:ext cx="532200" cy="571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2" name="Google Shape;1472;p53"/>
          <p:cNvSpPr/>
          <p:nvPr/>
        </p:nvSpPr>
        <p:spPr>
          <a:xfrm rot="-899504">
            <a:off x="1976964" y="2722911"/>
            <a:ext cx="532318" cy="574234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53"/>
          <p:cNvSpPr/>
          <p:nvPr/>
        </p:nvSpPr>
        <p:spPr>
          <a:xfrm flipH="1" rot="10798062">
            <a:off x="2139460" y="2852072"/>
            <a:ext cx="532200" cy="571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53"/>
          <p:cNvSpPr/>
          <p:nvPr/>
        </p:nvSpPr>
        <p:spPr>
          <a:xfrm rot="-899504">
            <a:off x="2668167" y="2722911"/>
            <a:ext cx="532318" cy="574234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5" name="Google Shape;1475;p53"/>
          <p:cNvSpPr/>
          <p:nvPr/>
        </p:nvSpPr>
        <p:spPr>
          <a:xfrm flipH="1" rot="10798062">
            <a:off x="2804342" y="2852083"/>
            <a:ext cx="532200" cy="571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6" name="Google Shape;1476;p53"/>
          <p:cNvSpPr/>
          <p:nvPr/>
        </p:nvSpPr>
        <p:spPr>
          <a:xfrm rot="-899504">
            <a:off x="3330833" y="2722911"/>
            <a:ext cx="532318" cy="574234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p53"/>
          <p:cNvSpPr/>
          <p:nvPr/>
        </p:nvSpPr>
        <p:spPr>
          <a:xfrm flipH="1" rot="10798062">
            <a:off x="3469225" y="2852072"/>
            <a:ext cx="532200" cy="571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8" name="Google Shape;1478;p53"/>
          <p:cNvSpPr/>
          <p:nvPr/>
        </p:nvSpPr>
        <p:spPr>
          <a:xfrm rot="-899504">
            <a:off x="1285762" y="2722911"/>
            <a:ext cx="532318" cy="574234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9" name="Google Shape;1479;p53"/>
          <p:cNvSpPr/>
          <p:nvPr/>
        </p:nvSpPr>
        <p:spPr>
          <a:xfrm rot="-316601">
            <a:off x="5342862" y="2698360"/>
            <a:ext cx="150806" cy="654685"/>
          </a:xfrm>
          <a:custGeom>
            <a:rect b="b" l="l" r="r" t="t"/>
            <a:pathLst>
              <a:path extrusionOk="0" h="31719" w="11956">
                <a:moveTo>
                  <a:pt x="1200" y="0"/>
                </a:moveTo>
                <a:cubicBezTo>
                  <a:pt x="1018" y="1945"/>
                  <a:pt x="-319" y="7565"/>
                  <a:pt x="106" y="11667"/>
                </a:cubicBezTo>
                <a:cubicBezTo>
                  <a:pt x="531" y="15769"/>
                  <a:pt x="1777" y="21268"/>
                  <a:pt x="3752" y="24610"/>
                </a:cubicBezTo>
                <a:cubicBezTo>
                  <a:pt x="5727" y="27952"/>
                  <a:pt x="10589" y="30534"/>
                  <a:pt x="11956" y="31719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80" name="Google Shape;1480;p53"/>
          <p:cNvSpPr/>
          <p:nvPr/>
        </p:nvSpPr>
        <p:spPr>
          <a:xfrm>
            <a:off x="5313769" y="2706223"/>
            <a:ext cx="178174" cy="660548"/>
          </a:xfrm>
          <a:custGeom>
            <a:rect b="b" l="l" r="r" t="t"/>
            <a:pathLst>
              <a:path extrusionOk="0" h="31719" w="11956">
                <a:moveTo>
                  <a:pt x="1200" y="0"/>
                </a:moveTo>
                <a:cubicBezTo>
                  <a:pt x="1018" y="1945"/>
                  <a:pt x="-319" y="7565"/>
                  <a:pt x="106" y="11667"/>
                </a:cubicBezTo>
                <a:cubicBezTo>
                  <a:pt x="531" y="15769"/>
                  <a:pt x="1777" y="21268"/>
                  <a:pt x="3752" y="24610"/>
                </a:cubicBezTo>
                <a:cubicBezTo>
                  <a:pt x="5727" y="27952"/>
                  <a:pt x="10589" y="30534"/>
                  <a:pt x="11956" y="31719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481" name="Google Shape;1481;p53"/>
          <p:cNvCxnSpPr/>
          <p:nvPr/>
        </p:nvCxnSpPr>
        <p:spPr>
          <a:xfrm>
            <a:off x="4937881" y="2998130"/>
            <a:ext cx="606900" cy="340800"/>
          </a:xfrm>
          <a:prstGeom prst="straightConnector1">
            <a:avLst/>
          </a:pr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482" name="Google Shape;1482;p53"/>
          <p:cNvSpPr/>
          <p:nvPr/>
        </p:nvSpPr>
        <p:spPr>
          <a:xfrm>
            <a:off x="4713921" y="2614072"/>
            <a:ext cx="45900" cy="791700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3" name="Google Shape;1483;p53"/>
          <p:cNvSpPr/>
          <p:nvPr/>
        </p:nvSpPr>
        <p:spPr>
          <a:xfrm>
            <a:off x="4872299" y="2661503"/>
            <a:ext cx="107400" cy="696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84" name="Google Shape;1484;p53"/>
          <p:cNvCxnSpPr>
            <a:stCxn id="1482" idx="3"/>
          </p:cNvCxnSpPr>
          <p:nvPr/>
        </p:nvCxnSpPr>
        <p:spPr>
          <a:xfrm>
            <a:off x="4759821" y="3009922"/>
            <a:ext cx="166200" cy="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85" name="Google Shape;1485;p53"/>
          <p:cNvCxnSpPr/>
          <p:nvPr/>
        </p:nvCxnSpPr>
        <p:spPr>
          <a:xfrm flipH="1" rot="10800000">
            <a:off x="4926128" y="2704572"/>
            <a:ext cx="412200" cy="3054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486" name="Google Shape;1486;p53"/>
          <p:cNvSpPr/>
          <p:nvPr/>
        </p:nvSpPr>
        <p:spPr>
          <a:xfrm>
            <a:off x="4903280" y="2853558"/>
            <a:ext cx="45900" cy="31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7" name="Google Shape;1487;p53"/>
          <p:cNvSpPr/>
          <p:nvPr/>
        </p:nvSpPr>
        <p:spPr>
          <a:xfrm>
            <a:off x="6873752" y="2696451"/>
            <a:ext cx="504992" cy="677267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88" name="Google Shape;1488;p53"/>
          <p:cNvSpPr/>
          <p:nvPr/>
        </p:nvSpPr>
        <p:spPr>
          <a:xfrm rot="-899504">
            <a:off x="4997360" y="2687178"/>
            <a:ext cx="532318" cy="574234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Google Shape;1489;p53"/>
          <p:cNvSpPr/>
          <p:nvPr/>
        </p:nvSpPr>
        <p:spPr>
          <a:xfrm>
            <a:off x="7536346" y="2702652"/>
            <a:ext cx="522573" cy="667649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0" name="Google Shape;1490;p53"/>
          <p:cNvSpPr/>
          <p:nvPr/>
        </p:nvSpPr>
        <p:spPr>
          <a:xfrm>
            <a:off x="8536918" y="2758366"/>
            <a:ext cx="304500" cy="104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p53"/>
          <p:cNvSpPr/>
          <p:nvPr/>
        </p:nvSpPr>
        <p:spPr>
          <a:xfrm>
            <a:off x="8536918" y="2892905"/>
            <a:ext cx="304500" cy="104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53"/>
          <p:cNvSpPr/>
          <p:nvPr/>
        </p:nvSpPr>
        <p:spPr>
          <a:xfrm>
            <a:off x="8536918" y="3027444"/>
            <a:ext cx="304500" cy="104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53"/>
          <p:cNvSpPr/>
          <p:nvPr/>
        </p:nvSpPr>
        <p:spPr>
          <a:xfrm>
            <a:off x="8536918" y="3161982"/>
            <a:ext cx="304500" cy="104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Google Shape;1494;p53"/>
          <p:cNvSpPr/>
          <p:nvPr/>
        </p:nvSpPr>
        <p:spPr>
          <a:xfrm>
            <a:off x="8536918" y="3296521"/>
            <a:ext cx="304500" cy="104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5" name="Google Shape;1495;p53"/>
          <p:cNvSpPr/>
          <p:nvPr/>
        </p:nvSpPr>
        <p:spPr>
          <a:xfrm>
            <a:off x="8536918" y="2623827"/>
            <a:ext cx="304500" cy="104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96" name="Google Shape;1496;p53"/>
          <p:cNvCxnSpPr/>
          <p:nvPr/>
        </p:nvCxnSpPr>
        <p:spPr>
          <a:xfrm>
            <a:off x="5336098" y="2718682"/>
            <a:ext cx="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97" name="Google Shape;1497;p53"/>
          <p:cNvSpPr/>
          <p:nvPr/>
        </p:nvSpPr>
        <p:spPr>
          <a:xfrm rot="158534">
            <a:off x="5562511" y="2710442"/>
            <a:ext cx="489337" cy="644606"/>
          </a:xfrm>
          <a:custGeom>
            <a:rect b="b" l="l" r="r" t="t"/>
            <a:pathLst>
              <a:path extrusionOk="0" h="25626" w="23498">
                <a:moveTo>
                  <a:pt x="0" y="25626"/>
                </a:moveTo>
                <a:cubicBezTo>
                  <a:pt x="435" y="23321"/>
                  <a:pt x="1692" y="14989"/>
                  <a:pt x="2611" y="11798"/>
                </a:cubicBezTo>
                <a:cubicBezTo>
                  <a:pt x="3530" y="8607"/>
                  <a:pt x="3820" y="8059"/>
                  <a:pt x="5512" y="6479"/>
                </a:cubicBezTo>
                <a:cubicBezTo>
                  <a:pt x="7204" y="4900"/>
                  <a:pt x="9766" y="3401"/>
                  <a:pt x="12764" y="2321"/>
                </a:cubicBezTo>
                <a:cubicBezTo>
                  <a:pt x="15762" y="1241"/>
                  <a:pt x="21709" y="387"/>
                  <a:pt x="23498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8" name="Google Shape;1498;p53"/>
          <p:cNvSpPr/>
          <p:nvPr/>
        </p:nvSpPr>
        <p:spPr>
          <a:xfrm rot="312384">
            <a:off x="5575758" y="2758888"/>
            <a:ext cx="534730" cy="598978"/>
          </a:xfrm>
          <a:custGeom>
            <a:rect b="b" l="l" r="r" t="t"/>
            <a:pathLst>
              <a:path extrusionOk="0" h="25626" w="23498">
                <a:moveTo>
                  <a:pt x="0" y="25626"/>
                </a:moveTo>
                <a:cubicBezTo>
                  <a:pt x="435" y="23321"/>
                  <a:pt x="1692" y="14989"/>
                  <a:pt x="2611" y="11798"/>
                </a:cubicBezTo>
                <a:cubicBezTo>
                  <a:pt x="3530" y="8607"/>
                  <a:pt x="3820" y="8059"/>
                  <a:pt x="5512" y="6479"/>
                </a:cubicBezTo>
                <a:cubicBezTo>
                  <a:pt x="7204" y="4900"/>
                  <a:pt x="9766" y="3401"/>
                  <a:pt x="12764" y="2321"/>
                </a:cubicBezTo>
                <a:cubicBezTo>
                  <a:pt x="15762" y="1241"/>
                  <a:pt x="21709" y="387"/>
                  <a:pt x="23498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9" name="Google Shape;1499;p53"/>
          <p:cNvSpPr/>
          <p:nvPr/>
        </p:nvSpPr>
        <p:spPr>
          <a:xfrm>
            <a:off x="6061706" y="2723074"/>
            <a:ext cx="130160" cy="645064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0" name="Google Shape;1500;p53"/>
          <p:cNvSpPr/>
          <p:nvPr/>
        </p:nvSpPr>
        <p:spPr>
          <a:xfrm rot="-179994">
            <a:off x="6082071" y="2713242"/>
            <a:ext cx="136641" cy="633852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1" name="Google Shape;1501;p53"/>
          <p:cNvSpPr/>
          <p:nvPr/>
        </p:nvSpPr>
        <p:spPr>
          <a:xfrm rot="-179924">
            <a:off x="6148707" y="2774339"/>
            <a:ext cx="121051" cy="537523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2" name="Google Shape;1502;p53"/>
          <p:cNvSpPr/>
          <p:nvPr/>
        </p:nvSpPr>
        <p:spPr>
          <a:xfrm rot="-180023">
            <a:off x="6156031" y="2779021"/>
            <a:ext cx="160816" cy="479009"/>
          </a:xfrm>
          <a:custGeom>
            <a:rect b="b" l="l" r="r" t="t"/>
            <a:pathLst>
              <a:path extrusionOk="0" h="26410" w="7794">
                <a:moveTo>
                  <a:pt x="0" y="0"/>
                </a:moveTo>
                <a:cubicBezTo>
                  <a:pt x="181" y="2622"/>
                  <a:pt x="-216" y="11328"/>
                  <a:pt x="1083" y="15730"/>
                </a:cubicBezTo>
                <a:cubicBezTo>
                  <a:pt x="2382" y="20132"/>
                  <a:pt x="6676" y="24630"/>
                  <a:pt x="7794" y="2641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3" name="Google Shape;1503;p53"/>
          <p:cNvSpPr/>
          <p:nvPr/>
        </p:nvSpPr>
        <p:spPr>
          <a:xfrm>
            <a:off x="6186580" y="2698415"/>
            <a:ext cx="498829" cy="670275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4" name="Google Shape;1504;p53"/>
          <p:cNvSpPr/>
          <p:nvPr/>
        </p:nvSpPr>
        <p:spPr>
          <a:xfrm rot="-200578">
            <a:off x="6669255" y="2693293"/>
            <a:ext cx="189420" cy="688436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5" name="Google Shape;1505;p53"/>
          <p:cNvSpPr/>
          <p:nvPr/>
        </p:nvSpPr>
        <p:spPr>
          <a:xfrm rot="360">
            <a:off x="7316346" y="2699412"/>
            <a:ext cx="226621" cy="677239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6" name="Google Shape;1506;p53"/>
          <p:cNvSpPr/>
          <p:nvPr/>
        </p:nvSpPr>
        <p:spPr>
          <a:xfrm rot="-129928">
            <a:off x="7955064" y="2708690"/>
            <a:ext cx="267599" cy="660688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7" name="Google Shape;1507;p53"/>
          <p:cNvSpPr/>
          <p:nvPr/>
        </p:nvSpPr>
        <p:spPr>
          <a:xfrm rot="-521928">
            <a:off x="8148370" y="2803510"/>
            <a:ext cx="202411" cy="422400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8" name="Google Shape;1508;p53"/>
          <p:cNvSpPr/>
          <p:nvPr/>
        </p:nvSpPr>
        <p:spPr>
          <a:xfrm>
            <a:off x="6197093" y="2709061"/>
            <a:ext cx="537407" cy="652129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9" name="Google Shape;1509;p53"/>
          <p:cNvSpPr/>
          <p:nvPr/>
        </p:nvSpPr>
        <p:spPr>
          <a:xfrm>
            <a:off x="6229888" y="2726440"/>
            <a:ext cx="532298" cy="625209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0" name="Google Shape;1510;p53"/>
          <p:cNvSpPr/>
          <p:nvPr/>
        </p:nvSpPr>
        <p:spPr>
          <a:xfrm>
            <a:off x="6246175" y="2740616"/>
            <a:ext cx="541795" cy="606382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1" name="Google Shape;1511;p53"/>
          <p:cNvSpPr/>
          <p:nvPr/>
        </p:nvSpPr>
        <p:spPr>
          <a:xfrm>
            <a:off x="6286235" y="2765998"/>
            <a:ext cx="527255" cy="546579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2" name="Google Shape;1512;p53"/>
          <p:cNvSpPr/>
          <p:nvPr/>
        </p:nvSpPr>
        <p:spPr>
          <a:xfrm>
            <a:off x="6319665" y="2793728"/>
            <a:ext cx="527255" cy="453807"/>
          </a:xfrm>
          <a:custGeom>
            <a:rect b="b" l="l" r="r" t="t"/>
            <a:pathLst>
              <a:path extrusionOk="0" h="34076" w="26199">
                <a:moveTo>
                  <a:pt x="0" y="34076"/>
                </a:moveTo>
                <a:cubicBezTo>
                  <a:pt x="385" y="32778"/>
                  <a:pt x="1070" y="29881"/>
                  <a:pt x="2311" y="26285"/>
                </a:cubicBezTo>
                <a:cubicBezTo>
                  <a:pt x="3552" y="22689"/>
                  <a:pt x="5179" y="16125"/>
                  <a:pt x="7448" y="12500"/>
                </a:cubicBezTo>
                <a:cubicBezTo>
                  <a:pt x="9717" y="8876"/>
                  <a:pt x="13342" y="6450"/>
                  <a:pt x="15925" y="4538"/>
                </a:cubicBezTo>
                <a:cubicBezTo>
                  <a:pt x="18508" y="2626"/>
                  <a:pt x="21233" y="1784"/>
                  <a:pt x="22945" y="1028"/>
                </a:cubicBezTo>
                <a:cubicBezTo>
                  <a:pt x="24657" y="272"/>
                  <a:pt x="25657" y="171"/>
                  <a:pt x="26199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3" name="Google Shape;1513;p53"/>
          <p:cNvSpPr/>
          <p:nvPr/>
        </p:nvSpPr>
        <p:spPr>
          <a:xfrm rot="-331730">
            <a:off x="6694664" y="2687193"/>
            <a:ext cx="165945" cy="690556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4" name="Google Shape;1514;p53"/>
          <p:cNvSpPr/>
          <p:nvPr/>
        </p:nvSpPr>
        <p:spPr>
          <a:xfrm rot="-332298">
            <a:off x="6728896" y="2695180"/>
            <a:ext cx="162777" cy="669210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5" name="Google Shape;1515;p53"/>
          <p:cNvSpPr/>
          <p:nvPr/>
        </p:nvSpPr>
        <p:spPr>
          <a:xfrm rot="-331983">
            <a:off x="6740650" y="2698253"/>
            <a:ext cx="178093" cy="653709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6" name="Google Shape;1516;p53"/>
          <p:cNvSpPr/>
          <p:nvPr/>
        </p:nvSpPr>
        <p:spPr>
          <a:xfrm rot="-332360">
            <a:off x="6765122" y="2714764"/>
            <a:ext cx="173805" cy="623848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7" name="Google Shape;1517;p53"/>
          <p:cNvSpPr/>
          <p:nvPr/>
        </p:nvSpPr>
        <p:spPr>
          <a:xfrm rot="-332097">
            <a:off x="6780008" y="2714885"/>
            <a:ext cx="178513" cy="605160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8" name="Google Shape;1518;p53"/>
          <p:cNvSpPr/>
          <p:nvPr/>
        </p:nvSpPr>
        <p:spPr>
          <a:xfrm rot="-331680">
            <a:off x="6795028" y="2731579"/>
            <a:ext cx="187650" cy="571907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9" name="Google Shape;1519;p53"/>
          <p:cNvSpPr/>
          <p:nvPr/>
        </p:nvSpPr>
        <p:spPr>
          <a:xfrm rot="-332300">
            <a:off x="6816336" y="2755002"/>
            <a:ext cx="182011" cy="519979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0" name="Google Shape;1520;p53"/>
          <p:cNvSpPr/>
          <p:nvPr/>
        </p:nvSpPr>
        <p:spPr>
          <a:xfrm rot="-332447">
            <a:off x="6825524" y="2758200"/>
            <a:ext cx="186978" cy="498191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1" name="Google Shape;1521;p53"/>
          <p:cNvSpPr/>
          <p:nvPr/>
        </p:nvSpPr>
        <p:spPr>
          <a:xfrm rot="-332206">
            <a:off x="6845333" y="2781108"/>
            <a:ext cx="180379" cy="456137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2" name="Google Shape;1522;p53"/>
          <p:cNvSpPr/>
          <p:nvPr/>
        </p:nvSpPr>
        <p:spPr>
          <a:xfrm rot="-414848">
            <a:off x="6863802" y="2800908"/>
            <a:ext cx="165004" cy="414742"/>
          </a:xfrm>
          <a:custGeom>
            <a:rect b="b" l="l" r="r" t="t"/>
            <a:pathLst>
              <a:path extrusionOk="0" h="28717" w="9282">
                <a:moveTo>
                  <a:pt x="1109" y="0"/>
                </a:moveTo>
                <a:cubicBezTo>
                  <a:pt x="943" y="2666"/>
                  <a:pt x="-372" y="11930"/>
                  <a:pt x="114" y="15993"/>
                </a:cubicBezTo>
                <a:cubicBezTo>
                  <a:pt x="600" y="20057"/>
                  <a:pt x="2495" y="22260"/>
                  <a:pt x="4023" y="24381"/>
                </a:cubicBezTo>
                <a:cubicBezTo>
                  <a:pt x="5551" y="26502"/>
                  <a:pt x="8406" y="27994"/>
                  <a:pt x="9283" y="2871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3" name="Google Shape;1523;p53"/>
          <p:cNvSpPr/>
          <p:nvPr/>
        </p:nvSpPr>
        <p:spPr>
          <a:xfrm>
            <a:off x="6896758" y="2705119"/>
            <a:ext cx="518642" cy="665823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4" name="Google Shape;1524;p53"/>
          <p:cNvSpPr/>
          <p:nvPr/>
        </p:nvSpPr>
        <p:spPr>
          <a:xfrm>
            <a:off x="6918596" y="2720505"/>
            <a:ext cx="521394" cy="630329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5" name="Google Shape;1525;p53"/>
          <p:cNvSpPr/>
          <p:nvPr/>
        </p:nvSpPr>
        <p:spPr>
          <a:xfrm>
            <a:off x="6929863" y="2734916"/>
            <a:ext cx="537411" cy="616639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6" name="Google Shape;1526;p53"/>
          <p:cNvSpPr/>
          <p:nvPr/>
        </p:nvSpPr>
        <p:spPr>
          <a:xfrm>
            <a:off x="6950579" y="2751158"/>
            <a:ext cx="541814" cy="587375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7" name="Google Shape;1527;p53"/>
          <p:cNvSpPr/>
          <p:nvPr/>
        </p:nvSpPr>
        <p:spPr>
          <a:xfrm>
            <a:off x="6976523" y="2769808"/>
            <a:ext cx="532292" cy="546595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8" name="Google Shape;1528;p53"/>
          <p:cNvSpPr/>
          <p:nvPr/>
        </p:nvSpPr>
        <p:spPr>
          <a:xfrm>
            <a:off x="6998908" y="2792502"/>
            <a:ext cx="532237" cy="504003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9" name="Google Shape;1529;p53"/>
          <p:cNvSpPr/>
          <p:nvPr/>
        </p:nvSpPr>
        <p:spPr>
          <a:xfrm>
            <a:off x="7031141" y="2813146"/>
            <a:ext cx="518642" cy="431495"/>
          </a:xfrm>
          <a:custGeom>
            <a:rect b="b" l="l" r="r" t="t"/>
            <a:pathLst>
              <a:path extrusionOk="0" h="28974" w="22016">
                <a:moveTo>
                  <a:pt x="0" y="28974"/>
                </a:moveTo>
                <a:cubicBezTo>
                  <a:pt x="875" y="26046"/>
                  <a:pt x="2833" y="15723"/>
                  <a:pt x="5247" y="11407"/>
                </a:cubicBezTo>
                <a:cubicBezTo>
                  <a:pt x="7662" y="7091"/>
                  <a:pt x="11692" y="4981"/>
                  <a:pt x="14487" y="3080"/>
                </a:cubicBezTo>
                <a:cubicBezTo>
                  <a:pt x="17282" y="1179"/>
                  <a:pt x="20761" y="513"/>
                  <a:pt x="22016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0" name="Google Shape;1530;p53"/>
          <p:cNvSpPr/>
          <p:nvPr/>
        </p:nvSpPr>
        <p:spPr>
          <a:xfrm rot="328">
            <a:off x="7327610" y="2693835"/>
            <a:ext cx="248351" cy="677239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1" name="Google Shape;1531;p53"/>
          <p:cNvSpPr/>
          <p:nvPr/>
        </p:nvSpPr>
        <p:spPr>
          <a:xfrm rot="337">
            <a:off x="7349109" y="2700656"/>
            <a:ext cx="241898" cy="656684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2" name="Google Shape;1532;p53"/>
          <p:cNvSpPr/>
          <p:nvPr/>
        </p:nvSpPr>
        <p:spPr>
          <a:xfrm rot="324">
            <a:off x="7359903" y="2701852"/>
            <a:ext cx="251743" cy="642503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3" name="Google Shape;1533;p53"/>
          <p:cNvSpPr/>
          <p:nvPr/>
        </p:nvSpPr>
        <p:spPr>
          <a:xfrm rot="324">
            <a:off x="7376824" y="2716249"/>
            <a:ext cx="251743" cy="616648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4" name="Google Shape;1534;p53"/>
          <p:cNvSpPr/>
          <p:nvPr/>
        </p:nvSpPr>
        <p:spPr>
          <a:xfrm rot="328">
            <a:off x="7397334" y="2724119"/>
            <a:ext cx="248351" cy="596523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5" name="Google Shape;1535;p53"/>
          <p:cNvSpPr/>
          <p:nvPr/>
        </p:nvSpPr>
        <p:spPr>
          <a:xfrm rot="337">
            <a:off x="7412809" y="2734234"/>
            <a:ext cx="241898" cy="571814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6" name="Google Shape;1536;p53"/>
          <p:cNvSpPr/>
          <p:nvPr/>
        </p:nvSpPr>
        <p:spPr>
          <a:xfrm>
            <a:off x="7433702" y="2742786"/>
            <a:ext cx="236039" cy="546532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7" name="Google Shape;1537;p53"/>
          <p:cNvSpPr/>
          <p:nvPr/>
        </p:nvSpPr>
        <p:spPr>
          <a:xfrm>
            <a:off x="7451303" y="2756931"/>
            <a:ext cx="236039" cy="516667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8" name="Google Shape;1538;p53"/>
          <p:cNvSpPr/>
          <p:nvPr/>
        </p:nvSpPr>
        <p:spPr>
          <a:xfrm>
            <a:off x="7471222" y="2784736"/>
            <a:ext cx="229159" cy="471403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9" name="Google Shape;1539;p53"/>
          <p:cNvSpPr/>
          <p:nvPr/>
        </p:nvSpPr>
        <p:spPr>
          <a:xfrm>
            <a:off x="7493297" y="2795072"/>
            <a:ext cx="213669" cy="444689"/>
          </a:xfrm>
          <a:custGeom>
            <a:rect b="b" l="l" r="r" t="t"/>
            <a:pathLst>
              <a:path extrusionOk="0" h="28648" w="9489">
                <a:moveTo>
                  <a:pt x="2073" y="0"/>
                </a:moveTo>
                <a:cubicBezTo>
                  <a:pt x="1734" y="2460"/>
                  <a:pt x="-254" y="10700"/>
                  <a:pt x="37" y="14760"/>
                </a:cubicBezTo>
                <a:cubicBezTo>
                  <a:pt x="328" y="18820"/>
                  <a:pt x="2243" y="22043"/>
                  <a:pt x="3818" y="24358"/>
                </a:cubicBezTo>
                <a:cubicBezTo>
                  <a:pt x="5393" y="26673"/>
                  <a:pt x="8544" y="27933"/>
                  <a:pt x="9489" y="28648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0" name="Google Shape;1540;p53"/>
          <p:cNvSpPr/>
          <p:nvPr/>
        </p:nvSpPr>
        <p:spPr>
          <a:xfrm>
            <a:off x="7553748" y="2717433"/>
            <a:ext cx="541829" cy="652000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1" name="Google Shape;1541;p53"/>
          <p:cNvSpPr/>
          <p:nvPr/>
        </p:nvSpPr>
        <p:spPr>
          <a:xfrm>
            <a:off x="7568647" y="2734237"/>
            <a:ext cx="561695" cy="630394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2" name="Google Shape;1542;p53"/>
          <p:cNvSpPr/>
          <p:nvPr/>
        </p:nvSpPr>
        <p:spPr>
          <a:xfrm>
            <a:off x="7590988" y="2747925"/>
            <a:ext cx="561695" cy="606419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3" name="Google Shape;1543;p53"/>
          <p:cNvSpPr/>
          <p:nvPr/>
        </p:nvSpPr>
        <p:spPr>
          <a:xfrm>
            <a:off x="7609829" y="2770383"/>
            <a:ext cx="561695" cy="571891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4" name="Google Shape;1544;p53"/>
          <p:cNvSpPr/>
          <p:nvPr/>
        </p:nvSpPr>
        <p:spPr>
          <a:xfrm>
            <a:off x="7628537" y="2790952"/>
            <a:ext cx="561695" cy="535139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5" name="Google Shape;1545;p53"/>
          <p:cNvSpPr/>
          <p:nvPr/>
        </p:nvSpPr>
        <p:spPr>
          <a:xfrm>
            <a:off x="7647305" y="2806013"/>
            <a:ext cx="561695" cy="504057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6" name="Google Shape;1546;p53"/>
          <p:cNvSpPr/>
          <p:nvPr/>
        </p:nvSpPr>
        <p:spPr>
          <a:xfrm>
            <a:off x="7678623" y="2825120"/>
            <a:ext cx="541829" cy="453665"/>
          </a:xfrm>
          <a:custGeom>
            <a:rect b="b" l="l" r="r" t="t"/>
            <a:pathLst>
              <a:path extrusionOk="0" h="28713" w="22197">
                <a:moveTo>
                  <a:pt x="0" y="28713"/>
                </a:moveTo>
                <a:cubicBezTo>
                  <a:pt x="387" y="25915"/>
                  <a:pt x="681" y="16197"/>
                  <a:pt x="2319" y="11927"/>
                </a:cubicBezTo>
                <a:cubicBezTo>
                  <a:pt x="3957" y="7657"/>
                  <a:pt x="6516" y="5080"/>
                  <a:pt x="9829" y="3092"/>
                </a:cubicBezTo>
                <a:cubicBezTo>
                  <a:pt x="13142" y="1104"/>
                  <a:pt x="20136" y="515"/>
                  <a:pt x="22197" y="0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7" name="Google Shape;1547;p53"/>
          <p:cNvSpPr/>
          <p:nvPr/>
        </p:nvSpPr>
        <p:spPr>
          <a:xfrm rot="-129765">
            <a:off x="7968854" y="2702034"/>
            <a:ext cx="289341" cy="653432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8" name="Google Shape;1548;p53"/>
          <p:cNvSpPr/>
          <p:nvPr/>
        </p:nvSpPr>
        <p:spPr>
          <a:xfrm rot="-129836">
            <a:off x="7992976" y="2716487"/>
            <a:ext cx="284017" cy="625115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9" name="Google Shape;1549;p53"/>
          <p:cNvSpPr/>
          <p:nvPr/>
        </p:nvSpPr>
        <p:spPr>
          <a:xfrm rot="-130002">
            <a:off x="8008227" y="2713095"/>
            <a:ext cx="288812" cy="611748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0" name="Google Shape;1550;p53"/>
          <p:cNvSpPr/>
          <p:nvPr/>
        </p:nvSpPr>
        <p:spPr>
          <a:xfrm rot="-190923">
            <a:off x="8030270" y="2727708"/>
            <a:ext cx="278506" cy="579814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1" name="Google Shape;1551;p53"/>
          <p:cNvSpPr/>
          <p:nvPr/>
        </p:nvSpPr>
        <p:spPr>
          <a:xfrm rot="-190958">
            <a:off x="8044026" y="2739689"/>
            <a:ext cx="284476" cy="551335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2" name="Google Shape;1552;p53"/>
          <p:cNvSpPr/>
          <p:nvPr/>
        </p:nvSpPr>
        <p:spPr>
          <a:xfrm rot="-190947">
            <a:off x="8068878" y="2747334"/>
            <a:ext cx="270946" cy="526373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3" name="Google Shape;1553;p53"/>
          <p:cNvSpPr/>
          <p:nvPr/>
        </p:nvSpPr>
        <p:spPr>
          <a:xfrm rot="-255678">
            <a:off x="8091166" y="2766124"/>
            <a:ext cx="255664" cy="494694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4" name="Google Shape;1554;p53"/>
          <p:cNvSpPr/>
          <p:nvPr/>
        </p:nvSpPr>
        <p:spPr>
          <a:xfrm rot="-256092">
            <a:off x="8121637" y="2778511"/>
            <a:ext cx="233543" cy="458896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5" name="Google Shape;1555;p53"/>
          <p:cNvSpPr/>
          <p:nvPr/>
        </p:nvSpPr>
        <p:spPr>
          <a:xfrm rot="-521713">
            <a:off x="8161990" y="2805101"/>
            <a:ext cx="197703" cy="397769"/>
          </a:xfrm>
          <a:custGeom>
            <a:rect b="b" l="l" r="r" t="t"/>
            <a:pathLst>
              <a:path extrusionOk="0" h="28727" w="11142">
                <a:moveTo>
                  <a:pt x="4326" y="0"/>
                </a:moveTo>
                <a:cubicBezTo>
                  <a:pt x="3616" y="2090"/>
                  <a:pt x="330" y="8723"/>
                  <a:pt x="66" y="12537"/>
                </a:cubicBezTo>
                <a:cubicBezTo>
                  <a:pt x="-198" y="16351"/>
                  <a:pt x="897" y="20186"/>
                  <a:pt x="2743" y="22884"/>
                </a:cubicBezTo>
                <a:cubicBezTo>
                  <a:pt x="4589" y="25582"/>
                  <a:pt x="9743" y="27753"/>
                  <a:pt x="11143" y="28727"/>
                </a:cubicBezTo>
              </a:path>
            </a:pathLst>
          </a:cu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6" name="Google Shape;1556;p53"/>
          <p:cNvSpPr/>
          <p:nvPr/>
        </p:nvSpPr>
        <p:spPr>
          <a:xfrm flipH="1" rot="10798062">
            <a:off x="5136368" y="2816339"/>
            <a:ext cx="532200" cy="571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7" name="Google Shape;1557;p53"/>
          <p:cNvSpPr/>
          <p:nvPr/>
        </p:nvSpPr>
        <p:spPr>
          <a:xfrm flipH="1" rot="10798062">
            <a:off x="5839315" y="2816339"/>
            <a:ext cx="532200" cy="571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8" name="Google Shape;1558;p53"/>
          <p:cNvSpPr/>
          <p:nvPr/>
        </p:nvSpPr>
        <p:spPr>
          <a:xfrm rot="-899504">
            <a:off x="6379765" y="2687178"/>
            <a:ext cx="532318" cy="574234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9" name="Google Shape;1559;p53"/>
          <p:cNvSpPr/>
          <p:nvPr/>
        </p:nvSpPr>
        <p:spPr>
          <a:xfrm flipH="1" rot="10798062">
            <a:off x="6542261" y="2816339"/>
            <a:ext cx="532200" cy="571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0" name="Google Shape;1560;p53"/>
          <p:cNvSpPr/>
          <p:nvPr/>
        </p:nvSpPr>
        <p:spPr>
          <a:xfrm rot="-899504">
            <a:off x="7070968" y="2687178"/>
            <a:ext cx="532318" cy="574234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1" name="Google Shape;1561;p53"/>
          <p:cNvSpPr/>
          <p:nvPr/>
        </p:nvSpPr>
        <p:spPr>
          <a:xfrm flipH="1" rot="10798062">
            <a:off x="7207143" y="2816350"/>
            <a:ext cx="532200" cy="571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2" name="Google Shape;1562;p53"/>
          <p:cNvSpPr/>
          <p:nvPr/>
        </p:nvSpPr>
        <p:spPr>
          <a:xfrm rot="-899504">
            <a:off x="7733635" y="2687178"/>
            <a:ext cx="532318" cy="574234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3" name="Google Shape;1563;p53"/>
          <p:cNvSpPr/>
          <p:nvPr/>
        </p:nvSpPr>
        <p:spPr>
          <a:xfrm flipH="1" rot="10798062">
            <a:off x="7872026" y="2816339"/>
            <a:ext cx="532200" cy="571800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4" name="Google Shape;1564;p53"/>
          <p:cNvSpPr/>
          <p:nvPr/>
        </p:nvSpPr>
        <p:spPr>
          <a:xfrm rot="-899504">
            <a:off x="5688563" y="2687178"/>
            <a:ext cx="532318" cy="574234"/>
          </a:xfrm>
          <a:prstGeom prst="arc">
            <a:avLst>
              <a:gd fmla="val 16200000" name="adj1"/>
              <a:gd fmla="val 20990972" name="adj2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5" name="Google Shape;1565;p53"/>
          <p:cNvSpPr txBox="1"/>
          <p:nvPr/>
        </p:nvSpPr>
        <p:spPr>
          <a:xfrm>
            <a:off x="494350" y="1885050"/>
            <a:ext cx="3305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Dynode</a:t>
            </a: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 dark rate</a:t>
            </a:r>
            <a:endParaRPr b="1"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6" name="Google Shape;1566;p53"/>
          <p:cNvSpPr txBox="1"/>
          <p:nvPr/>
        </p:nvSpPr>
        <p:spPr>
          <a:xfrm>
            <a:off x="4993213" y="1885050"/>
            <a:ext cx="3305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Failed trajectory photoelectrons</a:t>
            </a:r>
            <a:endParaRPr b="1"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7" name="Google Shape;1567;p53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41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8" name="Google Shape;1568;p53"/>
          <p:cNvSpPr/>
          <p:nvPr/>
        </p:nvSpPr>
        <p:spPr>
          <a:xfrm>
            <a:off x="302575" y="2445138"/>
            <a:ext cx="3835200" cy="1201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9" name="Google Shape;1569;p53"/>
          <p:cNvSpPr/>
          <p:nvPr/>
        </p:nvSpPr>
        <p:spPr>
          <a:xfrm>
            <a:off x="4705376" y="2409404"/>
            <a:ext cx="3835200" cy="1201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54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5" name="Google Shape;1575;p54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6" name="Google Shape;1576;p54"/>
          <p:cNvSpPr txBox="1"/>
          <p:nvPr/>
        </p:nvSpPr>
        <p:spPr>
          <a:xfrm>
            <a:off x="199600" y="218000"/>
            <a:ext cx="8823300" cy="17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Dynode dark rate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Dynode dark rate hypothesis supported by data from runs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Response varies for different PMTs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577" name="Google Shape;1577;p54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78" name="Google Shape;157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200" y="1483450"/>
            <a:ext cx="4631624" cy="298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579" name="Google Shape;1579;p54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42/43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55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5" name="Google Shape;1585;p55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6" name="Google Shape;1586;p55"/>
          <p:cNvSpPr txBox="1"/>
          <p:nvPr/>
        </p:nvSpPr>
        <p:spPr>
          <a:xfrm>
            <a:off x="199600" y="218000"/>
            <a:ext cx="8823300" cy="29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Summary &amp; outlook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Compelling theoretical basis for millicharged particles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milliQan detector provides unique sensitivity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Selection criteria for tagging beam muons → observed rate consistent with expectation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 for dynode dark rate hypothesis → improved understanding of sub-SPE background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Further steps: cosmic muons, simulation, dynode dark rate temperature dependence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 strike="sng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milliQan?</a:t>
            </a: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Will milliQan? </a:t>
            </a:r>
            <a:r>
              <a:rPr i="1" lang="en" sz="15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Stay tuned!</a:t>
            </a:r>
            <a:endParaRPr i="1" sz="15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587" name="Google Shape;1587;p55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88" name="Google Shape;15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975" y="2770125"/>
            <a:ext cx="5248026" cy="15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Google Shape;1589;p55"/>
          <p:cNvSpPr txBox="1"/>
          <p:nvPr/>
        </p:nvSpPr>
        <p:spPr>
          <a:xfrm>
            <a:off x="8502325" y="4733450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43/43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56"/>
          <p:cNvSpPr txBox="1"/>
          <p:nvPr/>
        </p:nvSpPr>
        <p:spPr>
          <a:xfrm>
            <a:off x="747488" y="210275"/>
            <a:ext cx="7665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Special thanks to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Faculty mentor David Stuart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Postdoctoral mentor Neha Santpur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Graduate mentor Ryan Schmitz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REU director Sathya Guruswamy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milliQan collaboration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95" name="Google Shape;159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3790" y="1737375"/>
            <a:ext cx="1030861" cy="103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5187" y="3540586"/>
            <a:ext cx="1742679" cy="50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5686" y="1888741"/>
            <a:ext cx="569549" cy="74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3805" y="2812590"/>
            <a:ext cx="1302093" cy="57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23759" y="1737375"/>
            <a:ext cx="1030859" cy="103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42103" y="1888753"/>
            <a:ext cx="742927" cy="74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9350" y="1765717"/>
            <a:ext cx="1030858" cy="100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12095" y="2879333"/>
            <a:ext cx="1302106" cy="43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5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51030" y="2763169"/>
            <a:ext cx="1658220" cy="41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5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17067" y="2874798"/>
            <a:ext cx="1076321" cy="53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5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49832" y="1737360"/>
            <a:ext cx="1030862" cy="103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Google Shape;1606;p5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258518" y="1888746"/>
            <a:ext cx="742930" cy="74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5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86509" y="3178512"/>
            <a:ext cx="1418076" cy="141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5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92877" y="2874793"/>
            <a:ext cx="1124342" cy="503736"/>
          </a:xfrm>
          <a:prstGeom prst="rect">
            <a:avLst/>
          </a:prstGeom>
          <a:noFill/>
          <a:ln>
            <a:noFill/>
          </a:ln>
        </p:spPr>
      </p:pic>
      <p:sp>
        <p:nvSpPr>
          <p:cNvPr id="1609" name="Google Shape;1609;p56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0" name="Google Shape;1610;p56"/>
          <p:cNvSpPr txBox="1"/>
          <p:nvPr/>
        </p:nvSpPr>
        <p:spPr>
          <a:xfrm>
            <a:off x="2250601" y="4733450"/>
            <a:ext cx="464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work is supported by NSF REU grant PHY-2349677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11" name="Google Shape;1611;p5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569650" y="3436375"/>
            <a:ext cx="2260828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57"/>
          <p:cNvSpPr txBox="1"/>
          <p:nvPr/>
        </p:nvSpPr>
        <p:spPr>
          <a:xfrm>
            <a:off x="3855000" y="2294700"/>
            <a:ext cx="143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Back Up</a:t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58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2" name="Google Shape;1622;p58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23" name="Google Shape;1623;p58"/>
          <p:cNvSpPr txBox="1"/>
          <p:nvPr/>
        </p:nvSpPr>
        <p:spPr>
          <a:xfrm>
            <a:off x="199600" y="218000"/>
            <a:ext cx="8641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Millikan Oil Drop Experiment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24" name="Google Shape;1624;p58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25" name="Google Shape;162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8338" y="853300"/>
            <a:ext cx="3267326" cy="372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59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p59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32" name="Google Shape;1632;p59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3" name="Google Shape;1633;p59"/>
          <p:cNvSpPr txBox="1"/>
          <p:nvPr/>
        </p:nvSpPr>
        <p:spPr>
          <a:xfrm>
            <a:off x="199600" y="218000"/>
            <a:ext cx="8823300" cy="28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matter measurements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Rotation curves of stars in galaxies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Bullet Cluster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Gravitational Lensing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CMB/Baryon Acoustic Oscillations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Simulations of galaxy and cluster 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formation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34" name="Google Shape;163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5983" y="1292000"/>
            <a:ext cx="5055468" cy="2843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5" name="Google Shape;1635;p59"/>
          <p:cNvSpPr txBox="1"/>
          <p:nvPr/>
        </p:nvSpPr>
        <p:spPr>
          <a:xfrm>
            <a:off x="5197375" y="4181638"/>
            <a:ext cx="268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Credit: Wikipedia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60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1" name="Google Shape;1641;p60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42" name="Google Shape;1642;p60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3" name="Google Shape;1643;p60"/>
          <p:cNvSpPr txBox="1"/>
          <p:nvPr/>
        </p:nvSpPr>
        <p:spPr>
          <a:xfrm>
            <a:off x="199600" y="218000"/>
            <a:ext cx="8823300" cy="12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milliQan Slab Detector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44" name="Google Shape;164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138" y="863000"/>
            <a:ext cx="3615725" cy="37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61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Google Shape;1650;p61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51" name="Google Shape;1651;p61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2" name="Google Shape;1652;p61"/>
          <p:cNvSpPr txBox="1"/>
          <p:nvPr/>
        </p:nvSpPr>
        <p:spPr>
          <a:xfrm>
            <a:off x="199600" y="218000"/>
            <a:ext cx="8823300" cy="12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FORMOSA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53" name="Google Shape;165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550" y="1166031"/>
            <a:ext cx="8538900" cy="3287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7"/>
          <p:cNvPicPr preferRelativeResize="0"/>
          <p:nvPr/>
        </p:nvPicPr>
        <p:blipFill rotWithShape="1">
          <a:blip r:embed="rId3">
            <a:alphaModFix/>
          </a:blip>
          <a:srcRect b="0" l="0" r="0" t="4095"/>
          <a:stretch/>
        </p:blipFill>
        <p:spPr>
          <a:xfrm rot="-577774">
            <a:off x="4968136" y="1216277"/>
            <a:ext cx="3007577" cy="299514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1" name="Google Shape;171;p17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7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17"/>
          <p:cNvSpPr txBox="1"/>
          <p:nvPr/>
        </p:nvSpPr>
        <p:spPr>
          <a:xfrm>
            <a:off x="199600" y="218000"/>
            <a:ext cx="49440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Beyond the Standard Model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While successful in many respects, fails to explain: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cosmological CP violation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baryon </a:t>
            </a: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asymmetry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neutrino mass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gravity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energy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matter</a:t>
            </a:r>
            <a:endParaRPr sz="15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Strong gravitational evidence that there exists matter in the universe that does not shine       (doesn’t emit photons)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4" name="Google Shape;174;p17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5" name="Google Shape;17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175" y="1228850"/>
            <a:ext cx="3007500" cy="2993700"/>
          </a:xfrm>
          <a:prstGeom prst="pie">
            <a:avLst>
              <a:gd fmla="val 16183972" name="adj1"/>
              <a:gd fmla="val 196752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6" name="Google Shape;176;p17"/>
          <p:cNvSpPr txBox="1"/>
          <p:nvPr/>
        </p:nvSpPr>
        <p:spPr>
          <a:xfrm>
            <a:off x="6008150" y="1894650"/>
            <a:ext cx="2284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Matter</a:t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26.8%</a:t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17"/>
          <p:cNvSpPr txBox="1"/>
          <p:nvPr/>
        </p:nvSpPr>
        <p:spPr>
          <a:xfrm>
            <a:off x="7681500" y="2885175"/>
            <a:ext cx="1462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3131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Ordinary Matter</a:t>
            </a:r>
            <a:endParaRPr b="1" sz="1600">
              <a:solidFill>
                <a:srgbClr val="13131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3131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4.9%</a:t>
            </a:r>
            <a:endParaRPr b="1" sz="1600">
              <a:solidFill>
                <a:srgbClr val="13131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8" name="Google Shape;178;p17"/>
          <p:cNvPicPr preferRelativeResize="0"/>
          <p:nvPr/>
        </p:nvPicPr>
        <p:blipFill rotWithShape="1">
          <a:blip r:embed="rId5">
            <a:alphaModFix/>
          </a:blip>
          <a:srcRect b="0" l="6909" r="21416" t="4780"/>
          <a:stretch/>
        </p:blipFill>
        <p:spPr>
          <a:xfrm>
            <a:off x="4981722" y="1228850"/>
            <a:ext cx="2994000" cy="2983500"/>
          </a:xfrm>
          <a:prstGeom prst="pie">
            <a:avLst>
              <a:gd fmla="val 1459642" name="adj1"/>
              <a:gd fmla="val 16200000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9" name="Google Shape;179;p17"/>
          <p:cNvSpPr txBox="1"/>
          <p:nvPr/>
        </p:nvSpPr>
        <p:spPr>
          <a:xfrm>
            <a:off x="4968175" y="3008325"/>
            <a:ext cx="2284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Energy</a:t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68.3%</a:t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0" name="Google Shape;180;p17"/>
          <p:cNvSpPr txBox="1"/>
          <p:nvPr/>
        </p:nvSpPr>
        <p:spPr>
          <a:xfrm>
            <a:off x="8544850" y="4733450"/>
            <a:ext cx="57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1" name="Google Shape;181;p17"/>
          <p:cNvSpPr txBox="1"/>
          <p:nvPr/>
        </p:nvSpPr>
        <p:spPr>
          <a:xfrm>
            <a:off x="5242125" y="419550"/>
            <a:ext cx="368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doi:10.1051/0004-6361/201525814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62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9" name="Google Shape;1659;p62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60" name="Google Shape;1660;p62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1" name="Google Shape;1661;p62"/>
          <p:cNvSpPr txBox="1"/>
          <p:nvPr/>
        </p:nvSpPr>
        <p:spPr>
          <a:xfrm>
            <a:off x="199600" y="218000"/>
            <a:ext cx="8823300" cy="12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Simulation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62" name="Google Shape;166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875" y="1144387"/>
            <a:ext cx="3824050" cy="285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3575" y="1144390"/>
            <a:ext cx="3824050" cy="2854715"/>
          </a:xfrm>
          <a:prstGeom prst="rect">
            <a:avLst/>
          </a:prstGeom>
          <a:noFill/>
          <a:ln>
            <a:noFill/>
          </a:ln>
        </p:spPr>
      </p:pic>
      <p:sp>
        <p:nvSpPr>
          <p:cNvPr id="1664" name="Google Shape;1664;p62"/>
          <p:cNvSpPr txBox="1"/>
          <p:nvPr/>
        </p:nvSpPr>
        <p:spPr>
          <a:xfrm>
            <a:off x="3310650" y="4184400"/>
            <a:ext cx="2522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Simulations made by R. </a:t>
            </a: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Schmitz</a:t>
            </a: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" sz="900" u="sng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LHCP talk</a:t>
            </a: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63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Google Shape;1670;p63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1" name="Google Shape;1671;p63"/>
          <p:cNvSpPr txBox="1"/>
          <p:nvPr/>
        </p:nvSpPr>
        <p:spPr>
          <a:xfrm>
            <a:off x="199600" y="218000"/>
            <a:ext cx="8641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Sensitivity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72" name="Google Shape;1672;p63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73" name="Google Shape;167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3825" y="873875"/>
            <a:ext cx="4996353" cy="372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64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9" name="Google Shape;1679;p64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0" name="Google Shape;1680;p64"/>
          <p:cNvSpPr txBox="1"/>
          <p:nvPr/>
        </p:nvSpPr>
        <p:spPr>
          <a:xfrm>
            <a:off x="199600" y="218000"/>
            <a:ext cx="8641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NPE distribution for tagged beam muon events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81" name="Google Shape;1681;p64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82" name="Google Shape;168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9362" y="811088"/>
            <a:ext cx="5185276" cy="384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65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8" name="Google Shape;1688;p65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9" name="Google Shape;1689;p65"/>
          <p:cNvSpPr txBox="1"/>
          <p:nvPr/>
        </p:nvSpPr>
        <p:spPr>
          <a:xfrm>
            <a:off x="199600" y="218000"/>
            <a:ext cx="8641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Dilepton pair production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90" name="Google Shape;1690;p65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91" name="Google Shape;169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422" y="848026"/>
            <a:ext cx="5265151" cy="377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66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7" name="Google Shape;1697;p66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8" name="Google Shape;1698;p66"/>
          <p:cNvSpPr txBox="1"/>
          <p:nvPr/>
        </p:nvSpPr>
        <p:spPr>
          <a:xfrm>
            <a:off x="199600" y="218000"/>
            <a:ext cx="8641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PMT dark rate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99" name="Google Shape;1699;p66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00" name="Google Shape;170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198" y="848875"/>
            <a:ext cx="2662615" cy="3445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01" name="Google Shape;1701;p66"/>
          <p:cNvSpPr txBox="1"/>
          <p:nvPr/>
        </p:nvSpPr>
        <p:spPr>
          <a:xfrm>
            <a:off x="2061300" y="4316900"/>
            <a:ext cx="502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psec.uchicago.edu/library/photomultipliers/Photonis_PMT_basics.pdf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67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7" name="Google Shape;1707;p67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8" name="Google Shape;1708;p67"/>
          <p:cNvSpPr txBox="1"/>
          <p:nvPr/>
        </p:nvSpPr>
        <p:spPr>
          <a:xfrm>
            <a:off x="199600" y="218000"/>
            <a:ext cx="8641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PMT mounts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09" name="Google Shape;1709;p67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10" name="Google Shape;1710;p67"/>
          <p:cNvPicPr preferRelativeResize="0"/>
          <p:nvPr/>
        </p:nvPicPr>
        <p:blipFill rotWithShape="1">
          <a:blip r:embed="rId3">
            <a:alphaModFix/>
          </a:blip>
          <a:srcRect b="21777" l="35729" r="27571" t="0"/>
          <a:stretch/>
        </p:blipFill>
        <p:spPr>
          <a:xfrm>
            <a:off x="199600" y="1665901"/>
            <a:ext cx="1573816" cy="17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67"/>
          <p:cNvPicPr preferRelativeResize="0"/>
          <p:nvPr/>
        </p:nvPicPr>
        <p:blipFill rotWithShape="1">
          <a:blip r:embed="rId4">
            <a:alphaModFix/>
          </a:blip>
          <a:srcRect b="29251" l="38952" r="36087" t="24398"/>
          <a:stretch/>
        </p:blipFill>
        <p:spPr>
          <a:xfrm>
            <a:off x="1701957" y="1776070"/>
            <a:ext cx="1573816" cy="1489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67"/>
          <p:cNvPicPr preferRelativeResize="0"/>
          <p:nvPr/>
        </p:nvPicPr>
        <p:blipFill rotWithShape="1">
          <a:blip r:embed="rId5">
            <a:alphaModFix/>
          </a:blip>
          <a:srcRect b="15601" l="35491" r="38129" t="12071"/>
          <a:stretch/>
        </p:blipFill>
        <p:spPr>
          <a:xfrm>
            <a:off x="3045341" y="1555725"/>
            <a:ext cx="1657083" cy="23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67"/>
          <p:cNvPicPr preferRelativeResize="0"/>
          <p:nvPr/>
        </p:nvPicPr>
        <p:blipFill rotWithShape="1">
          <a:blip r:embed="rId6">
            <a:alphaModFix/>
          </a:blip>
          <a:srcRect b="0" l="37075" r="36420" t="0"/>
          <a:stretch/>
        </p:blipFill>
        <p:spPr>
          <a:xfrm>
            <a:off x="6032575" y="1261775"/>
            <a:ext cx="1309302" cy="251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Google Shape;1714;p67"/>
          <p:cNvPicPr preferRelativeResize="0"/>
          <p:nvPr/>
        </p:nvPicPr>
        <p:blipFill rotWithShape="1">
          <a:blip r:embed="rId7">
            <a:alphaModFix/>
          </a:blip>
          <a:srcRect b="0" l="38669" r="38945" t="0"/>
          <a:stretch/>
        </p:blipFill>
        <p:spPr>
          <a:xfrm>
            <a:off x="4995802" y="1411272"/>
            <a:ext cx="1144008" cy="260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5" name="Google Shape;1715;p67"/>
          <p:cNvPicPr preferRelativeResize="0"/>
          <p:nvPr/>
        </p:nvPicPr>
        <p:blipFill rotWithShape="1">
          <a:blip r:embed="rId8">
            <a:alphaModFix/>
          </a:blip>
          <a:srcRect b="24382" l="34084" r="36272" t="16990"/>
          <a:stretch/>
        </p:blipFill>
        <p:spPr>
          <a:xfrm>
            <a:off x="7341868" y="1725477"/>
            <a:ext cx="1678797" cy="16925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6" name="Google Shape;1716;p67"/>
          <p:cNvCxnSpPr/>
          <p:nvPr/>
        </p:nvCxnSpPr>
        <p:spPr>
          <a:xfrm>
            <a:off x="4770450" y="1179350"/>
            <a:ext cx="0" cy="306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b="0" l="0" r="0" t="4095"/>
          <a:stretch/>
        </p:blipFill>
        <p:spPr>
          <a:xfrm rot="-577774">
            <a:off x="4968136" y="1216277"/>
            <a:ext cx="3007577" cy="299514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7" name="Google Shape;187;p18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8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89" name="Google Shape;189;p18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0" name="Google Shape;1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175" y="1228850"/>
            <a:ext cx="3007500" cy="2993700"/>
          </a:xfrm>
          <a:prstGeom prst="pie">
            <a:avLst>
              <a:gd fmla="val 16183972" name="adj1"/>
              <a:gd fmla="val 196752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1" name="Google Shape;191;p18"/>
          <p:cNvSpPr txBox="1"/>
          <p:nvPr/>
        </p:nvSpPr>
        <p:spPr>
          <a:xfrm>
            <a:off x="6008150" y="1894650"/>
            <a:ext cx="2284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Matter</a:t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26.8%</a:t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18"/>
          <p:cNvSpPr txBox="1"/>
          <p:nvPr/>
        </p:nvSpPr>
        <p:spPr>
          <a:xfrm>
            <a:off x="7681500" y="2885175"/>
            <a:ext cx="1462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3131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Ordinary Matter</a:t>
            </a:r>
            <a:endParaRPr b="1" sz="1600">
              <a:solidFill>
                <a:srgbClr val="13131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3131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4.9%</a:t>
            </a:r>
            <a:endParaRPr b="1" sz="1600">
              <a:solidFill>
                <a:srgbClr val="13131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3" name="Google Shape;193;p18"/>
          <p:cNvPicPr preferRelativeResize="0"/>
          <p:nvPr/>
        </p:nvPicPr>
        <p:blipFill rotWithShape="1">
          <a:blip r:embed="rId5">
            <a:alphaModFix/>
          </a:blip>
          <a:srcRect b="0" l="6909" r="21416" t="4780"/>
          <a:stretch/>
        </p:blipFill>
        <p:spPr>
          <a:xfrm>
            <a:off x="4981722" y="1228850"/>
            <a:ext cx="2994000" cy="2983500"/>
          </a:xfrm>
          <a:prstGeom prst="pie">
            <a:avLst>
              <a:gd fmla="val 1459642" name="adj1"/>
              <a:gd fmla="val 16200000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4" name="Google Shape;194;p18"/>
          <p:cNvSpPr txBox="1"/>
          <p:nvPr/>
        </p:nvSpPr>
        <p:spPr>
          <a:xfrm>
            <a:off x="4968175" y="3008325"/>
            <a:ext cx="2284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Energy</a:t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68.3%</a:t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199600" y="218000"/>
            <a:ext cx="4944000" cy="48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Beyond the Standard Model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While successful in many respects, fails to explain: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cosmological CP violation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baryon asymmetry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neutrino mass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gravity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energy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1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 matter</a:t>
            </a:r>
            <a:endParaRPr sz="1500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9550" lvl="0" marL="342900" rtl="0" algn="l"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500"/>
              <a:buFont typeface="Helvetica Neue"/>
              <a:buChar char="◼"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Strong gravitational evidence that there exists matter in the universe that does not shine       (doesn’t emit photons)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could dark </a:t>
            </a:r>
            <a:r>
              <a:rPr b="1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matter</a:t>
            </a:r>
            <a:r>
              <a:rPr b="1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be?</a:t>
            </a:r>
            <a:endParaRPr b="1"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18"/>
          <p:cNvSpPr txBox="1"/>
          <p:nvPr/>
        </p:nvSpPr>
        <p:spPr>
          <a:xfrm>
            <a:off x="8544850" y="4733450"/>
            <a:ext cx="57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18"/>
          <p:cNvSpPr txBox="1"/>
          <p:nvPr/>
        </p:nvSpPr>
        <p:spPr>
          <a:xfrm>
            <a:off x="5242125" y="419550"/>
            <a:ext cx="368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doi:10.1051/0004-6361/201525814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9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19"/>
          <p:cNvSpPr txBox="1"/>
          <p:nvPr/>
        </p:nvSpPr>
        <p:spPr>
          <a:xfrm>
            <a:off x="199600" y="218000"/>
            <a:ext cx="8641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Dark Sector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05" name="Google Shape;205;p19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6" name="Google Shape;206;p19"/>
          <p:cNvSpPr/>
          <p:nvPr/>
        </p:nvSpPr>
        <p:spPr>
          <a:xfrm>
            <a:off x="5574054" y="1579998"/>
            <a:ext cx="2166600" cy="21666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5722574" y="2233208"/>
            <a:ext cx="186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Dark</a:t>
            </a:r>
            <a:endParaRPr b="1" sz="2400">
              <a:solidFill>
                <a:srgbClr val="FFFFFF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 sector</a:t>
            </a:r>
            <a:endParaRPr b="1" sz="2400">
              <a:solidFill>
                <a:srgbClr val="FFFFFF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sp>
        <p:nvSpPr>
          <p:cNvPr id="208" name="Google Shape;208;p19"/>
          <p:cNvSpPr/>
          <p:nvPr/>
        </p:nvSpPr>
        <p:spPr>
          <a:xfrm>
            <a:off x="1564751" y="1537000"/>
            <a:ext cx="2292900" cy="2292900"/>
          </a:xfrm>
          <a:prstGeom prst="ellipse">
            <a:avLst/>
          </a:prstGeom>
          <a:solidFill>
            <a:srgbClr val="741B4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9"/>
          <p:cNvSpPr/>
          <p:nvPr/>
        </p:nvSpPr>
        <p:spPr>
          <a:xfrm>
            <a:off x="1564750" y="1537000"/>
            <a:ext cx="2292900" cy="2292900"/>
          </a:xfrm>
          <a:prstGeom prst="pie">
            <a:avLst>
              <a:gd fmla="val 0" name="adj1"/>
              <a:gd fmla="val 10774560" name="adj2"/>
            </a:avLst>
          </a:prstGeom>
          <a:solidFill>
            <a:srgbClr val="489D4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9"/>
          <p:cNvSpPr/>
          <p:nvPr/>
        </p:nvSpPr>
        <p:spPr>
          <a:xfrm>
            <a:off x="2023300" y="1997350"/>
            <a:ext cx="1375800" cy="1375800"/>
          </a:xfrm>
          <a:prstGeom prst="ellipse">
            <a:avLst/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1" name="Google Shape;211;p19"/>
          <p:cNvCxnSpPr>
            <a:endCxn id="208" idx="0"/>
          </p:cNvCxnSpPr>
          <p:nvPr/>
        </p:nvCxnSpPr>
        <p:spPr>
          <a:xfrm rot="10800000">
            <a:off x="2711201" y="1537000"/>
            <a:ext cx="0" cy="867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19"/>
          <p:cNvCxnSpPr/>
          <p:nvPr/>
        </p:nvCxnSpPr>
        <p:spPr>
          <a:xfrm rot="10800000">
            <a:off x="2711201" y="2985450"/>
            <a:ext cx="0" cy="867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19"/>
          <p:cNvCxnSpPr>
            <a:stCxn id="210" idx="6"/>
          </p:cNvCxnSpPr>
          <p:nvPr/>
        </p:nvCxnSpPr>
        <p:spPr>
          <a:xfrm rot="10800000">
            <a:off x="3001600" y="2681650"/>
            <a:ext cx="397500" cy="36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19"/>
          <p:cNvCxnSpPr/>
          <p:nvPr/>
        </p:nvCxnSpPr>
        <p:spPr>
          <a:xfrm rot="10800000">
            <a:off x="2023300" y="2683450"/>
            <a:ext cx="397500" cy="36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5" name="Google Shape;215;p19"/>
          <p:cNvCxnSpPr/>
          <p:nvPr/>
        </p:nvCxnSpPr>
        <p:spPr>
          <a:xfrm rot="10800000">
            <a:off x="1684875" y="2114775"/>
            <a:ext cx="426300" cy="233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19"/>
          <p:cNvCxnSpPr/>
          <p:nvPr/>
        </p:nvCxnSpPr>
        <p:spPr>
          <a:xfrm rot="10800000">
            <a:off x="2058250" y="1682550"/>
            <a:ext cx="285600" cy="413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7" name="Google Shape;217;p19"/>
          <p:cNvCxnSpPr/>
          <p:nvPr/>
        </p:nvCxnSpPr>
        <p:spPr>
          <a:xfrm flipH="1">
            <a:off x="1646775" y="2999875"/>
            <a:ext cx="464400" cy="2586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8" name="Google Shape;218;p19"/>
          <p:cNvCxnSpPr/>
          <p:nvPr/>
        </p:nvCxnSpPr>
        <p:spPr>
          <a:xfrm flipH="1">
            <a:off x="2016250" y="3258463"/>
            <a:ext cx="327600" cy="520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19"/>
          <p:cNvCxnSpPr/>
          <p:nvPr/>
        </p:nvCxnSpPr>
        <p:spPr>
          <a:xfrm flipH="1" rot="10800000">
            <a:off x="3037050" y="1621725"/>
            <a:ext cx="226500" cy="446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0" name="Google Shape;220;p19"/>
          <p:cNvCxnSpPr/>
          <p:nvPr/>
        </p:nvCxnSpPr>
        <p:spPr>
          <a:xfrm flipH="1" rot="10800000">
            <a:off x="3310200" y="2048025"/>
            <a:ext cx="459600" cy="279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1" name="Google Shape;221;p19"/>
          <p:cNvCxnSpPr/>
          <p:nvPr/>
        </p:nvCxnSpPr>
        <p:spPr>
          <a:xfrm>
            <a:off x="3061300" y="3285188"/>
            <a:ext cx="278100" cy="424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19"/>
          <p:cNvCxnSpPr/>
          <p:nvPr/>
        </p:nvCxnSpPr>
        <p:spPr>
          <a:xfrm>
            <a:off x="3311225" y="3020663"/>
            <a:ext cx="396600" cy="207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p19"/>
          <p:cNvSpPr/>
          <p:nvPr/>
        </p:nvSpPr>
        <p:spPr>
          <a:xfrm>
            <a:off x="2420799" y="2404350"/>
            <a:ext cx="580800" cy="581100"/>
          </a:xfrm>
          <a:prstGeom prst="ellipse">
            <a:avLst/>
          </a:prstGeom>
          <a:solidFill>
            <a:srgbClr val="F1C23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9"/>
          <p:cNvSpPr txBox="1"/>
          <p:nvPr/>
        </p:nvSpPr>
        <p:spPr>
          <a:xfrm>
            <a:off x="2301250" y="23707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H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5" name="Google Shape;225;p19"/>
          <p:cNvSpPr txBox="1"/>
          <p:nvPr/>
        </p:nvSpPr>
        <p:spPr>
          <a:xfrm>
            <a:off x="1925463" y="268164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W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6" name="Google Shape;226;p19"/>
          <p:cNvSpPr txBox="1"/>
          <p:nvPr/>
        </p:nvSpPr>
        <p:spPr>
          <a:xfrm>
            <a:off x="2656438" y="2672019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Z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7" name="Google Shape;227;p19"/>
          <p:cNvSpPr txBox="1"/>
          <p:nvPr/>
        </p:nvSpPr>
        <p:spPr>
          <a:xfrm>
            <a:off x="1968025" y="19671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γ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8" name="Google Shape;228;p19"/>
          <p:cNvSpPr txBox="1"/>
          <p:nvPr/>
        </p:nvSpPr>
        <p:spPr>
          <a:xfrm>
            <a:off x="2656438" y="19671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g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9" name="Google Shape;229;p19"/>
          <p:cNvSpPr txBox="1"/>
          <p:nvPr/>
        </p:nvSpPr>
        <p:spPr>
          <a:xfrm>
            <a:off x="1403338" y="209704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u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0" name="Google Shape;230;p19"/>
          <p:cNvSpPr txBox="1"/>
          <p:nvPr/>
        </p:nvSpPr>
        <p:spPr>
          <a:xfrm>
            <a:off x="1622238" y="171244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1" name="Google Shape;231;p19"/>
          <p:cNvSpPr txBox="1"/>
          <p:nvPr/>
        </p:nvSpPr>
        <p:spPr>
          <a:xfrm>
            <a:off x="2058250" y="1463032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2" name="Google Shape;232;p19"/>
          <p:cNvSpPr txBox="1"/>
          <p:nvPr/>
        </p:nvSpPr>
        <p:spPr>
          <a:xfrm>
            <a:off x="2519488" y="1456407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d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3" name="Google Shape;233;p19"/>
          <p:cNvSpPr txBox="1"/>
          <p:nvPr/>
        </p:nvSpPr>
        <p:spPr>
          <a:xfrm>
            <a:off x="2933463" y="16698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4" name="Google Shape;234;p19"/>
          <p:cNvSpPr txBox="1"/>
          <p:nvPr/>
        </p:nvSpPr>
        <p:spPr>
          <a:xfrm>
            <a:off x="3191638" y="2097057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b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5" name="Google Shape;235;p19"/>
          <p:cNvSpPr txBox="1"/>
          <p:nvPr/>
        </p:nvSpPr>
        <p:spPr>
          <a:xfrm>
            <a:off x="3172275" y="25359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𝝼</a:t>
            </a:r>
            <a:endParaRPr baseline="-25000"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6" name="Google Shape;236;p19"/>
          <p:cNvSpPr txBox="1"/>
          <p:nvPr/>
        </p:nvSpPr>
        <p:spPr>
          <a:xfrm>
            <a:off x="3356875" y="2719201"/>
            <a:ext cx="60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endParaRPr baseline="-25000" sz="1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7" name="Google Shape;237;p19"/>
          <p:cNvSpPr txBox="1"/>
          <p:nvPr/>
        </p:nvSpPr>
        <p:spPr>
          <a:xfrm>
            <a:off x="2933475" y="2915107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𝝼</a:t>
            </a:r>
            <a:endParaRPr baseline="-25000"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8" name="Google Shape;238;p19"/>
          <p:cNvSpPr txBox="1"/>
          <p:nvPr/>
        </p:nvSpPr>
        <p:spPr>
          <a:xfrm>
            <a:off x="3008900" y="3097807"/>
            <a:ext cx="819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μ</a:t>
            </a:r>
            <a:endParaRPr baseline="-25000" sz="1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9" name="Google Shape;239;p19"/>
          <p:cNvSpPr txBox="1"/>
          <p:nvPr/>
        </p:nvSpPr>
        <p:spPr>
          <a:xfrm>
            <a:off x="2519500" y="31903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𝝼</a:t>
            </a:r>
            <a:endParaRPr baseline="-25000"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0" name="Google Shape;240;p19"/>
          <p:cNvSpPr txBox="1"/>
          <p:nvPr/>
        </p:nvSpPr>
        <p:spPr>
          <a:xfrm>
            <a:off x="2594925" y="3373094"/>
            <a:ext cx="819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τ</a:t>
            </a:r>
            <a:endParaRPr baseline="-25000" sz="1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1" name="Google Shape;241;p19"/>
          <p:cNvSpPr txBox="1"/>
          <p:nvPr/>
        </p:nvSpPr>
        <p:spPr>
          <a:xfrm>
            <a:off x="2040788" y="3204807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2" name="Google Shape;242;p19"/>
          <p:cNvSpPr txBox="1"/>
          <p:nvPr/>
        </p:nvSpPr>
        <p:spPr>
          <a:xfrm>
            <a:off x="1622250" y="2932282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μ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3" name="Google Shape;243;p19"/>
          <p:cNvSpPr txBox="1"/>
          <p:nvPr/>
        </p:nvSpPr>
        <p:spPr>
          <a:xfrm>
            <a:off x="1403338" y="25359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τ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4" name="Google Shape;244;p19"/>
          <p:cNvSpPr txBox="1"/>
          <p:nvPr/>
        </p:nvSpPr>
        <p:spPr>
          <a:xfrm>
            <a:off x="8544850" y="4733450"/>
            <a:ext cx="57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19"/>
          <p:cNvSpPr txBox="1"/>
          <p:nvPr/>
        </p:nvSpPr>
        <p:spPr>
          <a:xfrm>
            <a:off x="5242125" y="419550"/>
            <a:ext cx="368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doi:10.3390/sym14112238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0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20"/>
          <p:cNvSpPr txBox="1"/>
          <p:nvPr/>
        </p:nvSpPr>
        <p:spPr>
          <a:xfrm>
            <a:off x="199600" y="218000"/>
            <a:ext cx="8641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Dark Sector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53" name="Google Shape;253;p20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" name="Google Shape;254;p20"/>
          <p:cNvSpPr/>
          <p:nvPr/>
        </p:nvSpPr>
        <p:spPr>
          <a:xfrm>
            <a:off x="5574054" y="1579998"/>
            <a:ext cx="2166600" cy="21666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0"/>
          <p:cNvSpPr txBox="1"/>
          <p:nvPr/>
        </p:nvSpPr>
        <p:spPr>
          <a:xfrm>
            <a:off x="5722574" y="2233208"/>
            <a:ext cx="186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Dark</a:t>
            </a:r>
            <a:endParaRPr b="1" sz="2400">
              <a:solidFill>
                <a:srgbClr val="FFFFFF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 sector</a:t>
            </a:r>
            <a:endParaRPr b="1" sz="2400">
              <a:solidFill>
                <a:srgbClr val="FFFFFF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cxnSp>
        <p:nvCxnSpPr>
          <p:cNvPr id="256" name="Google Shape;256;p20"/>
          <p:cNvCxnSpPr/>
          <p:nvPr/>
        </p:nvCxnSpPr>
        <p:spPr>
          <a:xfrm>
            <a:off x="3664650" y="2682038"/>
            <a:ext cx="2027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57" name="Google Shape;257;p20"/>
          <p:cNvSpPr/>
          <p:nvPr/>
        </p:nvSpPr>
        <p:spPr>
          <a:xfrm>
            <a:off x="1564751" y="1537000"/>
            <a:ext cx="2292900" cy="2292900"/>
          </a:xfrm>
          <a:prstGeom prst="ellipse">
            <a:avLst/>
          </a:prstGeom>
          <a:solidFill>
            <a:srgbClr val="741B4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0"/>
          <p:cNvSpPr/>
          <p:nvPr/>
        </p:nvSpPr>
        <p:spPr>
          <a:xfrm>
            <a:off x="1564750" y="1537000"/>
            <a:ext cx="2292900" cy="2292900"/>
          </a:xfrm>
          <a:prstGeom prst="pie">
            <a:avLst>
              <a:gd fmla="val 0" name="adj1"/>
              <a:gd fmla="val 10774560" name="adj2"/>
            </a:avLst>
          </a:prstGeom>
          <a:solidFill>
            <a:srgbClr val="489D4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0"/>
          <p:cNvSpPr/>
          <p:nvPr/>
        </p:nvSpPr>
        <p:spPr>
          <a:xfrm>
            <a:off x="2023300" y="1997350"/>
            <a:ext cx="1375800" cy="1375800"/>
          </a:xfrm>
          <a:prstGeom prst="ellipse">
            <a:avLst/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0" name="Google Shape;260;p20"/>
          <p:cNvCxnSpPr>
            <a:endCxn id="257" idx="0"/>
          </p:cNvCxnSpPr>
          <p:nvPr/>
        </p:nvCxnSpPr>
        <p:spPr>
          <a:xfrm rot="10800000">
            <a:off x="2711201" y="1537000"/>
            <a:ext cx="0" cy="867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20"/>
          <p:cNvCxnSpPr/>
          <p:nvPr/>
        </p:nvCxnSpPr>
        <p:spPr>
          <a:xfrm rot="10800000">
            <a:off x="2711201" y="2985450"/>
            <a:ext cx="0" cy="867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20"/>
          <p:cNvCxnSpPr>
            <a:stCxn id="259" idx="6"/>
          </p:cNvCxnSpPr>
          <p:nvPr/>
        </p:nvCxnSpPr>
        <p:spPr>
          <a:xfrm rot="10800000">
            <a:off x="3001600" y="2681650"/>
            <a:ext cx="397500" cy="36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20"/>
          <p:cNvCxnSpPr/>
          <p:nvPr/>
        </p:nvCxnSpPr>
        <p:spPr>
          <a:xfrm rot="10800000">
            <a:off x="2023300" y="2683450"/>
            <a:ext cx="397500" cy="36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4" name="Google Shape;264;p20"/>
          <p:cNvCxnSpPr/>
          <p:nvPr/>
        </p:nvCxnSpPr>
        <p:spPr>
          <a:xfrm rot="10800000">
            <a:off x="1684875" y="2114775"/>
            <a:ext cx="426300" cy="233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" name="Google Shape;265;p20"/>
          <p:cNvCxnSpPr/>
          <p:nvPr/>
        </p:nvCxnSpPr>
        <p:spPr>
          <a:xfrm rot="10800000">
            <a:off x="2058250" y="1682550"/>
            <a:ext cx="285600" cy="413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6" name="Google Shape;266;p20"/>
          <p:cNvCxnSpPr/>
          <p:nvPr/>
        </p:nvCxnSpPr>
        <p:spPr>
          <a:xfrm flipH="1">
            <a:off x="1646775" y="2999875"/>
            <a:ext cx="464400" cy="2586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20"/>
          <p:cNvCxnSpPr/>
          <p:nvPr/>
        </p:nvCxnSpPr>
        <p:spPr>
          <a:xfrm flipH="1">
            <a:off x="2016250" y="3258463"/>
            <a:ext cx="327600" cy="520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8" name="Google Shape;268;p20"/>
          <p:cNvCxnSpPr/>
          <p:nvPr/>
        </p:nvCxnSpPr>
        <p:spPr>
          <a:xfrm flipH="1" rot="10800000">
            <a:off x="3037050" y="1621725"/>
            <a:ext cx="226500" cy="446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9" name="Google Shape;269;p20"/>
          <p:cNvCxnSpPr/>
          <p:nvPr/>
        </p:nvCxnSpPr>
        <p:spPr>
          <a:xfrm flipH="1" rot="10800000">
            <a:off x="3310200" y="2048025"/>
            <a:ext cx="459600" cy="279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20"/>
          <p:cNvCxnSpPr/>
          <p:nvPr/>
        </p:nvCxnSpPr>
        <p:spPr>
          <a:xfrm>
            <a:off x="3061300" y="3285188"/>
            <a:ext cx="278100" cy="424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1" name="Google Shape;271;p20"/>
          <p:cNvCxnSpPr/>
          <p:nvPr/>
        </p:nvCxnSpPr>
        <p:spPr>
          <a:xfrm>
            <a:off x="3311225" y="3020663"/>
            <a:ext cx="396600" cy="207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2" name="Google Shape;272;p20"/>
          <p:cNvSpPr/>
          <p:nvPr/>
        </p:nvSpPr>
        <p:spPr>
          <a:xfrm>
            <a:off x="2420799" y="2404350"/>
            <a:ext cx="580800" cy="581100"/>
          </a:xfrm>
          <a:prstGeom prst="ellipse">
            <a:avLst/>
          </a:prstGeom>
          <a:solidFill>
            <a:srgbClr val="F1C23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0"/>
          <p:cNvSpPr txBox="1"/>
          <p:nvPr/>
        </p:nvSpPr>
        <p:spPr>
          <a:xfrm>
            <a:off x="2301250" y="23707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H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74" name="Google Shape;274;p20"/>
          <p:cNvSpPr txBox="1"/>
          <p:nvPr/>
        </p:nvSpPr>
        <p:spPr>
          <a:xfrm>
            <a:off x="1925463" y="268164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W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75" name="Google Shape;275;p20"/>
          <p:cNvSpPr txBox="1"/>
          <p:nvPr/>
        </p:nvSpPr>
        <p:spPr>
          <a:xfrm>
            <a:off x="2656438" y="2672019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Z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76" name="Google Shape;276;p20"/>
          <p:cNvSpPr txBox="1"/>
          <p:nvPr/>
        </p:nvSpPr>
        <p:spPr>
          <a:xfrm>
            <a:off x="1968025" y="19671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γ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77" name="Google Shape;277;p20"/>
          <p:cNvSpPr txBox="1"/>
          <p:nvPr/>
        </p:nvSpPr>
        <p:spPr>
          <a:xfrm>
            <a:off x="2656438" y="19671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g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>
            <a:off x="1403338" y="209704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u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79" name="Google Shape;279;p20"/>
          <p:cNvSpPr txBox="1"/>
          <p:nvPr/>
        </p:nvSpPr>
        <p:spPr>
          <a:xfrm>
            <a:off x="1622238" y="171244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80" name="Google Shape;280;p20"/>
          <p:cNvSpPr txBox="1"/>
          <p:nvPr/>
        </p:nvSpPr>
        <p:spPr>
          <a:xfrm>
            <a:off x="2058250" y="1463032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81" name="Google Shape;281;p20"/>
          <p:cNvSpPr txBox="1"/>
          <p:nvPr/>
        </p:nvSpPr>
        <p:spPr>
          <a:xfrm>
            <a:off x="2519488" y="1456407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d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82" name="Google Shape;282;p20"/>
          <p:cNvSpPr txBox="1"/>
          <p:nvPr/>
        </p:nvSpPr>
        <p:spPr>
          <a:xfrm>
            <a:off x="2933463" y="16698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83" name="Google Shape;283;p20"/>
          <p:cNvSpPr txBox="1"/>
          <p:nvPr/>
        </p:nvSpPr>
        <p:spPr>
          <a:xfrm>
            <a:off x="3191638" y="2097057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b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84" name="Google Shape;284;p20"/>
          <p:cNvSpPr txBox="1"/>
          <p:nvPr/>
        </p:nvSpPr>
        <p:spPr>
          <a:xfrm>
            <a:off x="3172275" y="25359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𝝼</a:t>
            </a:r>
            <a:endParaRPr baseline="-25000"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85" name="Google Shape;285;p20"/>
          <p:cNvSpPr txBox="1"/>
          <p:nvPr/>
        </p:nvSpPr>
        <p:spPr>
          <a:xfrm>
            <a:off x="3356875" y="2719201"/>
            <a:ext cx="60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endParaRPr baseline="-25000" sz="1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86" name="Google Shape;286;p20"/>
          <p:cNvSpPr txBox="1"/>
          <p:nvPr/>
        </p:nvSpPr>
        <p:spPr>
          <a:xfrm>
            <a:off x="2933475" y="2915107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𝝼</a:t>
            </a:r>
            <a:endParaRPr baseline="-25000"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87" name="Google Shape;287;p20"/>
          <p:cNvSpPr txBox="1"/>
          <p:nvPr/>
        </p:nvSpPr>
        <p:spPr>
          <a:xfrm>
            <a:off x="3008900" y="3097807"/>
            <a:ext cx="819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μ</a:t>
            </a:r>
            <a:endParaRPr baseline="-25000" sz="1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88" name="Google Shape;288;p20"/>
          <p:cNvSpPr txBox="1"/>
          <p:nvPr/>
        </p:nvSpPr>
        <p:spPr>
          <a:xfrm>
            <a:off x="2519500" y="31903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𝝼</a:t>
            </a:r>
            <a:endParaRPr baseline="-25000"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89" name="Google Shape;289;p20"/>
          <p:cNvSpPr txBox="1"/>
          <p:nvPr/>
        </p:nvSpPr>
        <p:spPr>
          <a:xfrm>
            <a:off x="2594925" y="3373094"/>
            <a:ext cx="819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τ</a:t>
            </a:r>
            <a:endParaRPr baseline="-25000" sz="1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0" name="Google Shape;290;p20"/>
          <p:cNvSpPr txBox="1"/>
          <p:nvPr/>
        </p:nvSpPr>
        <p:spPr>
          <a:xfrm>
            <a:off x="2040788" y="3204807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1" name="Google Shape;291;p20"/>
          <p:cNvSpPr txBox="1"/>
          <p:nvPr/>
        </p:nvSpPr>
        <p:spPr>
          <a:xfrm>
            <a:off x="1622250" y="2932282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μ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2" name="Google Shape;292;p20"/>
          <p:cNvSpPr txBox="1"/>
          <p:nvPr/>
        </p:nvSpPr>
        <p:spPr>
          <a:xfrm>
            <a:off x="1403338" y="2535994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τ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3" name="Google Shape;293;p20"/>
          <p:cNvSpPr/>
          <p:nvPr/>
        </p:nvSpPr>
        <p:spPr>
          <a:xfrm>
            <a:off x="4502700" y="2468900"/>
            <a:ext cx="426300" cy="426300"/>
          </a:xfrm>
          <a:prstGeom prst="ellipse">
            <a:avLst/>
          </a:prstGeom>
          <a:solidFill>
            <a:srgbClr val="8A9096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0"/>
          <p:cNvSpPr txBox="1"/>
          <p:nvPr/>
        </p:nvSpPr>
        <p:spPr>
          <a:xfrm>
            <a:off x="3803163" y="1908475"/>
            <a:ext cx="186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Portal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p20"/>
          <p:cNvSpPr txBox="1"/>
          <p:nvPr/>
        </p:nvSpPr>
        <p:spPr>
          <a:xfrm>
            <a:off x="3803163" y="2993925"/>
            <a:ext cx="186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Mediator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6" name="Google Shape;296;p20"/>
          <p:cNvSpPr txBox="1"/>
          <p:nvPr/>
        </p:nvSpPr>
        <p:spPr>
          <a:xfrm>
            <a:off x="8544850" y="4733450"/>
            <a:ext cx="57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Google Shape;297;p20"/>
          <p:cNvSpPr txBox="1"/>
          <p:nvPr/>
        </p:nvSpPr>
        <p:spPr>
          <a:xfrm>
            <a:off x="5242125" y="419550"/>
            <a:ext cx="368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doi:10.3390/sym14112238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"/>
          <p:cNvSpPr/>
          <p:nvPr/>
        </p:nvSpPr>
        <p:spPr>
          <a:xfrm>
            <a:off x="0" y="4692800"/>
            <a:ext cx="9144000" cy="4506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1"/>
          <p:cNvSpPr txBox="1"/>
          <p:nvPr/>
        </p:nvSpPr>
        <p:spPr>
          <a:xfrm>
            <a:off x="46475" y="4733450"/>
            <a:ext cx="765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Dorofeev (christina.dorofeev@cern.ch)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21"/>
          <p:cNvSpPr txBox="1"/>
          <p:nvPr/>
        </p:nvSpPr>
        <p:spPr>
          <a:xfrm>
            <a:off x="199600" y="218000"/>
            <a:ext cx="49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Helvetica Neue"/>
                <a:ea typeface="Helvetica Neue"/>
                <a:cs typeface="Helvetica Neue"/>
                <a:sym typeface="Helvetica Neue"/>
              </a:rPr>
              <a:t>Mathematical formulation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05" name="Google Shape;305;p21"/>
          <p:cNvCxnSpPr/>
          <p:nvPr/>
        </p:nvCxnSpPr>
        <p:spPr>
          <a:xfrm>
            <a:off x="302550" y="734900"/>
            <a:ext cx="8538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21"/>
          <p:cNvCxnSpPr/>
          <p:nvPr/>
        </p:nvCxnSpPr>
        <p:spPr>
          <a:xfrm rot="10800000">
            <a:off x="2867176" y="1222588"/>
            <a:ext cx="0" cy="867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7" name="Google Shape;307;p21"/>
          <p:cNvCxnSpPr/>
          <p:nvPr/>
        </p:nvCxnSpPr>
        <p:spPr>
          <a:xfrm rot="10800000">
            <a:off x="2089075" y="1789850"/>
            <a:ext cx="426300" cy="233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8" name="Google Shape;308;p21"/>
          <p:cNvCxnSpPr/>
          <p:nvPr/>
        </p:nvCxnSpPr>
        <p:spPr>
          <a:xfrm rot="10800000">
            <a:off x="2462450" y="1357625"/>
            <a:ext cx="285600" cy="413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9" name="Google Shape;309;p21"/>
          <p:cNvCxnSpPr/>
          <p:nvPr/>
        </p:nvCxnSpPr>
        <p:spPr>
          <a:xfrm flipH="1" rot="10800000">
            <a:off x="3193025" y="1307313"/>
            <a:ext cx="226500" cy="446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0" name="Google Shape;310;p21"/>
          <p:cNvCxnSpPr/>
          <p:nvPr/>
        </p:nvCxnSpPr>
        <p:spPr>
          <a:xfrm flipH="1" rot="10800000">
            <a:off x="3466175" y="1733613"/>
            <a:ext cx="459600" cy="279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1" name="Google Shape;311;p21"/>
          <p:cNvSpPr txBox="1"/>
          <p:nvPr/>
        </p:nvSpPr>
        <p:spPr>
          <a:xfrm>
            <a:off x="2026438" y="1387519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12" name="Google Shape;312;p21"/>
          <p:cNvSpPr txBox="1"/>
          <p:nvPr/>
        </p:nvSpPr>
        <p:spPr>
          <a:xfrm>
            <a:off x="2462450" y="1138107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13" name="Google Shape;313;p21"/>
          <p:cNvSpPr txBox="1"/>
          <p:nvPr/>
        </p:nvSpPr>
        <p:spPr>
          <a:xfrm>
            <a:off x="3089438" y="1355482"/>
            <a:ext cx="8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Schibsted Grotesk SemiBold"/>
              <a:ea typeface="Schibsted Grotesk SemiBold"/>
              <a:cs typeface="Schibsted Grotesk SemiBold"/>
              <a:sym typeface="Schibsted Grotesk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</a:t>
            </a:r>
            <a:endParaRPr sz="2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14" name="Google Shape;314;p21"/>
          <p:cNvSpPr/>
          <p:nvPr/>
        </p:nvSpPr>
        <p:spPr>
          <a:xfrm>
            <a:off x="1739509" y="2192583"/>
            <a:ext cx="413100" cy="4131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1"/>
          <p:cNvSpPr/>
          <p:nvPr/>
        </p:nvSpPr>
        <p:spPr>
          <a:xfrm>
            <a:off x="2122957" y="2010138"/>
            <a:ext cx="413100" cy="413100"/>
          </a:xfrm>
          <a:prstGeom prst="ellipse">
            <a:avLst/>
          </a:prstGeom>
          <a:solidFill>
            <a:srgbClr val="99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1"/>
          <p:cNvSpPr/>
          <p:nvPr/>
        </p:nvSpPr>
        <p:spPr>
          <a:xfrm>
            <a:off x="2091436" y="2432378"/>
            <a:ext cx="413100" cy="4131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1"/>
          <p:cNvSpPr/>
          <p:nvPr/>
        </p:nvSpPr>
        <p:spPr>
          <a:xfrm>
            <a:off x="2473930" y="2250311"/>
            <a:ext cx="413100" cy="4131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2054190" y="2854618"/>
            <a:ext cx="413100" cy="4131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1"/>
          <p:cNvSpPr/>
          <p:nvPr/>
        </p:nvSpPr>
        <p:spPr>
          <a:xfrm>
            <a:off x="2435467" y="2671942"/>
            <a:ext cx="413100" cy="413100"/>
          </a:xfrm>
          <a:prstGeom prst="ellipse">
            <a:avLst/>
          </a:prstGeom>
          <a:solidFill>
            <a:srgbClr val="99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1"/>
          <p:cNvSpPr/>
          <p:nvPr/>
        </p:nvSpPr>
        <p:spPr>
          <a:xfrm>
            <a:off x="1709963" y="2612026"/>
            <a:ext cx="413100" cy="413100"/>
          </a:xfrm>
          <a:prstGeom prst="ellipse">
            <a:avLst/>
          </a:prstGeom>
          <a:solidFill>
            <a:srgbClr val="99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1"/>
          <p:cNvSpPr/>
          <p:nvPr/>
        </p:nvSpPr>
        <p:spPr>
          <a:xfrm rot="-1799898">
            <a:off x="6159291" y="1672628"/>
            <a:ext cx="790841" cy="1864075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1"/>
          <p:cNvSpPr/>
          <p:nvPr/>
        </p:nvSpPr>
        <p:spPr>
          <a:xfrm rot="1799898">
            <a:off x="6159291" y="1672615"/>
            <a:ext cx="790841" cy="1864075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1"/>
          <p:cNvSpPr/>
          <p:nvPr/>
        </p:nvSpPr>
        <p:spPr>
          <a:xfrm rot="5400000">
            <a:off x="6159311" y="1672557"/>
            <a:ext cx="790800" cy="18642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1"/>
          <p:cNvSpPr/>
          <p:nvPr/>
        </p:nvSpPr>
        <p:spPr>
          <a:xfrm>
            <a:off x="6322354" y="2430664"/>
            <a:ext cx="171900" cy="171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1"/>
          <p:cNvSpPr/>
          <p:nvPr/>
        </p:nvSpPr>
        <p:spPr>
          <a:xfrm>
            <a:off x="6481883" y="2354761"/>
            <a:ext cx="171900" cy="1719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6468769" y="2530425"/>
            <a:ext cx="171900" cy="171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1"/>
          <p:cNvSpPr/>
          <p:nvPr/>
        </p:nvSpPr>
        <p:spPr>
          <a:xfrm>
            <a:off x="6627900" y="2454680"/>
            <a:ext cx="171900" cy="171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1"/>
          <p:cNvSpPr/>
          <p:nvPr/>
        </p:nvSpPr>
        <p:spPr>
          <a:xfrm>
            <a:off x="6453273" y="2706090"/>
            <a:ext cx="171900" cy="171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1"/>
          <p:cNvSpPr/>
          <p:nvPr/>
        </p:nvSpPr>
        <p:spPr>
          <a:xfrm>
            <a:off x="6611898" y="2630091"/>
            <a:ext cx="171900" cy="1719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1"/>
          <p:cNvSpPr/>
          <p:nvPr/>
        </p:nvSpPr>
        <p:spPr>
          <a:xfrm>
            <a:off x="6310062" y="2605165"/>
            <a:ext cx="171900" cy="1719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1"/>
          <p:cNvSpPr/>
          <p:nvPr/>
        </p:nvSpPr>
        <p:spPr>
          <a:xfrm>
            <a:off x="5945613" y="2145138"/>
            <a:ext cx="80100" cy="80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1"/>
          <p:cNvSpPr/>
          <p:nvPr/>
        </p:nvSpPr>
        <p:spPr>
          <a:xfrm>
            <a:off x="7225213" y="2308888"/>
            <a:ext cx="80100" cy="80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1"/>
          <p:cNvSpPr/>
          <p:nvPr/>
        </p:nvSpPr>
        <p:spPr>
          <a:xfrm>
            <a:off x="5945613" y="3161188"/>
            <a:ext cx="80100" cy="80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1"/>
          <p:cNvSpPr/>
          <p:nvPr/>
        </p:nvSpPr>
        <p:spPr>
          <a:xfrm>
            <a:off x="3844838" y="2266473"/>
            <a:ext cx="690000" cy="6900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1"/>
          <p:cNvSpPr/>
          <p:nvPr/>
        </p:nvSpPr>
        <p:spPr>
          <a:xfrm>
            <a:off x="4353638" y="1799350"/>
            <a:ext cx="171900" cy="171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1"/>
          <p:cNvSpPr/>
          <p:nvPr/>
        </p:nvSpPr>
        <p:spPr>
          <a:xfrm>
            <a:off x="4848363" y="2244750"/>
            <a:ext cx="171900" cy="171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7" name="Google Shape;337;p21"/>
          <p:cNvCxnSpPr/>
          <p:nvPr/>
        </p:nvCxnSpPr>
        <p:spPr>
          <a:xfrm flipH="1">
            <a:off x="4302513" y="1991275"/>
            <a:ext cx="88800" cy="208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21"/>
          <p:cNvCxnSpPr/>
          <p:nvPr/>
        </p:nvCxnSpPr>
        <p:spPr>
          <a:xfrm flipH="1">
            <a:off x="4392663" y="1997925"/>
            <a:ext cx="49200" cy="256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9" name="Google Shape;339;p21"/>
          <p:cNvCxnSpPr/>
          <p:nvPr/>
        </p:nvCxnSpPr>
        <p:spPr>
          <a:xfrm flipH="1">
            <a:off x="4203263" y="1956700"/>
            <a:ext cx="142800" cy="217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21"/>
          <p:cNvCxnSpPr/>
          <p:nvPr/>
        </p:nvCxnSpPr>
        <p:spPr>
          <a:xfrm flipH="1" rot="2700000">
            <a:off x="4667836" y="2311690"/>
            <a:ext cx="88671" cy="2087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1" name="Google Shape;341;p21"/>
          <p:cNvCxnSpPr/>
          <p:nvPr/>
        </p:nvCxnSpPr>
        <p:spPr>
          <a:xfrm flipH="1" rot="2700000">
            <a:off x="4715606" y="2359065"/>
            <a:ext cx="49215" cy="2566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2" name="Google Shape;342;p21"/>
          <p:cNvCxnSpPr/>
          <p:nvPr/>
        </p:nvCxnSpPr>
        <p:spPr>
          <a:xfrm flipH="1" rot="2705108">
            <a:off x="4611191" y="2234846"/>
            <a:ext cx="142765" cy="2174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3" name="Google Shape;343;p21"/>
          <p:cNvSpPr txBox="1"/>
          <p:nvPr/>
        </p:nvSpPr>
        <p:spPr>
          <a:xfrm>
            <a:off x="1531638" y="1212063"/>
            <a:ext cx="153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Strong force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p21"/>
          <p:cNvSpPr txBox="1"/>
          <p:nvPr/>
        </p:nvSpPr>
        <p:spPr>
          <a:xfrm>
            <a:off x="5333788" y="1222588"/>
            <a:ext cx="246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Electromagnetic force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5" name="Google Shape;345;p21"/>
          <p:cNvSpPr txBox="1"/>
          <p:nvPr/>
        </p:nvSpPr>
        <p:spPr>
          <a:xfrm>
            <a:off x="3112863" y="1222575"/>
            <a:ext cx="246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Weak force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6" name="Google Shape;346;p21"/>
          <p:cNvSpPr txBox="1"/>
          <p:nvPr/>
        </p:nvSpPr>
        <p:spPr>
          <a:xfrm>
            <a:off x="5601138" y="3570550"/>
            <a:ext cx="1957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U(1)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7" name="Google Shape;347;p21"/>
          <p:cNvSpPr txBox="1"/>
          <p:nvPr/>
        </p:nvSpPr>
        <p:spPr>
          <a:xfrm>
            <a:off x="3969825" y="3557600"/>
            <a:ext cx="75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SU(2)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8" name="Google Shape;348;p21"/>
          <p:cNvSpPr txBox="1"/>
          <p:nvPr/>
        </p:nvSpPr>
        <p:spPr>
          <a:xfrm>
            <a:off x="1920863" y="3557613"/>
            <a:ext cx="75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SU(3)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Google Shape;349;p21"/>
          <p:cNvSpPr txBox="1"/>
          <p:nvPr/>
        </p:nvSpPr>
        <p:spPr>
          <a:xfrm>
            <a:off x="8544850" y="4733450"/>
            <a:ext cx="57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rPr b="1"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/43</a:t>
            </a:r>
            <a:endParaRPr b="1"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5242125" y="419550"/>
            <a:ext cx="368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ISBN 0-201-50397-2</a:t>
            </a:r>
            <a:endParaRPr sz="9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