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ef0883362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ef0883362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ec43ae05c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ec43ae05c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The difference is the nonnegativity, which is better for noise and over subtraction</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Implement this into pyKLIP code</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NMF JAX allows for parallelized running of array-oriented processes on a GPU, graphics processing unit (GPU)</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f16785a57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f16785a57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The difference is the nonnegativity, which is better for noise and over subtraction</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Implement this into pyKLIP code</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NMF JAX allows for parallelized running of array-oriented processes on a GPU, graphics processing unit (GPU)</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f33ce26e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f33ce26e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The difference is the nonnegativity, which is better for noise and over subtraction</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Implement this into pyKLIP code</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NMF JAX allows for parallelized running of array-oriented processes on a GPU, graphics processing unit (GPU)</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f427b72b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f427b72b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The difference is the nonnegativity, which is better for noise and over subtraction</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Implement this into pyKLIP code</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NMF JAX allows for parallelized running of array-oriented processes on a GPU, graphics processing unit (GPU)</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f2891a84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f2891a84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rgbClr val="595959"/>
              </a:solidFill>
            </a:endParaRPr>
          </a:p>
          <a:p>
            <a:pPr indent="-342900" lvl="0" marL="457200" rtl="0" algn="l">
              <a:lnSpc>
                <a:spcPct val="115000"/>
              </a:lnSpc>
              <a:spcBef>
                <a:spcPts val="1200"/>
              </a:spcBef>
              <a:spcAft>
                <a:spcPts val="0"/>
              </a:spcAft>
              <a:buClr>
                <a:srgbClr val="595959"/>
              </a:buClr>
              <a:buSzPts val="1800"/>
              <a:buChar char="-"/>
            </a:pPr>
            <a:r>
              <a:rPr lang="en" sz="1800">
                <a:solidFill>
                  <a:srgbClr val="595959"/>
                </a:solidFill>
              </a:rPr>
              <a:t>Implement this into pyKLIP code</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NMF JAX allows for parallelized running of array-oriented processes on a GPU, graphics processing unit (GPU)</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74dfcf384a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74dfcf384a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eb61c6a2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eb61c6a2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eb61c6a2e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eb61c6a2e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eb95311c9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eb95311c9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ec43ae05c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ec43ae05c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595959"/>
              </a:buClr>
              <a:buSzPts val="1200"/>
              <a:buChar char="-"/>
            </a:pPr>
            <a:r>
              <a:rPr lang="en" sz="1200">
                <a:solidFill>
                  <a:srgbClr val="595959"/>
                </a:solidFill>
              </a:rPr>
              <a:t>Disks in our solar system with asteroid and Kuiper belts</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Know that planets such as Jupiter, as pictured, and Neptune impact the structure of these disks</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See in Trojan asteroids </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Also see gap in our Solar System’s disks where the terrestrial planets are</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Is this structure unique, &amp; can we use this information to determine information about extrasolar planetary systems?</a:t>
            </a:r>
            <a:endParaRPr sz="1200">
              <a:solidFill>
                <a:srgbClr val="595959"/>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79d84ecfd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79d84ecf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e88e8893f6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e88e8893f6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595959"/>
              </a:buClr>
              <a:buSzPts val="1200"/>
              <a:buChar char="-"/>
            </a:pPr>
            <a:r>
              <a:rPr lang="en" sz="1200">
                <a:solidFill>
                  <a:srgbClr val="595959"/>
                </a:solidFill>
              </a:rPr>
              <a:t>Debris disks are not unique to our solar system, with the first observed in 1984 </a:t>
            </a:r>
            <a:r>
              <a:rPr lang="en" sz="1200">
                <a:solidFill>
                  <a:srgbClr val="595959"/>
                </a:solidFill>
              </a:rPr>
              <a:t>around</a:t>
            </a:r>
            <a:r>
              <a:rPr lang="en" sz="1200">
                <a:solidFill>
                  <a:srgbClr val="595959"/>
                </a:solidFill>
              </a:rPr>
              <a:t> Vega; mainly discovered through ‘infrared excess’</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en" sz="1200">
                <a:solidFill>
                  <a:srgbClr val="595959"/>
                </a:solidFill>
              </a:rPr>
              <a:t>Small bodies in a planetary system</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Dust and gas → we mostly see carbon monoxide</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dust → warms up like blackbody, see in infrared</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en" sz="1200">
                <a:solidFill>
                  <a:srgbClr val="595959"/>
                </a:solidFill>
              </a:rPr>
              <a:t>Collisions &amp; other processes break these bodies apart over time </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Dust replenished by stirring processes…</a:t>
            </a:r>
            <a:endParaRPr sz="1200">
              <a:solidFill>
                <a:srgbClr val="595959"/>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7502cbfc7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7502cbfc7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95000"/>
              </a:lnSpc>
              <a:spcBef>
                <a:spcPts val="0"/>
              </a:spcBef>
              <a:spcAft>
                <a:spcPts val="0"/>
              </a:spcAft>
              <a:buClr>
                <a:srgbClr val="595959"/>
              </a:buClr>
              <a:buSzPts val="1200"/>
              <a:buChar char="-"/>
            </a:pPr>
            <a:r>
              <a:rPr lang="en" sz="1200">
                <a:solidFill>
                  <a:srgbClr val="595959"/>
                </a:solidFill>
              </a:rPr>
              <a:t>Dust seen in scattered light and thermal emission </a:t>
            </a:r>
            <a:endParaRPr sz="1200">
              <a:solidFill>
                <a:srgbClr val="595959"/>
              </a:solidFill>
            </a:endParaRPr>
          </a:p>
          <a:p>
            <a:pPr indent="-304800" lvl="1" marL="914400" rtl="0" algn="l">
              <a:lnSpc>
                <a:spcPct val="95000"/>
              </a:lnSpc>
              <a:spcBef>
                <a:spcPts val="0"/>
              </a:spcBef>
              <a:spcAft>
                <a:spcPts val="0"/>
              </a:spcAft>
              <a:buClr>
                <a:srgbClr val="595959"/>
              </a:buClr>
              <a:buSzPts val="1200"/>
              <a:buChar char="-"/>
            </a:pPr>
            <a:r>
              <a:rPr lang="en" sz="1200">
                <a:solidFill>
                  <a:srgbClr val="595959"/>
                </a:solidFill>
              </a:rPr>
              <a:t>Light waves proportional to size of dust</a:t>
            </a:r>
            <a:endParaRPr sz="1200">
              <a:solidFill>
                <a:srgbClr val="595959"/>
              </a:solidFill>
            </a:endParaRPr>
          </a:p>
          <a:p>
            <a:pPr indent="-304800" lvl="0" marL="457200" rtl="0" algn="l">
              <a:lnSpc>
                <a:spcPct val="95000"/>
              </a:lnSpc>
              <a:spcBef>
                <a:spcPts val="0"/>
              </a:spcBef>
              <a:spcAft>
                <a:spcPts val="0"/>
              </a:spcAft>
              <a:buClr>
                <a:srgbClr val="595959"/>
              </a:buClr>
              <a:buSzPts val="1200"/>
              <a:buChar char="-"/>
            </a:pPr>
            <a:r>
              <a:rPr lang="en" sz="1200">
                <a:solidFill>
                  <a:srgbClr val="595959"/>
                </a:solidFill>
              </a:rPr>
              <a:t>Features of disks that hint towards exoplanets → “chaotic zone”</a:t>
            </a:r>
            <a:endParaRPr sz="1200">
              <a:solidFill>
                <a:srgbClr val="595959"/>
              </a:solidFill>
            </a:endParaRPr>
          </a:p>
          <a:p>
            <a:pPr indent="-304800" lvl="1" marL="914400" rtl="0" algn="l">
              <a:lnSpc>
                <a:spcPct val="95000"/>
              </a:lnSpc>
              <a:spcBef>
                <a:spcPts val="0"/>
              </a:spcBef>
              <a:spcAft>
                <a:spcPts val="0"/>
              </a:spcAft>
              <a:buClr>
                <a:srgbClr val="595959"/>
              </a:buClr>
              <a:buSzPts val="1200"/>
              <a:buChar char="-"/>
            </a:pPr>
            <a:r>
              <a:rPr lang="en" sz="1200">
                <a:solidFill>
                  <a:srgbClr val="595959"/>
                </a:solidFill>
              </a:rPr>
              <a:t>Current methods of determining exoplanets are biased to high mass, close-in planets</a:t>
            </a:r>
            <a:endParaRPr sz="1200">
              <a:solidFill>
                <a:srgbClr val="595959"/>
              </a:solidFill>
            </a:endParaRPr>
          </a:p>
          <a:p>
            <a:pPr indent="-304800" lvl="1" marL="914400" rtl="0" algn="l">
              <a:lnSpc>
                <a:spcPct val="95000"/>
              </a:lnSpc>
              <a:spcBef>
                <a:spcPts val="0"/>
              </a:spcBef>
              <a:spcAft>
                <a:spcPts val="0"/>
              </a:spcAft>
              <a:buClr>
                <a:srgbClr val="595959"/>
              </a:buClr>
              <a:buSzPts val="1200"/>
              <a:buChar char="-"/>
            </a:pPr>
            <a:r>
              <a:rPr lang="en" sz="1200">
                <a:solidFill>
                  <a:srgbClr val="595959"/>
                </a:solidFill>
              </a:rPr>
              <a:t>Debris disks tell us more, can look in gaps, for example, and through our working methods of imaging see small structures </a:t>
            </a:r>
            <a:endParaRPr sz="1200">
              <a:solidFill>
                <a:srgbClr val="595959"/>
              </a:solidFill>
            </a:endParaRPr>
          </a:p>
          <a:p>
            <a:pPr indent="0" lvl="0" marL="0" rtl="0" algn="l">
              <a:lnSpc>
                <a:spcPct val="95000"/>
              </a:lnSpc>
              <a:spcBef>
                <a:spcPts val="1200"/>
              </a:spcBef>
              <a:spcAft>
                <a:spcPts val="0"/>
              </a:spcAft>
              <a:buNone/>
            </a:pPr>
            <a:r>
              <a:rPr lang="en" sz="1200">
                <a:solidFill>
                  <a:srgbClr val="595959"/>
                </a:solidFill>
              </a:rPr>
              <a:t>FROM CONNOR:</a:t>
            </a:r>
            <a:endParaRPr sz="1200">
              <a:solidFill>
                <a:srgbClr val="595959"/>
              </a:solidFill>
            </a:endParaRPr>
          </a:p>
          <a:p>
            <a:pPr indent="0" lvl="0" marL="0" rtl="0" algn="l">
              <a:lnSpc>
                <a:spcPct val="95000"/>
              </a:lnSpc>
              <a:spcBef>
                <a:spcPts val="1200"/>
              </a:spcBef>
              <a:spcAft>
                <a:spcPts val="0"/>
              </a:spcAft>
              <a:buNone/>
            </a:pPr>
            <a:r>
              <a:rPr lang="en" sz="1200">
                <a:solidFill>
                  <a:srgbClr val="595959"/>
                </a:solidFill>
              </a:rPr>
              <a:t>Here's why (I think) Figure 2 is important. Current exoplanet detection methods all have their biases. Radial velocity and transit ( i can explain these if necessary) are biased towards closer-in (smaller star-planet separation) orbits and higher mass planets. That's why the scatter of detected exoplanets is mostly contained to the high-mass, low separation quadrant. </a:t>
            </a:r>
            <a:endParaRPr sz="1200">
              <a:solidFill>
                <a:srgbClr val="595959"/>
              </a:solidFill>
            </a:endParaRPr>
          </a:p>
          <a:p>
            <a:pPr indent="0" lvl="0" marL="0" rtl="0" algn="l">
              <a:lnSpc>
                <a:spcPct val="95000"/>
              </a:lnSpc>
              <a:spcBef>
                <a:spcPts val="1200"/>
              </a:spcBef>
              <a:spcAft>
                <a:spcPts val="0"/>
              </a:spcAft>
              <a:buNone/>
            </a:pPr>
            <a:r>
              <a:rPr lang="en" sz="1200">
                <a:solidFill>
                  <a:srgbClr val="595959"/>
                </a:solidFill>
              </a:rPr>
              <a:t>Debris disks extend very far (10-100s of AUs), and there are certain features that would hint towards the existence of exoplanets within them. One such feature would be a gap. At some radius, there might be a break up of the disk (ie absence of dust/debris) and this could be an indicator that a planet has formed at that radius and has, through gravitational interactions, carved out a piece of the debris disk.</a:t>
            </a:r>
            <a:endParaRPr sz="1200">
              <a:solidFill>
                <a:srgbClr val="595959"/>
              </a:solidFill>
            </a:endParaRPr>
          </a:p>
          <a:p>
            <a:pPr indent="0" lvl="0" marL="0" rtl="0" algn="l">
              <a:lnSpc>
                <a:spcPct val="95000"/>
              </a:lnSpc>
              <a:spcBef>
                <a:spcPts val="1200"/>
              </a:spcBef>
              <a:spcAft>
                <a:spcPts val="0"/>
              </a:spcAft>
              <a:buNone/>
            </a:pPr>
            <a:r>
              <a:rPr lang="en" sz="1200">
                <a:solidFill>
                  <a:srgbClr val="595959"/>
                </a:solidFill>
              </a:rPr>
              <a:t>The hope then is that NMF provides better images of disks, allowing us to examine small structures like those gap. And if we find planets exist in these gaps, we effectively have more exoplanet parameter-space to explore (higher separation and lower mass) that is inaccessible to us through the other detection methods like transit and radial velocity. </a:t>
            </a:r>
            <a:endParaRPr sz="1200">
              <a:solidFill>
                <a:srgbClr val="595959"/>
              </a:solidFill>
            </a:endParaRPr>
          </a:p>
          <a:p>
            <a:pPr indent="0" lvl="0" marL="0" rtl="0" algn="l">
              <a:lnSpc>
                <a:spcPct val="95000"/>
              </a:lnSpc>
              <a:spcBef>
                <a:spcPts val="1200"/>
              </a:spcBef>
              <a:spcAft>
                <a:spcPts val="1200"/>
              </a:spcAft>
              <a:buNone/>
            </a:pPr>
            <a:r>
              <a:rPr lang="en" sz="1200">
                <a:solidFill>
                  <a:srgbClr val="595959"/>
                </a:solidFill>
              </a:rPr>
              <a:t>At least, that's how I understand it</a:t>
            </a:r>
            <a:endParaRPr sz="1200">
              <a:solidFill>
                <a:srgbClr val="595959"/>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7502cbfc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7502cbfc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rPr lang="en" sz="1200">
                <a:solidFill>
                  <a:srgbClr val="595959"/>
                </a:solidFill>
              </a:rPr>
              <a:t>High Contrast Imaging → contrast &amp; the necessity of image processing</a:t>
            </a:r>
            <a:endParaRPr sz="1200">
              <a:solidFill>
                <a:srgbClr val="595959"/>
              </a:solidFill>
            </a:endParaRPr>
          </a:p>
          <a:p>
            <a:pPr indent="-304800" lvl="0" marL="457200" rtl="0" algn="l">
              <a:lnSpc>
                <a:spcPct val="95000"/>
              </a:lnSpc>
              <a:spcBef>
                <a:spcPts val="1200"/>
              </a:spcBef>
              <a:spcAft>
                <a:spcPts val="0"/>
              </a:spcAft>
              <a:buClr>
                <a:srgbClr val="595959"/>
              </a:buClr>
              <a:buSzPts val="1200"/>
              <a:buChar char="-"/>
            </a:pPr>
            <a:r>
              <a:rPr lang="en" sz="1200">
                <a:solidFill>
                  <a:srgbClr val="595959"/>
                </a:solidFill>
              </a:rPr>
              <a:t>High contrast (Fsource/Fstar) dim in comparison to host star</a:t>
            </a:r>
            <a:endParaRPr sz="1200">
              <a:solidFill>
                <a:srgbClr val="595959"/>
              </a:solidFill>
            </a:endParaRPr>
          </a:p>
          <a:p>
            <a:pPr indent="-304800" lvl="0" marL="457200" rtl="0" algn="l">
              <a:lnSpc>
                <a:spcPct val="95000"/>
              </a:lnSpc>
              <a:spcBef>
                <a:spcPts val="0"/>
              </a:spcBef>
              <a:spcAft>
                <a:spcPts val="0"/>
              </a:spcAft>
              <a:buClr>
                <a:srgbClr val="595959"/>
              </a:buClr>
              <a:buSzPts val="1200"/>
              <a:buChar char="-"/>
            </a:pPr>
            <a:r>
              <a:rPr lang="en" sz="1200">
                <a:solidFill>
                  <a:srgbClr val="595959"/>
                </a:solidFill>
              </a:rPr>
              <a:t>Debris disks on the order of 10^-4, which on this scale is like a candle compared to a lighthouse</a:t>
            </a:r>
            <a:endParaRPr sz="1200">
              <a:solidFill>
                <a:srgbClr val="595959"/>
              </a:solidFill>
            </a:endParaRPr>
          </a:p>
          <a:p>
            <a:pPr indent="-304800" lvl="0" marL="457200" rtl="0" algn="l">
              <a:lnSpc>
                <a:spcPct val="95000"/>
              </a:lnSpc>
              <a:spcBef>
                <a:spcPts val="0"/>
              </a:spcBef>
              <a:spcAft>
                <a:spcPts val="0"/>
              </a:spcAft>
              <a:buClr>
                <a:srgbClr val="595959"/>
              </a:buClr>
              <a:buSzPts val="1200"/>
              <a:buChar char="-"/>
            </a:pPr>
            <a:r>
              <a:rPr lang="en" sz="1200">
                <a:solidFill>
                  <a:srgbClr val="595959"/>
                </a:solidFill>
              </a:rPr>
              <a:t>Requires special techniques to see → HCI</a:t>
            </a:r>
            <a:endParaRPr sz="1200">
              <a:solidFill>
                <a:srgbClr val="595959"/>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e88e8893f6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e88e8893f6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Angular Differential Imaging (ADI) &amp; Reference Differential Imaging (RDI):</a:t>
            </a:r>
            <a:endParaRPr sz="1800">
              <a:solidFill>
                <a:srgbClr val="595959"/>
              </a:solidFill>
            </a:endParaRPr>
          </a:p>
          <a:p>
            <a:pPr indent="-317500" lvl="1" marL="914400" rtl="0" algn="l">
              <a:lnSpc>
                <a:spcPct val="115000"/>
              </a:lnSpc>
              <a:spcBef>
                <a:spcPts val="0"/>
              </a:spcBef>
              <a:spcAft>
                <a:spcPts val="0"/>
              </a:spcAft>
              <a:buClr>
                <a:srgbClr val="595959"/>
              </a:buClr>
              <a:buSzPts val="1400"/>
              <a:buChar char="-"/>
            </a:pPr>
            <a:r>
              <a:rPr lang="en" sz="1400">
                <a:solidFill>
                  <a:srgbClr val="595959"/>
                </a:solidFill>
              </a:rPr>
              <a:t>Point Spread Functions</a:t>
            </a:r>
            <a:endParaRPr sz="14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ADI &amp; RDI alone aren’t enough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7502cbfc7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7502cbfc7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KLIP</a:t>
            </a:r>
            <a:endParaRPr/>
          </a:p>
          <a:p>
            <a:pPr indent="-298450" lvl="0" marL="457200" rtl="0" algn="l">
              <a:spcBef>
                <a:spcPts val="0"/>
              </a:spcBef>
              <a:spcAft>
                <a:spcPts val="0"/>
              </a:spcAft>
              <a:buSzPts val="1100"/>
              <a:buChar char="-"/>
            </a:pPr>
            <a:r>
              <a:rPr lang="en"/>
              <a:t>Images are converted to 1d vectors &amp; cross-correlated with all other images in the time sequence → application of Principal Component Analysis; helps identify common patterns</a:t>
            </a:r>
            <a:endParaRPr/>
          </a:p>
          <a:p>
            <a:pPr indent="-298450" lvl="0" marL="457200" rtl="0" algn="l">
              <a:spcBef>
                <a:spcPts val="0"/>
              </a:spcBef>
              <a:spcAft>
                <a:spcPts val="0"/>
              </a:spcAft>
              <a:buSzPts val="1100"/>
              <a:buChar char="-"/>
            </a:pPr>
            <a:r>
              <a:rPr lang="en"/>
              <a:t>Modes measure variance in data; more modes = more </a:t>
            </a:r>
            <a:r>
              <a:rPr lang="en"/>
              <a:t>aggressive</a:t>
            </a:r>
            <a:endParaRPr/>
          </a:p>
          <a:p>
            <a:pPr indent="-298450" lvl="0" marL="457200" rtl="0" algn="l">
              <a:spcBef>
                <a:spcPts val="0"/>
              </a:spcBef>
              <a:spcAft>
                <a:spcPts val="0"/>
              </a:spcAft>
              <a:buSzPts val="1100"/>
              <a:buChar char="-"/>
            </a:pPr>
            <a:r>
              <a:rPr lang="en"/>
              <a:t>In application, there is self-subtraction</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Position of disk changes each frame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88e8893f6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e88e8893f6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a:t>Looking at image, W is the feature/component matrix, H is coefficient matrix (Weights associated with W)</a:t>
            </a:r>
            <a:endParaRPr/>
          </a:p>
          <a:p>
            <a:pPr indent="0" lvl="0" marL="0" rtl="0" algn="l">
              <a:lnSpc>
                <a:spcPct val="115000"/>
              </a:lnSpc>
              <a:spcBef>
                <a:spcPts val="1200"/>
              </a:spcBef>
              <a:spcAft>
                <a:spcPts val="0"/>
              </a:spcAft>
              <a:buNone/>
            </a:pPr>
            <a:r>
              <a:rPr lang="en"/>
              <a:t>Steps of NMF:</a:t>
            </a:r>
            <a:endParaRPr/>
          </a:p>
          <a:p>
            <a:pPr indent="-298450" lvl="0" marL="457200" rtl="0" algn="l">
              <a:lnSpc>
                <a:spcPct val="115000"/>
              </a:lnSpc>
              <a:spcBef>
                <a:spcPts val="1200"/>
              </a:spcBef>
              <a:spcAft>
                <a:spcPts val="0"/>
              </a:spcAft>
              <a:buSzPts val="1100"/>
              <a:buAutoNum type="arabicPeriod"/>
            </a:pPr>
            <a:r>
              <a:rPr lang="en"/>
              <a:t>Define # of features</a:t>
            </a:r>
            <a:endParaRPr/>
          </a:p>
          <a:p>
            <a:pPr indent="-298450" lvl="0" marL="457200" rtl="0" algn="l">
              <a:lnSpc>
                <a:spcPct val="115000"/>
              </a:lnSpc>
              <a:spcBef>
                <a:spcPts val="0"/>
              </a:spcBef>
              <a:spcAft>
                <a:spcPts val="0"/>
              </a:spcAft>
              <a:buSzPts val="1100"/>
              <a:buAutoNum type="arabicPeriod"/>
            </a:pPr>
            <a:r>
              <a:rPr lang="en"/>
              <a:t>Decompose image into product of two non-negative matrices</a:t>
            </a:r>
            <a:endParaRPr/>
          </a:p>
          <a:p>
            <a:pPr indent="-298450" lvl="0" marL="457200" rtl="0" algn="l">
              <a:lnSpc>
                <a:spcPct val="115000"/>
              </a:lnSpc>
              <a:spcBef>
                <a:spcPts val="0"/>
              </a:spcBef>
              <a:spcAft>
                <a:spcPts val="0"/>
              </a:spcAft>
              <a:buSzPts val="1100"/>
              <a:buAutoNum type="arabicPeriod"/>
            </a:pPr>
            <a:r>
              <a:rPr lang="en"/>
              <a:t>Iterate until approach image → Model target with components</a:t>
            </a:r>
            <a:endParaRPr/>
          </a:p>
          <a:p>
            <a:pPr indent="-298450" lvl="0" marL="457200" rtl="0" algn="l">
              <a:lnSpc>
                <a:spcPct val="115000"/>
              </a:lnSpc>
              <a:spcBef>
                <a:spcPts val="0"/>
              </a:spcBef>
              <a:spcAft>
                <a:spcPts val="0"/>
              </a:spcAft>
              <a:buSzPts val="1100"/>
              <a:buAutoNum type="arabicPeriod"/>
            </a:pPr>
            <a:r>
              <a:rPr lang="en"/>
              <a:t>Linearly subtract the disk, since we have different components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eb95311c9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eb95311c9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The difference is the nonnegativity, which is better for noise and over subtraction</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Implement this into pyKLIP code</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NMF JAX allows for parallelized running of array-oriented processes on a GPU, graphics processing unit (GPU)</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19.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25.png"/><Relationship Id="rId7" Type="http://schemas.openxmlformats.org/officeDocument/2006/relationships/image" Target="../media/image20.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3.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public.nrao.edu/blogs/what-is-a-debris-disk/" TargetMode="External"/><Relationship Id="rId4" Type="http://schemas.openxmlformats.org/officeDocument/2006/relationships/hyperlink" Target="https://unsplash.com/@anandyp?utm_content=creditCopyText&amp;utm_medium=referral&amp;utm_source=unsplash" TargetMode="External"/><Relationship Id="rId9" Type="http://schemas.openxmlformats.org/officeDocument/2006/relationships/image" Target="../media/image8.png"/><Relationship Id="rId5" Type="http://schemas.openxmlformats.org/officeDocument/2006/relationships/hyperlink" Target="https://unsplash.com/photos/a-lit-candle-in-the-dark-with-a-black-background-PRYGqrF06zU?utm_content=creditCopyText&amp;utm_medium=referral&amp;utm_source=unsplash" TargetMode="External"/><Relationship Id="rId6" Type="http://schemas.openxmlformats.org/officeDocument/2006/relationships/hyperlink" Target="https://www.geeksforgeeks.org/non-negative-matrix-factorization/" TargetMode="External"/><Relationship Id="rId7" Type="http://schemas.openxmlformats.org/officeDocument/2006/relationships/hyperlink" Target="https://www.liquidweb.com/blog/gpu-vs-cpu/" TargetMode="External"/><Relationship Id="rId8"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38.png"/><Relationship Id="rId6" Type="http://schemas.openxmlformats.org/officeDocument/2006/relationships/image" Target="../media/image34.png"/><Relationship Id="rId7"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9.png"/><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9.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037950" y="1461650"/>
            <a:ext cx="5075750" cy="9160050"/>
          </a:xfrm>
          <a:prstGeom prst="flowChartOnlineStorag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ph type="ctrTitle"/>
          </p:nvPr>
        </p:nvSpPr>
        <p:spPr>
          <a:xfrm>
            <a:off x="311700" y="108300"/>
            <a:ext cx="8520600" cy="2859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4580">
                <a:latin typeface="Times New Roman"/>
                <a:ea typeface="Times New Roman"/>
                <a:cs typeface="Times New Roman"/>
                <a:sym typeface="Times New Roman"/>
              </a:rPr>
              <a:t>Post-Processing Images </a:t>
            </a:r>
            <a:endParaRPr sz="4580">
              <a:latin typeface="Times New Roman"/>
              <a:ea typeface="Times New Roman"/>
              <a:cs typeface="Times New Roman"/>
              <a:sym typeface="Times New Roman"/>
            </a:endParaRPr>
          </a:p>
          <a:p>
            <a:pPr indent="0" lvl="0" marL="0" rtl="0" algn="ctr">
              <a:spcBef>
                <a:spcPts val="0"/>
              </a:spcBef>
              <a:spcAft>
                <a:spcPts val="0"/>
              </a:spcAft>
              <a:buSzPts val="990"/>
              <a:buNone/>
            </a:pPr>
            <a:r>
              <a:rPr lang="en" sz="4580">
                <a:latin typeface="Times New Roman"/>
                <a:ea typeface="Times New Roman"/>
                <a:cs typeface="Times New Roman"/>
                <a:sym typeface="Times New Roman"/>
              </a:rPr>
              <a:t>to Detect and Characterize </a:t>
            </a:r>
            <a:endParaRPr sz="4580">
              <a:latin typeface="Times New Roman"/>
              <a:ea typeface="Times New Roman"/>
              <a:cs typeface="Times New Roman"/>
              <a:sym typeface="Times New Roman"/>
            </a:endParaRPr>
          </a:p>
          <a:p>
            <a:pPr indent="0" lvl="0" marL="0" rtl="0" algn="ctr">
              <a:spcBef>
                <a:spcPts val="0"/>
              </a:spcBef>
              <a:spcAft>
                <a:spcPts val="0"/>
              </a:spcAft>
              <a:buSzPts val="990"/>
              <a:buNone/>
            </a:pPr>
            <a:r>
              <a:rPr b="1" lang="en" sz="4580">
                <a:latin typeface="Times New Roman"/>
                <a:ea typeface="Times New Roman"/>
                <a:cs typeface="Times New Roman"/>
                <a:sym typeface="Times New Roman"/>
              </a:rPr>
              <a:t>Debris Disk</a:t>
            </a:r>
            <a:r>
              <a:rPr b="1" lang="en" sz="4580">
                <a:latin typeface="Times New Roman"/>
                <a:ea typeface="Times New Roman"/>
                <a:cs typeface="Times New Roman"/>
                <a:sym typeface="Times New Roman"/>
              </a:rPr>
              <a:t>s</a:t>
            </a:r>
            <a:endParaRPr b="1" sz="4580">
              <a:latin typeface="Times New Roman"/>
              <a:ea typeface="Times New Roman"/>
              <a:cs typeface="Times New Roman"/>
              <a:sym typeface="Times New Roman"/>
            </a:endParaRPr>
          </a:p>
        </p:txBody>
      </p:sp>
      <p:sp>
        <p:nvSpPr>
          <p:cNvPr id="56" name="Google Shape;56;p13"/>
          <p:cNvSpPr txBox="1"/>
          <p:nvPr>
            <p:ph idx="1" type="subTitle"/>
          </p:nvPr>
        </p:nvSpPr>
        <p:spPr>
          <a:xfrm>
            <a:off x="3268500" y="3191975"/>
            <a:ext cx="2607000" cy="9951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latin typeface="Times New Roman"/>
                <a:ea typeface="Times New Roman"/>
                <a:cs typeface="Times New Roman"/>
                <a:sym typeface="Times New Roman"/>
              </a:rPr>
              <a:t>By </a:t>
            </a:r>
            <a:r>
              <a:rPr b="1" lang="en">
                <a:latin typeface="Times New Roman"/>
                <a:ea typeface="Times New Roman"/>
                <a:cs typeface="Times New Roman"/>
                <a:sym typeface="Times New Roman"/>
              </a:rPr>
              <a:t>Emma Davis</a:t>
            </a:r>
            <a:r>
              <a:rPr lang="en">
                <a:latin typeface="Times New Roman"/>
                <a:ea typeface="Times New Roman"/>
                <a:cs typeface="Times New Roman"/>
                <a:sym typeface="Times New Roman"/>
              </a:rPr>
              <a:t>,</a:t>
            </a:r>
            <a:endParaRPr>
              <a:latin typeface="Times New Roman"/>
              <a:ea typeface="Times New Roman"/>
              <a:cs typeface="Times New Roman"/>
              <a:sym typeface="Times New Roman"/>
            </a:endParaRPr>
          </a:p>
          <a:p>
            <a:pPr indent="0" lvl="0" marL="0" rtl="0" algn="ctr">
              <a:spcBef>
                <a:spcPts val="0"/>
              </a:spcBef>
              <a:spcAft>
                <a:spcPts val="0"/>
              </a:spcAft>
              <a:buNone/>
            </a:pPr>
            <a:r>
              <a:rPr lang="en">
                <a:latin typeface="Times New Roman"/>
                <a:ea typeface="Times New Roman"/>
                <a:cs typeface="Times New Roman"/>
                <a:sym typeface="Times New Roman"/>
              </a:rPr>
              <a:t>Lab of </a:t>
            </a:r>
            <a:r>
              <a:rPr b="1" lang="en">
                <a:latin typeface="Times New Roman"/>
                <a:ea typeface="Times New Roman"/>
                <a:cs typeface="Times New Roman"/>
                <a:sym typeface="Times New Roman"/>
              </a:rPr>
              <a:t>Dr</a:t>
            </a:r>
            <a:r>
              <a:rPr b="1" lang="en">
                <a:latin typeface="Times New Roman"/>
                <a:ea typeface="Times New Roman"/>
                <a:cs typeface="Times New Roman"/>
                <a:sym typeface="Times New Roman"/>
              </a:rPr>
              <a:t>. Millar-Blanchaer</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ctr">
              <a:spcBef>
                <a:spcPts val="0"/>
              </a:spcBef>
              <a:spcAft>
                <a:spcPts val="0"/>
              </a:spcAft>
              <a:buNone/>
            </a:pPr>
            <a:r>
              <a:rPr lang="en">
                <a:latin typeface="Times New Roman"/>
                <a:ea typeface="Times New Roman"/>
                <a:cs typeface="Times New Roman"/>
                <a:sym typeface="Times New Roman"/>
              </a:rPr>
              <a:t>with Graduate Student Mentor </a:t>
            </a:r>
            <a:r>
              <a:rPr b="1" lang="en">
                <a:latin typeface="Times New Roman"/>
                <a:ea typeface="Times New Roman"/>
                <a:cs typeface="Times New Roman"/>
                <a:sym typeface="Times New Roman"/>
              </a:rPr>
              <a:t>Connor Vancil</a:t>
            </a:r>
            <a:endParaRPr b="1">
              <a:latin typeface="Times New Roman"/>
              <a:ea typeface="Times New Roman"/>
              <a:cs typeface="Times New Roman"/>
              <a:sym typeface="Times New Roman"/>
            </a:endParaRPr>
          </a:p>
        </p:txBody>
      </p:sp>
      <p:sp>
        <p:nvSpPr>
          <p:cNvPr id="57" name="Google Shape;57;p13"/>
          <p:cNvSpPr txBox="1"/>
          <p:nvPr/>
        </p:nvSpPr>
        <p:spPr>
          <a:xfrm>
            <a:off x="4371300" y="4856625"/>
            <a:ext cx="401400" cy="3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rPr>
              <a:t>1/8</a:t>
            </a:r>
            <a:endParaRPr sz="1200">
              <a:solidFill>
                <a:schemeClr val="lt2"/>
              </a:solidFill>
              <a:latin typeface="Times New Roman"/>
              <a:ea typeface="Times New Roman"/>
              <a:cs typeface="Times New Roman"/>
              <a:sym typeface="Times New Roman"/>
            </a:endParaRPr>
          </a:p>
        </p:txBody>
      </p:sp>
      <p:pic>
        <p:nvPicPr>
          <p:cNvPr id="58" name="Google Shape;58;p13"/>
          <p:cNvPicPr preferRelativeResize="0"/>
          <p:nvPr/>
        </p:nvPicPr>
        <p:blipFill rotWithShape="1">
          <a:blip r:embed="rId3">
            <a:alphaModFix/>
          </a:blip>
          <a:srcRect b="39404" l="0" r="0" t="39256"/>
          <a:stretch/>
        </p:blipFill>
        <p:spPr>
          <a:xfrm>
            <a:off x="2596100" y="4498650"/>
            <a:ext cx="3951800" cy="527050"/>
          </a:xfrm>
          <a:prstGeom prst="rect">
            <a:avLst/>
          </a:prstGeom>
          <a:noFill/>
          <a:ln>
            <a:noFill/>
          </a:ln>
        </p:spPr>
      </p:pic>
      <p:pic>
        <p:nvPicPr>
          <p:cNvPr id="59" name="Google Shape;59;p13"/>
          <p:cNvPicPr preferRelativeResize="0"/>
          <p:nvPr/>
        </p:nvPicPr>
        <p:blipFill>
          <a:blip r:embed="rId4">
            <a:alphaModFix/>
          </a:blip>
          <a:stretch>
            <a:fillRect/>
          </a:stretch>
        </p:blipFill>
        <p:spPr>
          <a:xfrm>
            <a:off x="8057050" y="4073625"/>
            <a:ext cx="989975" cy="994949"/>
          </a:xfrm>
          <a:prstGeom prst="rect">
            <a:avLst/>
          </a:prstGeom>
          <a:noFill/>
          <a:ln>
            <a:noFill/>
          </a:ln>
        </p:spPr>
      </p:pic>
      <p:pic>
        <p:nvPicPr>
          <p:cNvPr id="60" name="Google Shape;60;p13"/>
          <p:cNvPicPr preferRelativeResize="0"/>
          <p:nvPr/>
        </p:nvPicPr>
        <p:blipFill>
          <a:blip r:embed="rId5">
            <a:alphaModFix/>
          </a:blip>
          <a:stretch>
            <a:fillRect/>
          </a:stretch>
        </p:blipFill>
        <p:spPr>
          <a:xfrm>
            <a:off x="161100" y="4144024"/>
            <a:ext cx="925851" cy="924551"/>
          </a:xfrm>
          <a:prstGeom prst="rect">
            <a:avLst/>
          </a:prstGeom>
          <a:noFill/>
          <a:ln>
            <a:noFill/>
          </a:ln>
        </p:spPr>
      </p:pic>
      <p:sp>
        <p:nvSpPr>
          <p:cNvPr id="61" name="Google Shape;6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2"/>
          <p:cNvPicPr preferRelativeResize="0"/>
          <p:nvPr/>
        </p:nvPicPr>
        <p:blipFill rotWithShape="1">
          <a:blip r:embed="rId3">
            <a:alphaModFix/>
          </a:blip>
          <a:srcRect b="12532" l="10474" r="23107" t="7994"/>
          <a:stretch/>
        </p:blipFill>
        <p:spPr>
          <a:xfrm rot="1490654">
            <a:off x="5142122" y="630069"/>
            <a:ext cx="4301455" cy="4185614"/>
          </a:xfrm>
          <a:prstGeom prst="rect">
            <a:avLst/>
          </a:prstGeom>
          <a:noFill/>
          <a:ln>
            <a:noFill/>
          </a:ln>
        </p:spPr>
      </p:pic>
      <p:sp>
        <p:nvSpPr>
          <p:cNvPr id="196" name="Google Shape;196;p22"/>
          <p:cNvSpPr/>
          <p:nvPr/>
        </p:nvSpPr>
        <p:spPr>
          <a:xfrm>
            <a:off x="0" y="85475"/>
            <a:ext cx="9144000" cy="49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7" name="Google Shape;197;p22"/>
          <p:cNvPicPr preferRelativeResize="0"/>
          <p:nvPr/>
        </p:nvPicPr>
        <p:blipFill rotWithShape="1">
          <a:blip r:embed="rId4">
            <a:alphaModFix/>
          </a:blip>
          <a:srcRect b="12072" l="0" r="0" t="0"/>
          <a:stretch/>
        </p:blipFill>
        <p:spPr>
          <a:xfrm>
            <a:off x="220400" y="1364129"/>
            <a:ext cx="4103925" cy="2472096"/>
          </a:xfrm>
          <a:prstGeom prst="rect">
            <a:avLst/>
          </a:prstGeom>
          <a:noFill/>
          <a:ln>
            <a:noFill/>
          </a:ln>
        </p:spPr>
      </p:pic>
      <p:sp>
        <p:nvSpPr>
          <p:cNvPr id="198" name="Google Shape;198;p22"/>
          <p:cNvSpPr txBox="1"/>
          <p:nvPr>
            <p:ph type="title"/>
          </p:nvPr>
        </p:nvSpPr>
        <p:spPr>
          <a:xfrm>
            <a:off x="260350" y="8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Improving NMF</a:t>
            </a:r>
            <a:endParaRPr b="1"/>
          </a:p>
        </p:txBody>
      </p:sp>
      <p:sp>
        <p:nvSpPr>
          <p:cNvPr id="199" name="Google Shape;199;p22"/>
          <p:cNvSpPr txBox="1"/>
          <p:nvPr>
            <p:ph idx="1" type="body"/>
          </p:nvPr>
        </p:nvSpPr>
        <p:spPr>
          <a:xfrm>
            <a:off x="338100" y="806150"/>
            <a:ext cx="715800" cy="495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u="sng"/>
              <a:t>JAX</a:t>
            </a:r>
            <a:endParaRPr b="1" u="sng"/>
          </a:p>
        </p:txBody>
      </p:sp>
      <p:sp>
        <p:nvSpPr>
          <p:cNvPr id="200" name="Google Shape;200;p22"/>
          <p:cNvSpPr txBox="1"/>
          <p:nvPr>
            <p:ph idx="1" type="body"/>
          </p:nvPr>
        </p:nvSpPr>
        <p:spPr>
          <a:xfrm>
            <a:off x="220375" y="3898600"/>
            <a:ext cx="1009200" cy="40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a:t>Figure 9a</a:t>
            </a:r>
            <a:endParaRPr sz="1000"/>
          </a:p>
        </p:txBody>
      </p:sp>
      <p:sp>
        <p:nvSpPr>
          <p:cNvPr id="201" name="Google Shape;201;p22"/>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22"/>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203" name="Google Shape;203;p22"/>
          <p:cNvPicPr preferRelativeResize="0"/>
          <p:nvPr/>
        </p:nvPicPr>
        <p:blipFill>
          <a:blip r:embed="rId5">
            <a:alphaModFix/>
          </a:blip>
          <a:stretch>
            <a:fillRect/>
          </a:stretch>
        </p:blipFill>
        <p:spPr>
          <a:xfrm>
            <a:off x="91651" y="4810825"/>
            <a:ext cx="292952" cy="292525"/>
          </a:xfrm>
          <a:prstGeom prst="rect">
            <a:avLst/>
          </a:prstGeom>
          <a:noFill/>
          <a:ln>
            <a:noFill/>
          </a:ln>
        </p:spPr>
      </p:pic>
      <p:sp>
        <p:nvSpPr>
          <p:cNvPr id="204" name="Google Shape;204;p22"/>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205" name="Google Shape;205;p22"/>
          <p:cNvPicPr preferRelativeResize="0"/>
          <p:nvPr/>
        </p:nvPicPr>
        <p:blipFill>
          <a:blip r:embed="rId6">
            <a:alphaModFix/>
          </a:blip>
          <a:stretch>
            <a:fillRect/>
          </a:stretch>
        </p:blipFill>
        <p:spPr>
          <a:xfrm>
            <a:off x="8834200" y="4790963"/>
            <a:ext cx="262709" cy="332526"/>
          </a:xfrm>
          <a:prstGeom prst="rect">
            <a:avLst/>
          </a:prstGeom>
          <a:noFill/>
          <a:ln>
            <a:noFill/>
          </a:ln>
        </p:spPr>
      </p:pic>
      <p:sp>
        <p:nvSpPr>
          <p:cNvPr id="206" name="Google Shape;206;p22"/>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b="1" lang="en"/>
              <a:t>‹#›</a:t>
            </a:fld>
            <a:endParaRPr b="1"/>
          </a:p>
        </p:txBody>
      </p:sp>
      <p:sp>
        <p:nvSpPr>
          <p:cNvPr id="207" name="Google Shape;207;p22"/>
          <p:cNvSpPr txBox="1"/>
          <p:nvPr>
            <p:ph idx="1" type="body"/>
          </p:nvPr>
        </p:nvSpPr>
        <p:spPr>
          <a:xfrm>
            <a:off x="7462400" y="806425"/>
            <a:ext cx="1430100" cy="462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HD 111520</a:t>
            </a:r>
            <a:endParaRPr/>
          </a:p>
        </p:txBody>
      </p:sp>
      <p:cxnSp>
        <p:nvCxnSpPr>
          <p:cNvPr id="208" name="Google Shape;208;p22"/>
          <p:cNvCxnSpPr/>
          <p:nvPr/>
        </p:nvCxnSpPr>
        <p:spPr>
          <a:xfrm rot="10800000">
            <a:off x="5523100" y="1192050"/>
            <a:ext cx="1249800" cy="1472100"/>
          </a:xfrm>
          <a:prstGeom prst="straightConnector1">
            <a:avLst/>
          </a:prstGeom>
          <a:noFill/>
          <a:ln cap="flat" cmpd="sng" w="38100">
            <a:solidFill>
              <a:srgbClr val="FF0000"/>
            </a:solidFill>
            <a:prstDash val="solid"/>
            <a:round/>
            <a:headEnd len="med" w="med" type="stealth"/>
            <a:tailEnd len="med" w="med" type="none"/>
          </a:ln>
        </p:spPr>
      </p:cxnSp>
      <p:sp>
        <p:nvSpPr>
          <p:cNvPr id="209" name="Google Shape;209;p22"/>
          <p:cNvSpPr txBox="1"/>
          <p:nvPr>
            <p:ph idx="1" type="body"/>
          </p:nvPr>
        </p:nvSpPr>
        <p:spPr>
          <a:xfrm>
            <a:off x="8078500" y="4302100"/>
            <a:ext cx="865500" cy="4035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en" sz="1000"/>
              <a:t>Figure 9b</a:t>
            </a:r>
            <a:endParaRPr sz="1000"/>
          </a:p>
        </p:txBody>
      </p:sp>
      <p:sp>
        <p:nvSpPr>
          <p:cNvPr id="210" name="Google Shape;210;p22"/>
          <p:cNvSpPr txBox="1"/>
          <p:nvPr>
            <p:ph idx="1" type="body"/>
          </p:nvPr>
        </p:nvSpPr>
        <p:spPr>
          <a:xfrm>
            <a:off x="4716975" y="733500"/>
            <a:ext cx="2408100" cy="1010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u="sng"/>
              <a:t>Data Imputation</a:t>
            </a:r>
            <a:endParaRPr b="1" u="sng"/>
          </a:p>
        </p:txBody>
      </p:sp>
      <p:cxnSp>
        <p:nvCxnSpPr>
          <p:cNvPr id="211" name="Google Shape;211;p22"/>
          <p:cNvCxnSpPr/>
          <p:nvPr/>
        </p:nvCxnSpPr>
        <p:spPr>
          <a:xfrm>
            <a:off x="4520488" y="648725"/>
            <a:ext cx="300" cy="4017300"/>
          </a:xfrm>
          <a:prstGeom prst="straightConnector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3"/>
          <p:cNvSpPr/>
          <p:nvPr/>
        </p:nvSpPr>
        <p:spPr>
          <a:xfrm>
            <a:off x="0" y="188050"/>
            <a:ext cx="9144000" cy="57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7" name="Google Shape;217;p23"/>
          <p:cNvPicPr preferRelativeResize="0"/>
          <p:nvPr/>
        </p:nvPicPr>
        <p:blipFill rotWithShape="1">
          <a:blip r:embed="rId3">
            <a:alphaModFix/>
          </a:blip>
          <a:srcRect b="11170" l="16127" r="10863" t="15820"/>
          <a:stretch/>
        </p:blipFill>
        <p:spPr>
          <a:xfrm rot="10800000">
            <a:off x="4846350" y="821462"/>
            <a:ext cx="3500600" cy="3500600"/>
          </a:xfrm>
          <a:prstGeom prst="rect">
            <a:avLst/>
          </a:prstGeom>
          <a:noFill/>
          <a:ln>
            <a:noFill/>
          </a:ln>
        </p:spPr>
      </p:pic>
      <p:sp>
        <p:nvSpPr>
          <p:cNvPr id="218" name="Google Shape;218;p23"/>
          <p:cNvSpPr txBox="1"/>
          <p:nvPr>
            <p:ph type="title"/>
          </p:nvPr>
        </p:nvSpPr>
        <p:spPr>
          <a:xfrm>
            <a:off x="360400" y="172825"/>
            <a:ext cx="3571800" cy="68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Results</a:t>
            </a:r>
            <a:endParaRPr i="1"/>
          </a:p>
        </p:txBody>
      </p:sp>
      <p:sp>
        <p:nvSpPr>
          <p:cNvPr id="219" name="Google Shape;219;p23"/>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23"/>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221" name="Google Shape;221;p23"/>
          <p:cNvPicPr preferRelativeResize="0"/>
          <p:nvPr/>
        </p:nvPicPr>
        <p:blipFill>
          <a:blip r:embed="rId4">
            <a:alphaModFix/>
          </a:blip>
          <a:stretch>
            <a:fillRect/>
          </a:stretch>
        </p:blipFill>
        <p:spPr>
          <a:xfrm>
            <a:off x="91651" y="4810825"/>
            <a:ext cx="292952" cy="292525"/>
          </a:xfrm>
          <a:prstGeom prst="rect">
            <a:avLst/>
          </a:prstGeom>
          <a:noFill/>
          <a:ln>
            <a:noFill/>
          </a:ln>
        </p:spPr>
      </p:pic>
      <p:sp>
        <p:nvSpPr>
          <p:cNvPr id="222" name="Google Shape;222;p23"/>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223" name="Google Shape;223;p23"/>
          <p:cNvPicPr preferRelativeResize="0"/>
          <p:nvPr/>
        </p:nvPicPr>
        <p:blipFill>
          <a:blip r:embed="rId5">
            <a:alphaModFix/>
          </a:blip>
          <a:stretch>
            <a:fillRect/>
          </a:stretch>
        </p:blipFill>
        <p:spPr>
          <a:xfrm>
            <a:off x="8834200" y="4790963"/>
            <a:ext cx="262709" cy="332526"/>
          </a:xfrm>
          <a:prstGeom prst="rect">
            <a:avLst/>
          </a:prstGeom>
          <a:noFill/>
          <a:ln>
            <a:noFill/>
          </a:ln>
        </p:spPr>
      </p:pic>
      <p:sp>
        <p:nvSpPr>
          <p:cNvPr id="224" name="Google Shape;224;p23"/>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pic>
        <p:nvPicPr>
          <p:cNvPr id="225" name="Google Shape;225;p23"/>
          <p:cNvPicPr preferRelativeResize="0"/>
          <p:nvPr/>
        </p:nvPicPr>
        <p:blipFill rotWithShape="1">
          <a:blip r:embed="rId6">
            <a:alphaModFix/>
          </a:blip>
          <a:srcRect b="50487" l="80187" r="0" t="24831"/>
          <a:stretch/>
        </p:blipFill>
        <p:spPr>
          <a:xfrm>
            <a:off x="541175" y="929325"/>
            <a:ext cx="3210250" cy="3198473"/>
          </a:xfrm>
          <a:prstGeom prst="rect">
            <a:avLst/>
          </a:prstGeom>
          <a:noFill/>
          <a:ln>
            <a:noFill/>
          </a:ln>
        </p:spPr>
      </p:pic>
      <p:sp>
        <p:nvSpPr>
          <p:cNvPr id="226" name="Google Shape;226;p23"/>
          <p:cNvSpPr txBox="1"/>
          <p:nvPr>
            <p:ph idx="1" type="body"/>
          </p:nvPr>
        </p:nvSpPr>
        <p:spPr>
          <a:xfrm>
            <a:off x="541175" y="4197288"/>
            <a:ext cx="2566500" cy="5043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 sz="2100"/>
              <a:t>Esposito et al. 2020</a:t>
            </a:r>
            <a:endParaRPr sz="2100"/>
          </a:p>
        </p:txBody>
      </p:sp>
      <p:sp>
        <p:nvSpPr>
          <p:cNvPr id="227" name="Google Shape;227;p23"/>
          <p:cNvSpPr txBox="1"/>
          <p:nvPr>
            <p:ph idx="1" type="body"/>
          </p:nvPr>
        </p:nvSpPr>
        <p:spPr>
          <a:xfrm>
            <a:off x="4333100" y="4256150"/>
            <a:ext cx="4874100" cy="5043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 sz="2100"/>
              <a:t>pyKLIP’s NMF JAX + data imputation</a:t>
            </a:r>
            <a:endParaRPr sz="2100"/>
          </a:p>
        </p:txBody>
      </p:sp>
      <p:cxnSp>
        <p:nvCxnSpPr>
          <p:cNvPr id="228" name="Google Shape;228;p23"/>
          <p:cNvCxnSpPr/>
          <p:nvPr/>
        </p:nvCxnSpPr>
        <p:spPr>
          <a:xfrm flipH="1" rot="10800000">
            <a:off x="2334775" y="2191025"/>
            <a:ext cx="1536000" cy="547200"/>
          </a:xfrm>
          <a:prstGeom prst="straightConnector1">
            <a:avLst/>
          </a:prstGeom>
          <a:noFill/>
          <a:ln cap="flat" cmpd="sng" w="38100">
            <a:solidFill>
              <a:srgbClr val="FF0000"/>
            </a:solidFill>
            <a:prstDash val="solid"/>
            <a:round/>
            <a:headEnd len="med" w="med" type="stealth"/>
            <a:tailEnd len="med" w="med" type="none"/>
          </a:ln>
        </p:spPr>
      </p:cxnSp>
      <p:cxnSp>
        <p:nvCxnSpPr>
          <p:cNvPr id="229" name="Google Shape;229;p23"/>
          <p:cNvCxnSpPr/>
          <p:nvPr/>
        </p:nvCxnSpPr>
        <p:spPr>
          <a:xfrm rot="10800000">
            <a:off x="4706750" y="2178013"/>
            <a:ext cx="1734900" cy="701100"/>
          </a:xfrm>
          <a:prstGeom prst="straightConnector1">
            <a:avLst/>
          </a:prstGeom>
          <a:noFill/>
          <a:ln cap="flat" cmpd="sng" w="38100">
            <a:solidFill>
              <a:srgbClr val="FF0000"/>
            </a:solidFill>
            <a:prstDash val="solid"/>
            <a:round/>
            <a:headEnd len="med" w="med" type="stealth"/>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4"/>
          <p:cNvSpPr/>
          <p:nvPr/>
        </p:nvSpPr>
        <p:spPr>
          <a:xfrm>
            <a:off x="0" y="188050"/>
            <a:ext cx="9144000" cy="82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p24"/>
          <p:cNvSpPr txBox="1"/>
          <p:nvPr>
            <p:ph type="title"/>
          </p:nvPr>
        </p:nvSpPr>
        <p:spPr>
          <a:xfrm>
            <a:off x="384600" y="146050"/>
            <a:ext cx="4967100" cy="68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Results - Total Intensity</a:t>
            </a:r>
            <a:endParaRPr i="1"/>
          </a:p>
        </p:txBody>
      </p:sp>
      <p:sp>
        <p:nvSpPr>
          <p:cNvPr id="236" name="Google Shape;236;p24"/>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24"/>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238" name="Google Shape;238;p24"/>
          <p:cNvPicPr preferRelativeResize="0"/>
          <p:nvPr/>
        </p:nvPicPr>
        <p:blipFill>
          <a:blip r:embed="rId3">
            <a:alphaModFix/>
          </a:blip>
          <a:stretch>
            <a:fillRect/>
          </a:stretch>
        </p:blipFill>
        <p:spPr>
          <a:xfrm>
            <a:off x="91651" y="4810825"/>
            <a:ext cx="292952" cy="292525"/>
          </a:xfrm>
          <a:prstGeom prst="rect">
            <a:avLst/>
          </a:prstGeom>
          <a:noFill/>
          <a:ln>
            <a:noFill/>
          </a:ln>
        </p:spPr>
      </p:pic>
      <p:sp>
        <p:nvSpPr>
          <p:cNvPr id="239" name="Google Shape;239;p24"/>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240" name="Google Shape;240;p24"/>
          <p:cNvPicPr preferRelativeResize="0"/>
          <p:nvPr/>
        </p:nvPicPr>
        <p:blipFill>
          <a:blip r:embed="rId4">
            <a:alphaModFix/>
          </a:blip>
          <a:stretch>
            <a:fillRect/>
          </a:stretch>
        </p:blipFill>
        <p:spPr>
          <a:xfrm>
            <a:off x="8834200" y="4790963"/>
            <a:ext cx="262709" cy="332526"/>
          </a:xfrm>
          <a:prstGeom prst="rect">
            <a:avLst/>
          </a:prstGeom>
          <a:noFill/>
          <a:ln>
            <a:noFill/>
          </a:ln>
        </p:spPr>
      </p:pic>
      <p:sp>
        <p:nvSpPr>
          <p:cNvPr id="241" name="Google Shape;241;p24"/>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
        <p:nvSpPr>
          <p:cNvPr id="242" name="Google Shape;242;p24"/>
          <p:cNvSpPr txBox="1"/>
          <p:nvPr>
            <p:ph idx="1" type="body"/>
          </p:nvPr>
        </p:nvSpPr>
        <p:spPr>
          <a:xfrm>
            <a:off x="432825" y="648550"/>
            <a:ext cx="5150100" cy="393600"/>
          </a:xfrm>
          <a:prstGeom prst="rect">
            <a:avLst/>
          </a:prstGeom>
        </p:spPr>
        <p:txBody>
          <a:bodyPr anchorCtr="0" anchor="t" bIns="91425" lIns="91425" spcFirstLastPara="1" rIns="91425" wrap="square" tIns="91425">
            <a:normAutofit lnSpcReduction="20000"/>
          </a:bodyPr>
          <a:lstStyle/>
          <a:p>
            <a:pPr indent="0" lvl="0" marL="0" rtl="0" algn="l">
              <a:lnSpc>
                <a:spcPct val="95000"/>
              </a:lnSpc>
              <a:spcBef>
                <a:spcPts val="0"/>
              </a:spcBef>
              <a:spcAft>
                <a:spcPts val="1200"/>
              </a:spcAft>
              <a:buNone/>
            </a:pPr>
            <a:r>
              <a:rPr lang="en"/>
              <a:t>KLIP</a:t>
            </a:r>
            <a:r>
              <a:rPr lang="en"/>
              <a:t> vs. {</a:t>
            </a:r>
            <a:r>
              <a:rPr lang="en"/>
              <a:t>NMF JAX + masks} in </a:t>
            </a:r>
            <a:r>
              <a:rPr b="1" lang="en">
                <a:latin typeface="Courier New"/>
                <a:ea typeface="Courier New"/>
                <a:cs typeface="Courier New"/>
                <a:sym typeface="Courier New"/>
              </a:rPr>
              <a:t>pyKLIP</a:t>
            </a:r>
            <a:endParaRPr/>
          </a:p>
        </p:txBody>
      </p:sp>
      <p:pic>
        <p:nvPicPr>
          <p:cNvPr id="243" name="Google Shape;243;p24"/>
          <p:cNvPicPr preferRelativeResize="0"/>
          <p:nvPr/>
        </p:nvPicPr>
        <p:blipFill>
          <a:blip r:embed="rId5">
            <a:alphaModFix/>
          </a:blip>
          <a:stretch>
            <a:fillRect/>
          </a:stretch>
        </p:blipFill>
        <p:spPr>
          <a:xfrm>
            <a:off x="2534102" y="3415763"/>
            <a:ext cx="1548146" cy="344199"/>
          </a:xfrm>
          <a:prstGeom prst="rect">
            <a:avLst/>
          </a:prstGeom>
          <a:noFill/>
          <a:ln>
            <a:noFill/>
          </a:ln>
        </p:spPr>
      </p:pic>
      <p:pic>
        <p:nvPicPr>
          <p:cNvPr id="244" name="Google Shape;244;p24"/>
          <p:cNvPicPr preferRelativeResize="0"/>
          <p:nvPr/>
        </p:nvPicPr>
        <p:blipFill rotWithShape="1">
          <a:blip r:embed="rId6">
            <a:alphaModFix/>
          </a:blip>
          <a:srcRect b="18421" l="21294" r="15554" t="18427"/>
          <a:stretch/>
        </p:blipFill>
        <p:spPr>
          <a:xfrm>
            <a:off x="4709925" y="1612713"/>
            <a:ext cx="2122330" cy="2122330"/>
          </a:xfrm>
          <a:prstGeom prst="rect">
            <a:avLst/>
          </a:prstGeom>
          <a:noFill/>
          <a:ln>
            <a:noFill/>
          </a:ln>
        </p:spPr>
      </p:pic>
      <p:pic>
        <p:nvPicPr>
          <p:cNvPr id="245" name="Google Shape;245;p24"/>
          <p:cNvPicPr preferRelativeResize="0"/>
          <p:nvPr/>
        </p:nvPicPr>
        <p:blipFill rotWithShape="1">
          <a:blip r:embed="rId7">
            <a:alphaModFix/>
          </a:blip>
          <a:srcRect b="20407" l="23792" r="16291" t="19676"/>
          <a:stretch/>
        </p:blipFill>
        <p:spPr>
          <a:xfrm>
            <a:off x="6874350" y="1612725"/>
            <a:ext cx="2122325" cy="2122298"/>
          </a:xfrm>
          <a:prstGeom prst="rect">
            <a:avLst/>
          </a:prstGeom>
          <a:noFill/>
          <a:ln>
            <a:noFill/>
          </a:ln>
        </p:spPr>
      </p:pic>
      <p:sp>
        <p:nvSpPr>
          <p:cNvPr id="246" name="Google Shape;246;p24"/>
          <p:cNvSpPr txBox="1"/>
          <p:nvPr>
            <p:ph idx="1" type="body"/>
          </p:nvPr>
        </p:nvSpPr>
        <p:spPr>
          <a:xfrm>
            <a:off x="6054275" y="1219125"/>
            <a:ext cx="2942400" cy="3936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None/>
            </a:pPr>
            <a:r>
              <a:rPr b="1" lang="en" sz="2000"/>
              <a:t>HD 106906</a:t>
            </a:r>
            <a:endParaRPr b="1" sz="2000"/>
          </a:p>
        </p:txBody>
      </p:sp>
      <p:pic>
        <p:nvPicPr>
          <p:cNvPr id="247" name="Google Shape;247;p24"/>
          <p:cNvPicPr preferRelativeResize="0"/>
          <p:nvPr/>
        </p:nvPicPr>
        <p:blipFill rotWithShape="1">
          <a:blip r:embed="rId8">
            <a:alphaModFix/>
          </a:blip>
          <a:srcRect b="18094" l="18094" r="18101" t="18101"/>
          <a:stretch/>
        </p:blipFill>
        <p:spPr>
          <a:xfrm>
            <a:off x="90812" y="1610763"/>
            <a:ext cx="2188022" cy="2126233"/>
          </a:xfrm>
          <a:prstGeom prst="rect">
            <a:avLst/>
          </a:prstGeom>
          <a:noFill/>
          <a:ln>
            <a:noFill/>
          </a:ln>
        </p:spPr>
      </p:pic>
      <p:pic>
        <p:nvPicPr>
          <p:cNvPr id="248" name="Google Shape;248;p24"/>
          <p:cNvPicPr preferRelativeResize="0"/>
          <p:nvPr/>
        </p:nvPicPr>
        <p:blipFill rotWithShape="1">
          <a:blip r:embed="rId9">
            <a:alphaModFix/>
          </a:blip>
          <a:srcRect b="19134" l="19140" r="19134" t="19140"/>
          <a:stretch/>
        </p:blipFill>
        <p:spPr>
          <a:xfrm>
            <a:off x="2316172" y="1622141"/>
            <a:ext cx="2160566" cy="2099533"/>
          </a:xfrm>
          <a:prstGeom prst="rect">
            <a:avLst/>
          </a:prstGeom>
          <a:noFill/>
          <a:ln>
            <a:noFill/>
          </a:ln>
        </p:spPr>
      </p:pic>
      <p:sp>
        <p:nvSpPr>
          <p:cNvPr id="249" name="Google Shape;249;p24"/>
          <p:cNvSpPr txBox="1"/>
          <p:nvPr>
            <p:ph idx="1" type="body"/>
          </p:nvPr>
        </p:nvSpPr>
        <p:spPr>
          <a:xfrm>
            <a:off x="1545025" y="1219125"/>
            <a:ext cx="1477500" cy="3936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None/>
            </a:pPr>
            <a:r>
              <a:rPr b="1" lang="en" sz="2000"/>
              <a:t>HD 111520 </a:t>
            </a:r>
            <a:endParaRPr b="1" sz="2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5"/>
          <p:cNvSpPr/>
          <p:nvPr/>
        </p:nvSpPr>
        <p:spPr>
          <a:xfrm>
            <a:off x="0" y="188050"/>
            <a:ext cx="9144000" cy="95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 name="Google Shape;255;p25"/>
          <p:cNvSpPr txBox="1"/>
          <p:nvPr>
            <p:ph type="title"/>
          </p:nvPr>
        </p:nvSpPr>
        <p:spPr>
          <a:xfrm>
            <a:off x="384600" y="146050"/>
            <a:ext cx="4967100" cy="68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Results - Total Intensity</a:t>
            </a:r>
            <a:endParaRPr i="1"/>
          </a:p>
        </p:txBody>
      </p:sp>
      <p:sp>
        <p:nvSpPr>
          <p:cNvPr id="256" name="Google Shape;256;p25"/>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 name="Google Shape;257;p25"/>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258" name="Google Shape;258;p25"/>
          <p:cNvPicPr preferRelativeResize="0"/>
          <p:nvPr/>
        </p:nvPicPr>
        <p:blipFill>
          <a:blip r:embed="rId3">
            <a:alphaModFix/>
          </a:blip>
          <a:stretch>
            <a:fillRect/>
          </a:stretch>
        </p:blipFill>
        <p:spPr>
          <a:xfrm>
            <a:off x="91651" y="4810825"/>
            <a:ext cx="292952" cy="292525"/>
          </a:xfrm>
          <a:prstGeom prst="rect">
            <a:avLst/>
          </a:prstGeom>
          <a:noFill/>
          <a:ln>
            <a:noFill/>
          </a:ln>
        </p:spPr>
      </p:pic>
      <p:sp>
        <p:nvSpPr>
          <p:cNvPr id="259" name="Google Shape;259;p25"/>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260" name="Google Shape;260;p25"/>
          <p:cNvPicPr preferRelativeResize="0"/>
          <p:nvPr/>
        </p:nvPicPr>
        <p:blipFill>
          <a:blip r:embed="rId4">
            <a:alphaModFix/>
          </a:blip>
          <a:stretch>
            <a:fillRect/>
          </a:stretch>
        </p:blipFill>
        <p:spPr>
          <a:xfrm>
            <a:off x="8834200" y="4790963"/>
            <a:ext cx="262709" cy="332526"/>
          </a:xfrm>
          <a:prstGeom prst="rect">
            <a:avLst/>
          </a:prstGeom>
          <a:noFill/>
          <a:ln>
            <a:noFill/>
          </a:ln>
        </p:spPr>
      </p:pic>
      <p:sp>
        <p:nvSpPr>
          <p:cNvPr id="261" name="Google Shape;261;p25"/>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
        <p:nvSpPr>
          <p:cNvPr id="262" name="Google Shape;262;p25"/>
          <p:cNvSpPr txBox="1"/>
          <p:nvPr>
            <p:ph idx="1" type="body"/>
          </p:nvPr>
        </p:nvSpPr>
        <p:spPr>
          <a:xfrm>
            <a:off x="344575" y="632225"/>
            <a:ext cx="5150100" cy="393600"/>
          </a:xfrm>
          <a:prstGeom prst="rect">
            <a:avLst/>
          </a:prstGeom>
        </p:spPr>
        <p:txBody>
          <a:bodyPr anchorCtr="0" anchor="t" bIns="91425" lIns="91425" spcFirstLastPara="1" rIns="91425" wrap="square" tIns="91425">
            <a:normAutofit lnSpcReduction="20000"/>
          </a:bodyPr>
          <a:lstStyle/>
          <a:p>
            <a:pPr indent="0" lvl="0" marL="0" rtl="0" algn="l">
              <a:lnSpc>
                <a:spcPct val="95000"/>
              </a:lnSpc>
              <a:spcBef>
                <a:spcPts val="0"/>
              </a:spcBef>
              <a:spcAft>
                <a:spcPts val="1200"/>
              </a:spcAft>
              <a:buNone/>
            </a:pPr>
            <a:r>
              <a:rPr lang="en"/>
              <a:t>KLIP vs. {NMF JAX + masks} in </a:t>
            </a:r>
            <a:r>
              <a:rPr b="1" lang="en">
                <a:latin typeface="Courier New"/>
                <a:ea typeface="Courier New"/>
                <a:cs typeface="Courier New"/>
                <a:sym typeface="Courier New"/>
              </a:rPr>
              <a:t>pyKLIP</a:t>
            </a:r>
            <a:endParaRPr/>
          </a:p>
        </p:txBody>
      </p:sp>
      <p:sp>
        <p:nvSpPr>
          <p:cNvPr id="263" name="Google Shape;263;p25"/>
          <p:cNvSpPr txBox="1"/>
          <p:nvPr>
            <p:ph idx="1" type="body"/>
          </p:nvPr>
        </p:nvSpPr>
        <p:spPr>
          <a:xfrm>
            <a:off x="1472800" y="1305975"/>
            <a:ext cx="1477500" cy="3936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None/>
            </a:pPr>
            <a:r>
              <a:rPr b="1" lang="en" sz="2000"/>
              <a:t>HD 146897</a:t>
            </a:r>
            <a:endParaRPr b="1" sz="2000"/>
          </a:p>
        </p:txBody>
      </p:sp>
      <p:pic>
        <p:nvPicPr>
          <p:cNvPr id="264" name="Google Shape;264;p25"/>
          <p:cNvPicPr preferRelativeResize="0"/>
          <p:nvPr/>
        </p:nvPicPr>
        <p:blipFill rotWithShape="1">
          <a:blip r:embed="rId5">
            <a:alphaModFix/>
          </a:blip>
          <a:srcRect b="26553" l="22880" r="20175" t="16502"/>
          <a:stretch/>
        </p:blipFill>
        <p:spPr>
          <a:xfrm>
            <a:off x="91650" y="1713675"/>
            <a:ext cx="2087100" cy="2087100"/>
          </a:xfrm>
          <a:prstGeom prst="rect">
            <a:avLst/>
          </a:prstGeom>
          <a:noFill/>
          <a:ln>
            <a:noFill/>
          </a:ln>
        </p:spPr>
      </p:pic>
      <p:sp>
        <p:nvSpPr>
          <p:cNvPr id="265" name="Google Shape;265;p25"/>
          <p:cNvSpPr txBox="1"/>
          <p:nvPr>
            <p:ph idx="1" type="body"/>
          </p:nvPr>
        </p:nvSpPr>
        <p:spPr>
          <a:xfrm>
            <a:off x="5946000" y="1225813"/>
            <a:ext cx="1477500" cy="3936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None/>
            </a:pPr>
            <a:r>
              <a:rPr b="1" lang="en" sz="2000"/>
              <a:t>HD 32297</a:t>
            </a:r>
            <a:endParaRPr b="1" sz="2000"/>
          </a:p>
        </p:txBody>
      </p:sp>
      <p:pic>
        <p:nvPicPr>
          <p:cNvPr id="266" name="Google Shape;266;p25"/>
          <p:cNvPicPr preferRelativeResize="0"/>
          <p:nvPr/>
        </p:nvPicPr>
        <p:blipFill rotWithShape="1">
          <a:blip r:embed="rId6">
            <a:alphaModFix/>
          </a:blip>
          <a:srcRect b="18374" l="18374" r="18374" t="18374"/>
          <a:stretch/>
        </p:blipFill>
        <p:spPr>
          <a:xfrm>
            <a:off x="4513287" y="1692525"/>
            <a:ext cx="2219062" cy="2219062"/>
          </a:xfrm>
          <a:prstGeom prst="rect">
            <a:avLst/>
          </a:prstGeom>
          <a:noFill/>
          <a:ln>
            <a:noFill/>
          </a:ln>
        </p:spPr>
      </p:pic>
      <p:pic>
        <p:nvPicPr>
          <p:cNvPr id="267" name="Google Shape;267;p25"/>
          <p:cNvPicPr preferRelativeResize="0"/>
          <p:nvPr/>
        </p:nvPicPr>
        <p:blipFill rotWithShape="1">
          <a:blip r:embed="rId7">
            <a:alphaModFix/>
          </a:blip>
          <a:srcRect b="19438" l="19438" r="19432" t="19432"/>
          <a:stretch/>
        </p:blipFill>
        <p:spPr>
          <a:xfrm>
            <a:off x="6832300" y="1699600"/>
            <a:ext cx="2142775" cy="2142750"/>
          </a:xfrm>
          <a:prstGeom prst="rect">
            <a:avLst/>
          </a:prstGeom>
          <a:noFill/>
          <a:ln>
            <a:noFill/>
          </a:ln>
        </p:spPr>
      </p:pic>
      <p:pic>
        <p:nvPicPr>
          <p:cNvPr id="268" name="Google Shape;268;p25"/>
          <p:cNvPicPr preferRelativeResize="0"/>
          <p:nvPr/>
        </p:nvPicPr>
        <p:blipFill rotWithShape="1">
          <a:blip r:embed="rId8">
            <a:alphaModFix/>
          </a:blip>
          <a:srcRect b="25104" l="20198" r="17383" t="12477"/>
          <a:stretch/>
        </p:blipFill>
        <p:spPr>
          <a:xfrm>
            <a:off x="2078575" y="1692525"/>
            <a:ext cx="2142775" cy="2142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6"/>
          <p:cNvSpPr/>
          <p:nvPr/>
        </p:nvSpPr>
        <p:spPr>
          <a:xfrm>
            <a:off x="0" y="188050"/>
            <a:ext cx="9144000" cy="95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 name="Google Shape;274;p26"/>
          <p:cNvSpPr txBox="1"/>
          <p:nvPr>
            <p:ph type="title"/>
          </p:nvPr>
        </p:nvSpPr>
        <p:spPr>
          <a:xfrm>
            <a:off x="384600" y="146050"/>
            <a:ext cx="4967100" cy="68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Results - Total Intensity</a:t>
            </a:r>
            <a:endParaRPr i="1"/>
          </a:p>
        </p:txBody>
      </p:sp>
      <p:sp>
        <p:nvSpPr>
          <p:cNvPr id="275" name="Google Shape;275;p26"/>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 name="Google Shape;276;p26"/>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277" name="Google Shape;277;p26"/>
          <p:cNvPicPr preferRelativeResize="0"/>
          <p:nvPr/>
        </p:nvPicPr>
        <p:blipFill>
          <a:blip r:embed="rId3">
            <a:alphaModFix/>
          </a:blip>
          <a:stretch>
            <a:fillRect/>
          </a:stretch>
        </p:blipFill>
        <p:spPr>
          <a:xfrm>
            <a:off x="91651" y="4810825"/>
            <a:ext cx="292952" cy="292525"/>
          </a:xfrm>
          <a:prstGeom prst="rect">
            <a:avLst/>
          </a:prstGeom>
          <a:noFill/>
          <a:ln>
            <a:noFill/>
          </a:ln>
        </p:spPr>
      </p:pic>
      <p:sp>
        <p:nvSpPr>
          <p:cNvPr id="278" name="Google Shape;278;p26"/>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279" name="Google Shape;279;p26"/>
          <p:cNvPicPr preferRelativeResize="0"/>
          <p:nvPr/>
        </p:nvPicPr>
        <p:blipFill>
          <a:blip r:embed="rId4">
            <a:alphaModFix/>
          </a:blip>
          <a:stretch>
            <a:fillRect/>
          </a:stretch>
        </p:blipFill>
        <p:spPr>
          <a:xfrm>
            <a:off x="8834200" y="4790963"/>
            <a:ext cx="262709" cy="332526"/>
          </a:xfrm>
          <a:prstGeom prst="rect">
            <a:avLst/>
          </a:prstGeom>
          <a:noFill/>
          <a:ln>
            <a:noFill/>
          </a:ln>
        </p:spPr>
      </p:pic>
      <p:sp>
        <p:nvSpPr>
          <p:cNvPr id="280" name="Google Shape;280;p26"/>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
        <p:nvSpPr>
          <p:cNvPr id="281" name="Google Shape;281;p26"/>
          <p:cNvSpPr txBox="1"/>
          <p:nvPr>
            <p:ph idx="1" type="body"/>
          </p:nvPr>
        </p:nvSpPr>
        <p:spPr>
          <a:xfrm>
            <a:off x="344575" y="632225"/>
            <a:ext cx="5150100" cy="393600"/>
          </a:xfrm>
          <a:prstGeom prst="rect">
            <a:avLst/>
          </a:prstGeom>
        </p:spPr>
        <p:txBody>
          <a:bodyPr anchorCtr="0" anchor="t" bIns="91425" lIns="91425" spcFirstLastPara="1" rIns="91425" wrap="square" tIns="91425">
            <a:normAutofit lnSpcReduction="20000"/>
          </a:bodyPr>
          <a:lstStyle/>
          <a:p>
            <a:pPr indent="0" lvl="0" marL="0" rtl="0" algn="l">
              <a:lnSpc>
                <a:spcPct val="95000"/>
              </a:lnSpc>
              <a:spcBef>
                <a:spcPts val="0"/>
              </a:spcBef>
              <a:spcAft>
                <a:spcPts val="1200"/>
              </a:spcAft>
              <a:buNone/>
            </a:pPr>
            <a:r>
              <a:rPr lang="en"/>
              <a:t>KLIP vs. {NMF JAX + masks} in </a:t>
            </a:r>
            <a:r>
              <a:rPr b="1" lang="en">
                <a:latin typeface="Courier New"/>
                <a:ea typeface="Courier New"/>
                <a:cs typeface="Courier New"/>
                <a:sym typeface="Courier New"/>
              </a:rPr>
              <a:t>pyKLIP</a:t>
            </a:r>
            <a:endParaRPr/>
          </a:p>
        </p:txBody>
      </p:sp>
      <p:sp>
        <p:nvSpPr>
          <p:cNvPr id="282" name="Google Shape;282;p26"/>
          <p:cNvSpPr txBox="1"/>
          <p:nvPr>
            <p:ph idx="1" type="body"/>
          </p:nvPr>
        </p:nvSpPr>
        <p:spPr>
          <a:xfrm>
            <a:off x="5855100" y="4143275"/>
            <a:ext cx="2942400" cy="3936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None/>
            </a:pPr>
            <a:r>
              <a:rPr b="1" i="1" lang="en" sz="2000"/>
              <a:t>More to come…</a:t>
            </a:r>
            <a:endParaRPr b="1" i="1" sz="2000"/>
          </a:p>
        </p:txBody>
      </p:sp>
      <p:sp>
        <p:nvSpPr>
          <p:cNvPr id="283" name="Google Shape;283;p26"/>
          <p:cNvSpPr txBox="1"/>
          <p:nvPr>
            <p:ph idx="1" type="body"/>
          </p:nvPr>
        </p:nvSpPr>
        <p:spPr>
          <a:xfrm>
            <a:off x="1472800" y="1305975"/>
            <a:ext cx="1477500" cy="3936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None/>
            </a:pPr>
            <a:r>
              <a:rPr b="1" lang="en" sz="2000"/>
              <a:t>HD 110058</a:t>
            </a:r>
            <a:endParaRPr b="1" sz="2000"/>
          </a:p>
        </p:txBody>
      </p:sp>
      <p:sp>
        <p:nvSpPr>
          <p:cNvPr id="284" name="Google Shape;284;p26"/>
          <p:cNvSpPr txBox="1"/>
          <p:nvPr>
            <p:ph idx="1" type="body"/>
          </p:nvPr>
        </p:nvSpPr>
        <p:spPr>
          <a:xfrm>
            <a:off x="5946000" y="1225813"/>
            <a:ext cx="1477500" cy="3936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None/>
            </a:pPr>
            <a:r>
              <a:rPr b="1" lang="en" sz="2000"/>
              <a:t>HD 143675</a:t>
            </a:r>
            <a:endParaRPr b="1" sz="2000"/>
          </a:p>
        </p:txBody>
      </p:sp>
      <p:pic>
        <p:nvPicPr>
          <p:cNvPr id="285" name="Google Shape;285;p26"/>
          <p:cNvPicPr preferRelativeResize="0"/>
          <p:nvPr/>
        </p:nvPicPr>
        <p:blipFill rotWithShape="1">
          <a:blip r:embed="rId5">
            <a:alphaModFix/>
          </a:blip>
          <a:srcRect b="20923" l="22873" r="15982" t="17933"/>
          <a:stretch/>
        </p:blipFill>
        <p:spPr>
          <a:xfrm>
            <a:off x="2293000" y="1701376"/>
            <a:ext cx="2201350" cy="2201350"/>
          </a:xfrm>
          <a:prstGeom prst="rect">
            <a:avLst/>
          </a:prstGeom>
          <a:noFill/>
          <a:ln>
            <a:noFill/>
          </a:ln>
        </p:spPr>
      </p:pic>
      <p:pic>
        <p:nvPicPr>
          <p:cNvPr id="286" name="Google Shape;286;p26"/>
          <p:cNvPicPr preferRelativeResize="0"/>
          <p:nvPr/>
        </p:nvPicPr>
        <p:blipFill rotWithShape="1">
          <a:blip r:embed="rId6">
            <a:alphaModFix/>
          </a:blip>
          <a:srcRect b="22724" l="22228" r="24984" t="24487"/>
          <a:stretch/>
        </p:blipFill>
        <p:spPr>
          <a:xfrm>
            <a:off x="6836875" y="1699600"/>
            <a:ext cx="2201350" cy="2201350"/>
          </a:xfrm>
          <a:prstGeom prst="rect">
            <a:avLst/>
          </a:prstGeom>
          <a:noFill/>
          <a:ln>
            <a:noFill/>
          </a:ln>
        </p:spPr>
      </p:pic>
      <p:pic>
        <p:nvPicPr>
          <p:cNvPr id="287" name="Google Shape;287;p26"/>
          <p:cNvPicPr preferRelativeResize="0"/>
          <p:nvPr/>
        </p:nvPicPr>
        <p:blipFill rotWithShape="1">
          <a:blip r:embed="rId7">
            <a:alphaModFix/>
          </a:blip>
          <a:srcRect b="22789" l="19458" r="37195" t="25037"/>
          <a:stretch/>
        </p:blipFill>
        <p:spPr>
          <a:xfrm>
            <a:off x="4572001" y="1714138"/>
            <a:ext cx="2201350" cy="2165225"/>
          </a:xfrm>
          <a:prstGeom prst="rect">
            <a:avLst/>
          </a:prstGeom>
          <a:noFill/>
          <a:ln>
            <a:noFill/>
          </a:ln>
        </p:spPr>
      </p:pic>
      <p:pic>
        <p:nvPicPr>
          <p:cNvPr id="288" name="Google Shape;288;p26"/>
          <p:cNvPicPr preferRelativeResize="0"/>
          <p:nvPr/>
        </p:nvPicPr>
        <p:blipFill rotWithShape="1">
          <a:blip r:embed="rId8">
            <a:alphaModFix/>
          </a:blip>
          <a:srcRect b="21231" l="23751" r="16809" t="19329"/>
          <a:stretch/>
        </p:blipFill>
        <p:spPr>
          <a:xfrm>
            <a:off x="91649" y="1701399"/>
            <a:ext cx="2201350" cy="2201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7"/>
          <p:cNvSpPr/>
          <p:nvPr/>
        </p:nvSpPr>
        <p:spPr>
          <a:xfrm>
            <a:off x="0" y="321300"/>
            <a:ext cx="9144000" cy="687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 name="Google Shape;294;p27"/>
          <p:cNvSpPr txBox="1"/>
          <p:nvPr>
            <p:ph type="title"/>
          </p:nvPr>
        </p:nvSpPr>
        <p:spPr>
          <a:xfrm>
            <a:off x="384600" y="373875"/>
            <a:ext cx="4967100" cy="68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Special thanks to…</a:t>
            </a:r>
            <a:endParaRPr i="1"/>
          </a:p>
        </p:txBody>
      </p:sp>
      <p:sp>
        <p:nvSpPr>
          <p:cNvPr id="295" name="Google Shape;295;p27"/>
          <p:cNvSpPr txBox="1"/>
          <p:nvPr>
            <p:ph type="title"/>
          </p:nvPr>
        </p:nvSpPr>
        <p:spPr>
          <a:xfrm>
            <a:off x="384600" y="1008300"/>
            <a:ext cx="7744800" cy="130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Professor Max Millar-Blanchaer, Connor Vancil, and Professor Sathya Guruswamy</a:t>
            </a:r>
            <a:endParaRPr/>
          </a:p>
        </p:txBody>
      </p:sp>
      <p:sp>
        <p:nvSpPr>
          <p:cNvPr id="296" name="Google Shape;296;p27"/>
          <p:cNvSpPr txBox="1"/>
          <p:nvPr>
            <p:ph type="title"/>
          </p:nvPr>
        </p:nvSpPr>
        <p:spPr>
          <a:xfrm>
            <a:off x="384600" y="2075100"/>
            <a:ext cx="7411800" cy="130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2"/>
                </a:solidFill>
              </a:rPr>
              <a:t>This work was supported by NSF REU grant </a:t>
            </a:r>
            <a:r>
              <a:rPr b="1" lang="en">
                <a:solidFill>
                  <a:schemeClr val="dk2"/>
                </a:solidFill>
              </a:rPr>
              <a:t>PHY-2349677</a:t>
            </a:r>
            <a:endParaRPr b="1">
              <a:solidFill>
                <a:schemeClr val="dk2"/>
              </a:solidFill>
            </a:endParaRPr>
          </a:p>
        </p:txBody>
      </p:sp>
      <p:pic>
        <p:nvPicPr>
          <p:cNvPr id="297" name="Google Shape;297;p27"/>
          <p:cNvPicPr preferRelativeResize="0"/>
          <p:nvPr/>
        </p:nvPicPr>
        <p:blipFill>
          <a:blip r:embed="rId3">
            <a:alphaModFix/>
          </a:blip>
          <a:stretch>
            <a:fillRect/>
          </a:stretch>
        </p:blipFill>
        <p:spPr>
          <a:xfrm>
            <a:off x="679125" y="3113500"/>
            <a:ext cx="1518100" cy="1525725"/>
          </a:xfrm>
          <a:prstGeom prst="rect">
            <a:avLst/>
          </a:prstGeom>
          <a:noFill/>
          <a:ln>
            <a:noFill/>
          </a:ln>
        </p:spPr>
      </p:pic>
      <p:pic>
        <p:nvPicPr>
          <p:cNvPr id="298" name="Google Shape;298;p27"/>
          <p:cNvPicPr preferRelativeResize="0"/>
          <p:nvPr/>
        </p:nvPicPr>
        <p:blipFill>
          <a:blip r:embed="rId4">
            <a:alphaModFix/>
          </a:blip>
          <a:stretch>
            <a:fillRect/>
          </a:stretch>
        </p:blipFill>
        <p:spPr>
          <a:xfrm>
            <a:off x="2702650" y="3210326"/>
            <a:ext cx="3681717" cy="1428901"/>
          </a:xfrm>
          <a:prstGeom prst="rect">
            <a:avLst/>
          </a:prstGeom>
          <a:noFill/>
          <a:ln>
            <a:noFill/>
          </a:ln>
        </p:spPr>
      </p:pic>
      <p:pic>
        <p:nvPicPr>
          <p:cNvPr id="299" name="Google Shape;299;p27"/>
          <p:cNvPicPr preferRelativeResize="0"/>
          <p:nvPr/>
        </p:nvPicPr>
        <p:blipFill>
          <a:blip r:embed="rId5">
            <a:alphaModFix/>
          </a:blip>
          <a:stretch>
            <a:fillRect/>
          </a:stretch>
        </p:blipFill>
        <p:spPr>
          <a:xfrm>
            <a:off x="6889800" y="3210325"/>
            <a:ext cx="1428900" cy="1428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8"/>
          <p:cNvSpPr txBox="1"/>
          <p:nvPr>
            <p:ph type="title"/>
          </p:nvPr>
        </p:nvSpPr>
        <p:spPr>
          <a:xfrm>
            <a:off x="311700" y="217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Image References</a:t>
            </a:r>
            <a:endParaRPr/>
          </a:p>
        </p:txBody>
      </p:sp>
      <p:sp>
        <p:nvSpPr>
          <p:cNvPr id="305" name="Google Shape;305;p28"/>
          <p:cNvSpPr txBox="1"/>
          <p:nvPr>
            <p:ph idx="1" type="body"/>
          </p:nvPr>
        </p:nvSpPr>
        <p:spPr>
          <a:xfrm>
            <a:off x="311700" y="789826"/>
            <a:ext cx="8520600" cy="3897900"/>
          </a:xfrm>
          <a:prstGeom prst="rect">
            <a:avLst/>
          </a:prstGeom>
        </p:spPr>
        <p:txBody>
          <a:bodyPr anchorCtr="0" anchor="t" bIns="91425" lIns="91425" spcFirstLastPara="1" rIns="91425" wrap="square" tIns="91425">
            <a:normAutofit fontScale="92500" lnSpcReduction="20000"/>
          </a:bodyPr>
          <a:lstStyle/>
          <a:p>
            <a:pPr indent="0" lvl="0" marL="0" rtl="0" algn="just">
              <a:spcBef>
                <a:spcPts val="0"/>
              </a:spcBef>
              <a:spcAft>
                <a:spcPts val="0"/>
              </a:spcAft>
              <a:buNone/>
            </a:pPr>
            <a:r>
              <a:rPr b="1" lang="en" sz="1100">
                <a:solidFill>
                  <a:schemeClr val="accent2"/>
                </a:solidFill>
              </a:rPr>
              <a:t>Figure 1: </a:t>
            </a:r>
            <a:r>
              <a:rPr lang="en" sz="1100">
                <a:solidFill>
                  <a:schemeClr val="accent2"/>
                </a:solidFill>
              </a:rPr>
              <a:t>ESA/Hubble, M. Kornmesser</a:t>
            </a:r>
            <a:r>
              <a:rPr lang="en" sz="1100">
                <a:solidFill>
                  <a:srgbClr val="595959"/>
                </a:solidFill>
              </a:rPr>
              <a:t>. </a:t>
            </a:r>
            <a:r>
              <a:rPr lang="en" sz="1100">
                <a:solidFill>
                  <a:schemeClr val="accent2"/>
                </a:solidFill>
                <a:uFill>
                  <a:noFill/>
                </a:uFill>
                <a:hlinkClick r:id="rId3">
                  <a:extLst>
                    <a:ext uri="{A12FA001-AC4F-418D-AE19-62706E023703}">
                      <ahyp:hlinkClr val="tx"/>
                    </a:ext>
                  </a:extLst>
                </a:hlinkClick>
              </a:rPr>
              <a:t>https://public.nrao.edu/blogs/what-is-a-debris-disk/</a:t>
            </a:r>
            <a:r>
              <a:rPr lang="en" sz="1100">
                <a:solidFill>
                  <a:schemeClr val="accent2"/>
                </a:solidFill>
              </a:rPr>
              <a:t> </a:t>
            </a:r>
            <a:endParaRPr sz="1100">
              <a:solidFill>
                <a:schemeClr val="accent2"/>
              </a:solidFill>
            </a:endParaRPr>
          </a:p>
          <a:p>
            <a:pPr indent="0" lvl="0" marL="0" rtl="0" algn="just">
              <a:spcBef>
                <a:spcPts val="1200"/>
              </a:spcBef>
              <a:spcAft>
                <a:spcPts val="0"/>
              </a:spcAft>
              <a:buNone/>
            </a:pPr>
            <a:r>
              <a:rPr b="1" lang="en" sz="1100">
                <a:solidFill>
                  <a:schemeClr val="accent2"/>
                </a:solidFill>
              </a:rPr>
              <a:t>Figure 2:</a:t>
            </a:r>
            <a:r>
              <a:rPr lang="en" sz="1100">
                <a:solidFill>
                  <a:schemeClr val="accent2"/>
                </a:solidFill>
              </a:rPr>
              <a:t> Pearce, Tim D. "Debris disks around main-sequence stars." arXiv preprint arXiv:2403.11804 (2024).</a:t>
            </a:r>
            <a:endParaRPr sz="1100">
              <a:solidFill>
                <a:schemeClr val="accent2"/>
              </a:solidFill>
            </a:endParaRPr>
          </a:p>
          <a:p>
            <a:pPr indent="0" lvl="0" marL="0" rtl="0" algn="just">
              <a:spcBef>
                <a:spcPts val="1200"/>
              </a:spcBef>
              <a:spcAft>
                <a:spcPts val="0"/>
              </a:spcAft>
              <a:buNone/>
            </a:pPr>
            <a:r>
              <a:rPr b="1" lang="en" sz="1100">
                <a:solidFill>
                  <a:schemeClr val="accent2"/>
                </a:solidFill>
              </a:rPr>
              <a:t>Figure 3:</a:t>
            </a:r>
            <a:r>
              <a:rPr lang="en" sz="1100">
                <a:solidFill>
                  <a:schemeClr val="accent2"/>
                </a:solidFill>
              </a:rPr>
              <a:t> </a:t>
            </a:r>
            <a:r>
              <a:rPr lang="en" sz="1100">
                <a:solidFill>
                  <a:schemeClr val="accent2"/>
                </a:solidFill>
              </a:rPr>
              <a:t>Pearce, Tim D. "Debris disks around main-sequence stars." arXiv preprint arXiv:2403.11804 (2024).</a:t>
            </a:r>
            <a:endParaRPr sz="1100">
              <a:solidFill>
                <a:schemeClr val="accent2"/>
              </a:solidFill>
            </a:endParaRPr>
          </a:p>
          <a:p>
            <a:pPr indent="0" lvl="0" marL="0" rtl="0" algn="just">
              <a:spcBef>
                <a:spcPts val="1200"/>
              </a:spcBef>
              <a:spcAft>
                <a:spcPts val="0"/>
              </a:spcAft>
              <a:buNone/>
            </a:pPr>
            <a:r>
              <a:rPr b="1" lang="en" sz="1100">
                <a:solidFill>
                  <a:schemeClr val="accent2"/>
                </a:solidFill>
              </a:rPr>
              <a:t>Figure 4: </a:t>
            </a:r>
            <a:r>
              <a:rPr lang="en" sz="1100">
                <a:solidFill>
                  <a:schemeClr val="accent2"/>
                </a:solidFill>
              </a:rPr>
              <a:t>Photo by</a:t>
            </a:r>
            <a:r>
              <a:rPr lang="en" sz="1100">
                <a:solidFill>
                  <a:schemeClr val="accent2"/>
                </a:solidFill>
                <a:uFill>
                  <a:noFill/>
                </a:uFill>
                <a:hlinkClick r:id="rId4">
                  <a:extLst>
                    <a:ext uri="{A12FA001-AC4F-418D-AE19-62706E023703}">
                      <ahyp:hlinkClr val="tx"/>
                    </a:ext>
                  </a:extLst>
                </a:hlinkClick>
              </a:rPr>
              <a:t> Anandya Permatasari</a:t>
            </a:r>
            <a:r>
              <a:rPr lang="en" sz="1100">
                <a:solidFill>
                  <a:schemeClr val="accent2"/>
                </a:solidFill>
              </a:rPr>
              <a:t> on</a:t>
            </a:r>
            <a:r>
              <a:rPr lang="en" sz="1100">
                <a:solidFill>
                  <a:schemeClr val="accent2"/>
                </a:solidFill>
                <a:uFill>
                  <a:noFill/>
                </a:uFill>
                <a:hlinkClick r:id="rId5">
                  <a:extLst>
                    <a:ext uri="{A12FA001-AC4F-418D-AE19-62706E023703}">
                      <ahyp:hlinkClr val="tx"/>
                    </a:ext>
                  </a:extLst>
                </a:hlinkClick>
              </a:rPr>
              <a:t> Unsplash</a:t>
            </a:r>
            <a:r>
              <a:rPr lang="en" sz="1100">
                <a:solidFill>
                  <a:schemeClr val="accent2"/>
                </a:solidFill>
              </a:rPr>
              <a:t> &amp; Follette, Katherine B. "An introduction to high contrast differential imaging of exoplanets and disks." Publications of the Astronomical Society of the Pacific 135, no. 1051 (2023): 093001.</a:t>
            </a:r>
            <a:endParaRPr sz="1100">
              <a:solidFill>
                <a:schemeClr val="accent2"/>
              </a:solidFill>
            </a:endParaRPr>
          </a:p>
          <a:p>
            <a:pPr indent="0" lvl="0" marL="0" rtl="0" algn="just">
              <a:spcBef>
                <a:spcPts val="1200"/>
              </a:spcBef>
              <a:spcAft>
                <a:spcPts val="0"/>
              </a:spcAft>
              <a:buNone/>
            </a:pPr>
            <a:r>
              <a:rPr b="1" lang="en" sz="1100">
                <a:solidFill>
                  <a:schemeClr val="accent2"/>
                </a:solidFill>
              </a:rPr>
              <a:t>Figure 5:</a:t>
            </a:r>
            <a:r>
              <a:rPr lang="en" sz="1100">
                <a:solidFill>
                  <a:schemeClr val="accent2"/>
                </a:solidFill>
              </a:rPr>
              <a:t> Follette, Katherine B. "An introduction to high contrast differential imaging of exoplanets and disks." Publications of the Astronomical Society of the Pacific 135, no. 1051 (2023): 093001.</a:t>
            </a:r>
            <a:endParaRPr sz="1100">
              <a:solidFill>
                <a:schemeClr val="accent2"/>
              </a:solidFill>
            </a:endParaRPr>
          </a:p>
          <a:p>
            <a:pPr indent="0" lvl="0" marL="0" rtl="0" algn="just">
              <a:spcBef>
                <a:spcPts val="1200"/>
              </a:spcBef>
              <a:spcAft>
                <a:spcPts val="0"/>
              </a:spcAft>
              <a:buNone/>
            </a:pPr>
            <a:r>
              <a:rPr b="1" lang="en" sz="1100">
                <a:solidFill>
                  <a:schemeClr val="accent2"/>
                </a:solidFill>
              </a:rPr>
              <a:t>Figure 6:</a:t>
            </a:r>
            <a:r>
              <a:rPr lang="en" sz="1100">
                <a:solidFill>
                  <a:schemeClr val="accent2"/>
                </a:solidFill>
              </a:rPr>
              <a:t> Sandrine Juillard, University of Liège</a:t>
            </a:r>
            <a:endParaRPr sz="1100">
              <a:solidFill>
                <a:schemeClr val="accent2"/>
              </a:solidFill>
            </a:endParaRPr>
          </a:p>
          <a:p>
            <a:pPr indent="0" lvl="0" marL="0" rtl="0" algn="just">
              <a:spcBef>
                <a:spcPts val="1200"/>
              </a:spcBef>
              <a:spcAft>
                <a:spcPts val="0"/>
              </a:spcAft>
              <a:buNone/>
            </a:pPr>
            <a:r>
              <a:rPr b="1" lang="en" sz="1100">
                <a:solidFill>
                  <a:schemeClr val="accent2"/>
                </a:solidFill>
              </a:rPr>
              <a:t>Figure 7:</a:t>
            </a:r>
            <a:r>
              <a:rPr lang="en" sz="1100">
                <a:solidFill>
                  <a:schemeClr val="accent2"/>
                </a:solidFill>
              </a:rPr>
              <a:t> </a:t>
            </a:r>
            <a:r>
              <a:rPr lang="en" sz="1100" u="sng">
                <a:solidFill>
                  <a:schemeClr val="hlink"/>
                </a:solidFill>
                <a:hlinkClick r:id="rId6"/>
              </a:rPr>
              <a:t>https://www.geeksforgeeks.org/non-negative-matrix-factorization/</a:t>
            </a:r>
            <a:r>
              <a:rPr lang="en" sz="1100">
                <a:solidFill>
                  <a:schemeClr val="accent2"/>
                </a:solidFill>
              </a:rPr>
              <a:t> </a:t>
            </a:r>
            <a:endParaRPr sz="1100">
              <a:solidFill>
                <a:schemeClr val="accent2"/>
              </a:solidFill>
            </a:endParaRPr>
          </a:p>
          <a:p>
            <a:pPr indent="0" lvl="0" marL="0" rtl="0" algn="just">
              <a:spcBef>
                <a:spcPts val="1200"/>
              </a:spcBef>
              <a:spcAft>
                <a:spcPts val="0"/>
              </a:spcAft>
              <a:buNone/>
            </a:pPr>
            <a:r>
              <a:rPr b="1" lang="en" sz="1100">
                <a:solidFill>
                  <a:schemeClr val="accent2"/>
                </a:solidFill>
              </a:rPr>
              <a:t>Figure 8: </a:t>
            </a:r>
            <a:r>
              <a:rPr lang="en" sz="1100">
                <a:solidFill>
                  <a:schemeClr val="accent2"/>
                </a:solidFill>
              </a:rPr>
              <a:t>B. Ren, Bin, Laurent Pueyo, Christine Chen, Élodie Choquet, John H. Debes, Gaspard Duchêne, François Ménard, and Marshall D. Perrin. "Using data imputation for signal separation in high-contrast imaging." The Astrophysical Journal 892, no. 2 (2020): 74.</a:t>
            </a:r>
            <a:endParaRPr sz="1100">
              <a:solidFill>
                <a:schemeClr val="accent2"/>
              </a:solidFill>
            </a:endParaRPr>
          </a:p>
          <a:p>
            <a:pPr indent="0" lvl="0" marL="0" rtl="0" algn="just">
              <a:spcBef>
                <a:spcPts val="1200"/>
              </a:spcBef>
              <a:spcAft>
                <a:spcPts val="0"/>
              </a:spcAft>
              <a:buNone/>
            </a:pPr>
            <a:r>
              <a:rPr b="1" lang="en" sz="1100">
                <a:solidFill>
                  <a:schemeClr val="accent2"/>
                </a:solidFill>
              </a:rPr>
              <a:t>Figure 9a: </a:t>
            </a:r>
            <a:r>
              <a:rPr lang="en" sz="1100" u="sng">
                <a:solidFill>
                  <a:schemeClr val="hlink"/>
                </a:solidFill>
                <a:hlinkClick r:id="rId7"/>
              </a:rPr>
              <a:t>https://www.liquidweb.com/blog/gpu-vs-cpu/</a:t>
            </a:r>
            <a:r>
              <a:rPr lang="en" sz="1100">
                <a:solidFill>
                  <a:schemeClr val="accent2"/>
                </a:solidFill>
              </a:rPr>
              <a:t> </a:t>
            </a:r>
            <a:endParaRPr sz="1100">
              <a:solidFill>
                <a:schemeClr val="accent2"/>
              </a:solidFill>
            </a:endParaRPr>
          </a:p>
          <a:p>
            <a:pPr indent="0" lvl="0" marL="0" rtl="0" algn="l">
              <a:lnSpc>
                <a:spcPct val="100000"/>
              </a:lnSpc>
              <a:spcBef>
                <a:spcPts val="1200"/>
              </a:spcBef>
              <a:spcAft>
                <a:spcPts val="0"/>
              </a:spcAft>
              <a:buNone/>
            </a:pPr>
            <a:r>
              <a:rPr b="1" lang="en" sz="1050">
                <a:solidFill>
                  <a:schemeClr val="accent2"/>
                </a:solidFill>
              </a:rPr>
              <a:t>Figure 9b:</a:t>
            </a:r>
            <a:r>
              <a:rPr lang="en" sz="1050">
                <a:solidFill>
                  <a:schemeClr val="accent2"/>
                </a:solidFill>
              </a:rPr>
              <a:t> Gemini South GPI Data, from recipe written by Tom on mimas.dyn.berkeley.edu</a:t>
            </a:r>
            <a:endParaRPr sz="1050">
              <a:solidFill>
                <a:schemeClr val="accent2"/>
              </a:solidFill>
            </a:endParaRPr>
          </a:p>
          <a:p>
            <a:pPr indent="0" lvl="0" marL="0" rtl="0" algn="l">
              <a:lnSpc>
                <a:spcPct val="100000"/>
              </a:lnSpc>
              <a:spcBef>
                <a:spcPts val="0"/>
              </a:spcBef>
              <a:spcAft>
                <a:spcPts val="0"/>
              </a:spcAft>
              <a:buNone/>
            </a:pPr>
            <a:r>
              <a:t/>
            </a:r>
            <a:endParaRPr sz="1000">
              <a:solidFill>
                <a:srgbClr val="000000"/>
              </a:solidFill>
            </a:endParaRPr>
          </a:p>
          <a:p>
            <a:pPr indent="0" lvl="0" marL="0" rtl="0" algn="just">
              <a:spcBef>
                <a:spcPts val="0"/>
              </a:spcBef>
              <a:spcAft>
                <a:spcPts val="1200"/>
              </a:spcAft>
              <a:buNone/>
            </a:pPr>
            <a:r>
              <a:rPr b="1" lang="en" sz="1100">
                <a:solidFill>
                  <a:schemeClr val="accent2"/>
                </a:solidFill>
              </a:rPr>
              <a:t>Figure 10:</a:t>
            </a:r>
            <a:r>
              <a:rPr lang="en" sz="1100">
                <a:solidFill>
                  <a:schemeClr val="accent2"/>
                </a:solidFill>
              </a:rPr>
              <a:t> Pearce, Tim D. "Debris disks around main-sequence stars." arXiv preprint arXiv:2403.11804 (2024).</a:t>
            </a:r>
            <a:endParaRPr sz="1100">
              <a:solidFill>
                <a:schemeClr val="accent2"/>
              </a:solidFill>
            </a:endParaRPr>
          </a:p>
        </p:txBody>
      </p:sp>
      <p:sp>
        <p:nvSpPr>
          <p:cNvPr id="306" name="Google Shape;306;p28"/>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 name="Google Shape;307;p28"/>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308" name="Google Shape;308;p28"/>
          <p:cNvPicPr preferRelativeResize="0"/>
          <p:nvPr/>
        </p:nvPicPr>
        <p:blipFill>
          <a:blip r:embed="rId8">
            <a:alphaModFix/>
          </a:blip>
          <a:stretch>
            <a:fillRect/>
          </a:stretch>
        </p:blipFill>
        <p:spPr>
          <a:xfrm>
            <a:off x="91651" y="4810825"/>
            <a:ext cx="292952" cy="292525"/>
          </a:xfrm>
          <a:prstGeom prst="rect">
            <a:avLst/>
          </a:prstGeom>
          <a:noFill/>
          <a:ln>
            <a:noFill/>
          </a:ln>
        </p:spPr>
      </p:pic>
      <p:sp>
        <p:nvSpPr>
          <p:cNvPr id="309" name="Google Shape;309;p28"/>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310" name="Google Shape;310;p28"/>
          <p:cNvPicPr preferRelativeResize="0"/>
          <p:nvPr/>
        </p:nvPicPr>
        <p:blipFill>
          <a:blip r:embed="rId9">
            <a:alphaModFix/>
          </a:blip>
          <a:stretch>
            <a:fillRect/>
          </a:stretch>
        </p:blipFill>
        <p:spPr>
          <a:xfrm>
            <a:off x="8834200" y="4790963"/>
            <a:ext cx="262709" cy="332526"/>
          </a:xfrm>
          <a:prstGeom prst="rect">
            <a:avLst/>
          </a:prstGeom>
          <a:noFill/>
          <a:ln>
            <a:noFill/>
          </a:ln>
        </p:spPr>
      </p:pic>
      <p:sp>
        <p:nvSpPr>
          <p:cNvPr id="311" name="Google Shape;311;p28"/>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9"/>
          <p:cNvSpPr txBox="1"/>
          <p:nvPr>
            <p:ph type="title"/>
          </p:nvPr>
        </p:nvSpPr>
        <p:spPr>
          <a:xfrm>
            <a:off x="311700" y="22854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Extra Slides</a:t>
            </a:r>
            <a:endParaRPr/>
          </a:p>
        </p:txBody>
      </p:sp>
      <p:sp>
        <p:nvSpPr>
          <p:cNvPr id="317" name="Google Shape;317;p29"/>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8" name="Google Shape;318;p29"/>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319" name="Google Shape;319;p29"/>
          <p:cNvPicPr preferRelativeResize="0"/>
          <p:nvPr/>
        </p:nvPicPr>
        <p:blipFill>
          <a:blip r:embed="rId3">
            <a:alphaModFix/>
          </a:blip>
          <a:stretch>
            <a:fillRect/>
          </a:stretch>
        </p:blipFill>
        <p:spPr>
          <a:xfrm>
            <a:off x="91651" y="4810825"/>
            <a:ext cx="292952" cy="292525"/>
          </a:xfrm>
          <a:prstGeom prst="rect">
            <a:avLst/>
          </a:prstGeom>
          <a:noFill/>
          <a:ln>
            <a:noFill/>
          </a:ln>
        </p:spPr>
      </p:pic>
      <p:sp>
        <p:nvSpPr>
          <p:cNvPr id="320" name="Google Shape;320;p29"/>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321" name="Google Shape;321;p29"/>
          <p:cNvPicPr preferRelativeResize="0"/>
          <p:nvPr/>
        </p:nvPicPr>
        <p:blipFill>
          <a:blip r:embed="rId4">
            <a:alphaModFix/>
          </a:blip>
          <a:stretch>
            <a:fillRect/>
          </a:stretch>
        </p:blipFill>
        <p:spPr>
          <a:xfrm>
            <a:off x="8834200" y="4790963"/>
            <a:ext cx="262709" cy="332526"/>
          </a:xfrm>
          <a:prstGeom prst="rect">
            <a:avLst/>
          </a:prstGeom>
          <a:noFill/>
          <a:ln>
            <a:noFill/>
          </a:ln>
        </p:spPr>
      </p:pic>
      <p:sp>
        <p:nvSpPr>
          <p:cNvPr id="322" name="Google Shape;322;p29"/>
          <p:cNvSpPr txBox="1"/>
          <p:nvPr>
            <p:ph idx="12" type="sldNum"/>
          </p:nvPr>
        </p:nvSpPr>
        <p:spPr>
          <a:xfrm>
            <a:off x="4254233" y="4760429"/>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0"/>
          <p:cNvSpPr txBox="1"/>
          <p:nvPr>
            <p:ph type="title"/>
          </p:nvPr>
        </p:nvSpPr>
        <p:spPr>
          <a:xfrm>
            <a:off x="267900" y="1872475"/>
            <a:ext cx="4524900" cy="108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t>Principal Component Analysis</a:t>
            </a:r>
            <a:endParaRPr b="1" sz="2800"/>
          </a:p>
        </p:txBody>
      </p:sp>
      <p:sp>
        <p:nvSpPr>
          <p:cNvPr id="328" name="Google Shape;328;p30"/>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9" name="Google Shape;329;p30"/>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330" name="Google Shape;330;p30"/>
          <p:cNvPicPr preferRelativeResize="0"/>
          <p:nvPr/>
        </p:nvPicPr>
        <p:blipFill>
          <a:blip r:embed="rId3">
            <a:alphaModFix/>
          </a:blip>
          <a:stretch>
            <a:fillRect/>
          </a:stretch>
        </p:blipFill>
        <p:spPr>
          <a:xfrm>
            <a:off x="91651" y="4810825"/>
            <a:ext cx="292952" cy="292525"/>
          </a:xfrm>
          <a:prstGeom prst="rect">
            <a:avLst/>
          </a:prstGeom>
          <a:noFill/>
          <a:ln>
            <a:noFill/>
          </a:ln>
        </p:spPr>
      </p:pic>
      <p:sp>
        <p:nvSpPr>
          <p:cNvPr id="331" name="Google Shape;331;p30"/>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332" name="Google Shape;332;p30"/>
          <p:cNvPicPr preferRelativeResize="0"/>
          <p:nvPr/>
        </p:nvPicPr>
        <p:blipFill>
          <a:blip r:embed="rId4">
            <a:alphaModFix/>
          </a:blip>
          <a:stretch>
            <a:fillRect/>
          </a:stretch>
        </p:blipFill>
        <p:spPr>
          <a:xfrm>
            <a:off x="8834200" y="4790963"/>
            <a:ext cx="262709" cy="332526"/>
          </a:xfrm>
          <a:prstGeom prst="rect">
            <a:avLst/>
          </a:prstGeom>
          <a:noFill/>
          <a:ln>
            <a:noFill/>
          </a:ln>
        </p:spPr>
      </p:pic>
      <p:pic>
        <p:nvPicPr>
          <p:cNvPr id="333" name="Google Shape;333;p30"/>
          <p:cNvPicPr preferRelativeResize="0"/>
          <p:nvPr/>
        </p:nvPicPr>
        <p:blipFill>
          <a:blip r:embed="rId5">
            <a:alphaModFix/>
          </a:blip>
          <a:stretch>
            <a:fillRect/>
          </a:stretch>
        </p:blipFill>
        <p:spPr>
          <a:xfrm>
            <a:off x="4422300" y="392077"/>
            <a:ext cx="4524901" cy="4165547"/>
          </a:xfrm>
          <a:prstGeom prst="rect">
            <a:avLst/>
          </a:prstGeom>
          <a:noFill/>
          <a:ln>
            <a:noFill/>
          </a:ln>
        </p:spPr>
      </p:pic>
      <p:sp>
        <p:nvSpPr>
          <p:cNvPr id="334" name="Google Shape;334;p30"/>
          <p:cNvSpPr txBox="1"/>
          <p:nvPr>
            <p:ph idx="12" type="sldNum"/>
          </p:nvPr>
        </p:nvSpPr>
        <p:spPr>
          <a:xfrm>
            <a:off x="4297658" y="47602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1"/>
          <p:cNvSpPr txBox="1"/>
          <p:nvPr>
            <p:ph type="title"/>
          </p:nvPr>
        </p:nvSpPr>
        <p:spPr>
          <a:xfrm>
            <a:off x="311700" y="104775"/>
            <a:ext cx="8379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t>Non-negative Matrix Factorization Algorithm</a:t>
            </a:r>
            <a:endParaRPr b="1" sz="2800"/>
          </a:p>
        </p:txBody>
      </p:sp>
      <p:sp>
        <p:nvSpPr>
          <p:cNvPr id="340" name="Google Shape;340;p31"/>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31"/>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342" name="Google Shape;342;p31"/>
          <p:cNvPicPr preferRelativeResize="0"/>
          <p:nvPr/>
        </p:nvPicPr>
        <p:blipFill>
          <a:blip r:embed="rId3">
            <a:alphaModFix/>
          </a:blip>
          <a:stretch>
            <a:fillRect/>
          </a:stretch>
        </p:blipFill>
        <p:spPr>
          <a:xfrm>
            <a:off x="91651" y="4810825"/>
            <a:ext cx="292952" cy="292525"/>
          </a:xfrm>
          <a:prstGeom prst="rect">
            <a:avLst/>
          </a:prstGeom>
          <a:noFill/>
          <a:ln>
            <a:noFill/>
          </a:ln>
        </p:spPr>
      </p:pic>
      <p:sp>
        <p:nvSpPr>
          <p:cNvPr id="343" name="Google Shape;343;p31"/>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344" name="Google Shape;344;p31"/>
          <p:cNvPicPr preferRelativeResize="0"/>
          <p:nvPr/>
        </p:nvPicPr>
        <p:blipFill>
          <a:blip r:embed="rId4">
            <a:alphaModFix/>
          </a:blip>
          <a:stretch>
            <a:fillRect/>
          </a:stretch>
        </p:blipFill>
        <p:spPr>
          <a:xfrm>
            <a:off x="8834200" y="4790963"/>
            <a:ext cx="262709" cy="332526"/>
          </a:xfrm>
          <a:prstGeom prst="rect">
            <a:avLst/>
          </a:prstGeom>
          <a:noFill/>
          <a:ln>
            <a:noFill/>
          </a:ln>
        </p:spPr>
      </p:pic>
      <p:pic>
        <p:nvPicPr>
          <p:cNvPr id="345" name="Google Shape;345;p31"/>
          <p:cNvPicPr preferRelativeResize="0"/>
          <p:nvPr/>
        </p:nvPicPr>
        <p:blipFill rotWithShape="1">
          <a:blip r:embed="rId5">
            <a:alphaModFix/>
          </a:blip>
          <a:srcRect b="52246" l="0" r="39893" t="0"/>
          <a:stretch/>
        </p:blipFill>
        <p:spPr>
          <a:xfrm>
            <a:off x="311700" y="1248325"/>
            <a:ext cx="4260299" cy="1221525"/>
          </a:xfrm>
          <a:prstGeom prst="rect">
            <a:avLst/>
          </a:prstGeom>
          <a:noFill/>
          <a:ln>
            <a:noFill/>
          </a:ln>
        </p:spPr>
      </p:pic>
      <p:pic>
        <p:nvPicPr>
          <p:cNvPr id="346" name="Google Shape;346;p31"/>
          <p:cNvPicPr preferRelativeResize="0"/>
          <p:nvPr/>
        </p:nvPicPr>
        <p:blipFill rotWithShape="1">
          <a:blip r:embed="rId6">
            <a:alphaModFix/>
          </a:blip>
          <a:srcRect b="0" l="0" r="9444" t="0"/>
          <a:stretch/>
        </p:blipFill>
        <p:spPr>
          <a:xfrm>
            <a:off x="2510374" y="2694725"/>
            <a:ext cx="3733651" cy="1221525"/>
          </a:xfrm>
          <a:prstGeom prst="rect">
            <a:avLst/>
          </a:prstGeom>
          <a:noFill/>
          <a:ln>
            <a:noFill/>
          </a:ln>
        </p:spPr>
      </p:pic>
      <p:pic>
        <p:nvPicPr>
          <p:cNvPr id="347" name="Google Shape;347;p31"/>
          <p:cNvPicPr preferRelativeResize="0"/>
          <p:nvPr/>
        </p:nvPicPr>
        <p:blipFill>
          <a:blip r:embed="rId7">
            <a:alphaModFix/>
          </a:blip>
          <a:stretch>
            <a:fillRect/>
          </a:stretch>
        </p:blipFill>
        <p:spPr>
          <a:xfrm>
            <a:off x="2664675" y="4085525"/>
            <a:ext cx="3374751" cy="637575"/>
          </a:xfrm>
          <a:prstGeom prst="rect">
            <a:avLst/>
          </a:prstGeom>
          <a:noFill/>
          <a:ln>
            <a:noFill/>
          </a:ln>
        </p:spPr>
      </p:pic>
      <p:pic>
        <p:nvPicPr>
          <p:cNvPr id="348" name="Google Shape;348;p31"/>
          <p:cNvPicPr preferRelativeResize="0"/>
          <p:nvPr/>
        </p:nvPicPr>
        <p:blipFill rotWithShape="1">
          <a:blip r:embed="rId5">
            <a:alphaModFix/>
          </a:blip>
          <a:srcRect b="0" l="0" r="41558" t="56337"/>
          <a:stretch/>
        </p:blipFill>
        <p:spPr>
          <a:xfrm>
            <a:off x="4772700" y="1344349"/>
            <a:ext cx="3917998" cy="1056385"/>
          </a:xfrm>
          <a:prstGeom prst="rect">
            <a:avLst/>
          </a:prstGeom>
          <a:noFill/>
          <a:ln>
            <a:noFill/>
          </a:ln>
        </p:spPr>
      </p:pic>
      <p:sp>
        <p:nvSpPr>
          <p:cNvPr id="349" name="Google Shape;349;p31"/>
          <p:cNvSpPr txBox="1"/>
          <p:nvPr/>
        </p:nvSpPr>
        <p:spPr>
          <a:xfrm>
            <a:off x="384600" y="927300"/>
            <a:ext cx="3855300" cy="528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5"/>
              </a:buClr>
              <a:buSzPts val="1800"/>
              <a:buAutoNum type="arabicPeriod"/>
            </a:pPr>
            <a:r>
              <a:rPr b="1" lang="en" sz="1800">
                <a:solidFill>
                  <a:schemeClr val="accent5"/>
                </a:solidFill>
              </a:rPr>
              <a:t>Component Construction</a:t>
            </a:r>
            <a:endParaRPr b="1" sz="1800">
              <a:solidFill>
                <a:schemeClr val="accent5"/>
              </a:solidFill>
            </a:endParaRPr>
          </a:p>
          <a:p>
            <a:pPr indent="0" lvl="0" marL="0" rtl="0" algn="l">
              <a:spcBef>
                <a:spcPts val="0"/>
              </a:spcBef>
              <a:spcAft>
                <a:spcPts val="0"/>
              </a:spcAft>
              <a:buNone/>
            </a:pPr>
            <a:r>
              <a:t/>
            </a:r>
            <a:endParaRPr b="1" sz="1800">
              <a:solidFill>
                <a:schemeClr val="accent5"/>
              </a:solidFill>
            </a:endParaRPr>
          </a:p>
          <a:p>
            <a:pPr indent="0" lvl="0" marL="0" rtl="0" algn="l">
              <a:spcBef>
                <a:spcPts val="0"/>
              </a:spcBef>
              <a:spcAft>
                <a:spcPts val="0"/>
              </a:spcAft>
              <a:buNone/>
            </a:pPr>
            <a:r>
              <a:t/>
            </a:r>
            <a:endParaRPr b="1" sz="1800">
              <a:solidFill>
                <a:schemeClr val="accent5"/>
              </a:solidFill>
            </a:endParaRPr>
          </a:p>
          <a:p>
            <a:pPr indent="0" lvl="0" marL="0" rtl="0" algn="l">
              <a:spcBef>
                <a:spcPts val="0"/>
              </a:spcBef>
              <a:spcAft>
                <a:spcPts val="0"/>
              </a:spcAft>
              <a:buNone/>
            </a:pPr>
            <a:r>
              <a:t/>
            </a:r>
            <a:endParaRPr b="1" sz="1800">
              <a:solidFill>
                <a:schemeClr val="accent5"/>
              </a:solidFill>
            </a:endParaRPr>
          </a:p>
          <a:p>
            <a:pPr indent="0" lvl="0" marL="0" rtl="0" algn="l">
              <a:spcBef>
                <a:spcPts val="0"/>
              </a:spcBef>
              <a:spcAft>
                <a:spcPts val="0"/>
              </a:spcAft>
              <a:buNone/>
            </a:pPr>
            <a:r>
              <a:t/>
            </a:r>
            <a:endParaRPr b="1" sz="1800">
              <a:solidFill>
                <a:schemeClr val="accent5"/>
              </a:solidFill>
            </a:endParaRPr>
          </a:p>
          <a:p>
            <a:pPr indent="-342900" lvl="0" marL="457200" rtl="0" algn="l">
              <a:spcBef>
                <a:spcPts val="0"/>
              </a:spcBef>
              <a:spcAft>
                <a:spcPts val="0"/>
              </a:spcAft>
              <a:buClr>
                <a:schemeClr val="accent5"/>
              </a:buClr>
              <a:buSzPts val="1800"/>
              <a:buAutoNum type="arabicPeriod"/>
            </a:pPr>
            <a:r>
              <a:rPr b="1" lang="en" sz="1800">
                <a:solidFill>
                  <a:schemeClr val="accent5"/>
                </a:solidFill>
              </a:rPr>
              <a:t>Target Modeling (‘Projection’)</a:t>
            </a:r>
            <a:endParaRPr b="1" sz="1800">
              <a:solidFill>
                <a:schemeClr val="accent5"/>
              </a:solidFill>
            </a:endParaRPr>
          </a:p>
          <a:p>
            <a:pPr indent="0" lvl="0" marL="0" rtl="0" algn="l">
              <a:spcBef>
                <a:spcPts val="0"/>
              </a:spcBef>
              <a:spcAft>
                <a:spcPts val="0"/>
              </a:spcAft>
              <a:buNone/>
            </a:pPr>
            <a:r>
              <a:t/>
            </a:r>
            <a:endParaRPr b="1" sz="1800">
              <a:solidFill>
                <a:schemeClr val="accent5"/>
              </a:solidFill>
            </a:endParaRPr>
          </a:p>
          <a:p>
            <a:pPr indent="0" lvl="0" marL="0" rtl="0" algn="l">
              <a:spcBef>
                <a:spcPts val="0"/>
              </a:spcBef>
              <a:spcAft>
                <a:spcPts val="0"/>
              </a:spcAft>
              <a:buNone/>
            </a:pPr>
            <a:r>
              <a:t/>
            </a:r>
            <a:endParaRPr b="1" sz="1800">
              <a:solidFill>
                <a:schemeClr val="accent5"/>
              </a:solidFill>
            </a:endParaRPr>
          </a:p>
          <a:p>
            <a:pPr indent="0" lvl="0" marL="0" rtl="0" algn="l">
              <a:spcBef>
                <a:spcPts val="0"/>
              </a:spcBef>
              <a:spcAft>
                <a:spcPts val="0"/>
              </a:spcAft>
              <a:buNone/>
            </a:pPr>
            <a:r>
              <a:t/>
            </a:r>
            <a:endParaRPr b="1" sz="1800">
              <a:solidFill>
                <a:schemeClr val="accent5"/>
              </a:solidFill>
            </a:endParaRPr>
          </a:p>
          <a:p>
            <a:pPr indent="0" lvl="0" marL="0" rtl="0" algn="l">
              <a:spcBef>
                <a:spcPts val="0"/>
              </a:spcBef>
              <a:spcAft>
                <a:spcPts val="0"/>
              </a:spcAft>
              <a:buNone/>
            </a:pPr>
            <a:r>
              <a:t/>
            </a:r>
            <a:endParaRPr b="1" sz="1800">
              <a:solidFill>
                <a:schemeClr val="accent5"/>
              </a:solidFill>
            </a:endParaRPr>
          </a:p>
          <a:p>
            <a:pPr indent="-342900" lvl="0" marL="457200" rtl="0" algn="l">
              <a:spcBef>
                <a:spcPts val="0"/>
              </a:spcBef>
              <a:spcAft>
                <a:spcPts val="0"/>
              </a:spcAft>
              <a:buClr>
                <a:schemeClr val="accent5"/>
              </a:buClr>
              <a:buSzPts val="1800"/>
              <a:buAutoNum type="arabicPeriod"/>
            </a:pPr>
            <a:r>
              <a:rPr b="1" lang="en" sz="1800">
                <a:solidFill>
                  <a:schemeClr val="accent5"/>
                </a:solidFill>
              </a:rPr>
              <a:t>Best Factor Finding</a:t>
            </a:r>
            <a:endParaRPr b="1" sz="1800">
              <a:solidFill>
                <a:schemeClr val="accent5"/>
              </a:solidFill>
            </a:endParaRPr>
          </a:p>
        </p:txBody>
      </p:sp>
      <p:sp>
        <p:nvSpPr>
          <p:cNvPr id="350" name="Google Shape;350;p31"/>
          <p:cNvSpPr txBox="1"/>
          <p:nvPr>
            <p:ph idx="12" type="sldNum"/>
          </p:nvPr>
        </p:nvSpPr>
        <p:spPr>
          <a:xfrm>
            <a:off x="4226858" y="476042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p:nvPr/>
        </p:nvSpPr>
        <p:spPr>
          <a:xfrm>
            <a:off x="0" y="188050"/>
            <a:ext cx="2485200" cy="155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 name="Google Shape;67;p14"/>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 name="Google Shape;68;p14"/>
          <p:cNvSpPr txBox="1"/>
          <p:nvPr>
            <p:ph type="title"/>
          </p:nvPr>
        </p:nvSpPr>
        <p:spPr>
          <a:xfrm>
            <a:off x="275400" y="342250"/>
            <a:ext cx="2485200" cy="130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400"/>
              <a:t>Our Solar System</a:t>
            </a:r>
            <a:endParaRPr b="1" sz="3400"/>
          </a:p>
        </p:txBody>
      </p:sp>
      <p:sp>
        <p:nvSpPr>
          <p:cNvPr id="69" name="Google Shape;69;p14"/>
          <p:cNvSpPr txBox="1"/>
          <p:nvPr>
            <p:ph idx="1" type="body"/>
          </p:nvPr>
        </p:nvSpPr>
        <p:spPr>
          <a:xfrm>
            <a:off x="7919400" y="4367575"/>
            <a:ext cx="1009200" cy="40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a:t>Figure 1</a:t>
            </a:r>
            <a:endParaRPr sz="1000"/>
          </a:p>
        </p:txBody>
      </p:sp>
      <p:sp>
        <p:nvSpPr>
          <p:cNvPr id="70" name="Google Shape;70;p14"/>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71" name="Google Shape;71;p14"/>
          <p:cNvPicPr preferRelativeResize="0"/>
          <p:nvPr/>
        </p:nvPicPr>
        <p:blipFill>
          <a:blip r:embed="rId3">
            <a:alphaModFix/>
          </a:blip>
          <a:stretch>
            <a:fillRect/>
          </a:stretch>
        </p:blipFill>
        <p:spPr>
          <a:xfrm>
            <a:off x="91651" y="4810825"/>
            <a:ext cx="292952" cy="292525"/>
          </a:xfrm>
          <a:prstGeom prst="rect">
            <a:avLst/>
          </a:prstGeom>
          <a:noFill/>
          <a:ln>
            <a:noFill/>
          </a:ln>
        </p:spPr>
      </p:pic>
      <p:sp>
        <p:nvSpPr>
          <p:cNvPr id="72" name="Google Shape;72;p14"/>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73" name="Google Shape;73;p14"/>
          <p:cNvPicPr preferRelativeResize="0"/>
          <p:nvPr/>
        </p:nvPicPr>
        <p:blipFill>
          <a:blip r:embed="rId4">
            <a:alphaModFix/>
          </a:blip>
          <a:stretch>
            <a:fillRect/>
          </a:stretch>
        </p:blipFill>
        <p:spPr>
          <a:xfrm>
            <a:off x="8834200" y="4790963"/>
            <a:ext cx="262709" cy="332526"/>
          </a:xfrm>
          <a:prstGeom prst="rect">
            <a:avLst/>
          </a:prstGeom>
          <a:noFill/>
          <a:ln>
            <a:noFill/>
          </a:ln>
        </p:spPr>
      </p:pic>
      <p:pic>
        <p:nvPicPr>
          <p:cNvPr id="74" name="Google Shape;74;p14"/>
          <p:cNvPicPr preferRelativeResize="0"/>
          <p:nvPr/>
        </p:nvPicPr>
        <p:blipFill rotWithShape="1">
          <a:blip r:embed="rId5">
            <a:alphaModFix/>
          </a:blip>
          <a:srcRect b="10619" l="0" r="0" t="1829"/>
          <a:stretch/>
        </p:blipFill>
        <p:spPr>
          <a:xfrm>
            <a:off x="3017400" y="0"/>
            <a:ext cx="4901995" cy="4771074"/>
          </a:xfrm>
          <a:prstGeom prst="rect">
            <a:avLst/>
          </a:prstGeom>
          <a:noFill/>
          <a:ln>
            <a:noFill/>
          </a:ln>
        </p:spPr>
      </p:pic>
      <p:sp>
        <p:nvSpPr>
          <p:cNvPr id="75" name="Google Shape;75;p14"/>
          <p:cNvSpPr txBox="1"/>
          <p:nvPr/>
        </p:nvSpPr>
        <p:spPr>
          <a:xfrm>
            <a:off x="384600" y="2098800"/>
            <a:ext cx="2376000" cy="94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300">
                <a:solidFill>
                  <a:schemeClr val="dk2"/>
                </a:solidFill>
              </a:rPr>
              <a:t>Asteroid &amp; Kuiper Belts</a:t>
            </a:r>
            <a:endParaRPr sz="2300">
              <a:solidFill>
                <a:schemeClr val="dk2"/>
              </a:solidFill>
            </a:endParaRPr>
          </a:p>
        </p:txBody>
      </p:sp>
      <p:sp>
        <p:nvSpPr>
          <p:cNvPr id="76" name="Google Shape;76;p14"/>
          <p:cNvSpPr txBox="1"/>
          <p:nvPr/>
        </p:nvSpPr>
        <p:spPr>
          <a:xfrm>
            <a:off x="7919400" y="611400"/>
            <a:ext cx="1059300" cy="1349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700">
                <a:solidFill>
                  <a:schemeClr val="dk2"/>
                </a:solidFill>
              </a:rPr>
              <a:t>←    Inner Solar System</a:t>
            </a:r>
            <a:endParaRPr sz="1700">
              <a:solidFill>
                <a:schemeClr val="dk2"/>
              </a:solidFill>
            </a:endParaRPr>
          </a:p>
        </p:txBody>
      </p:sp>
      <p:sp>
        <p:nvSpPr>
          <p:cNvPr id="77" name="Google Shape;77;p14"/>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2"/>
          <p:cNvSpPr/>
          <p:nvPr/>
        </p:nvSpPr>
        <p:spPr>
          <a:xfrm>
            <a:off x="-251550" y="1876250"/>
            <a:ext cx="1914900" cy="111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56" name="Google Shape;356;p32"/>
          <p:cNvPicPr preferRelativeResize="0"/>
          <p:nvPr/>
        </p:nvPicPr>
        <p:blipFill>
          <a:blip r:embed="rId3">
            <a:alphaModFix/>
          </a:blip>
          <a:stretch>
            <a:fillRect/>
          </a:stretch>
        </p:blipFill>
        <p:spPr>
          <a:xfrm>
            <a:off x="2021625" y="131950"/>
            <a:ext cx="6878802" cy="4551174"/>
          </a:xfrm>
          <a:prstGeom prst="rect">
            <a:avLst/>
          </a:prstGeom>
          <a:noFill/>
          <a:ln>
            <a:noFill/>
          </a:ln>
        </p:spPr>
      </p:pic>
      <p:sp>
        <p:nvSpPr>
          <p:cNvPr id="357" name="Google Shape;357;p32"/>
          <p:cNvSpPr txBox="1"/>
          <p:nvPr>
            <p:ph type="title"/>
          </p:nvPr>
        </p:nvSpPr>
        <p:spPr>
          <a:xfrm>
            <a:off x="145200" y="1876238"/>
            <a:ext cx="2087100" cy="106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NMF vs KLIP</a:t>
            </a:r>
            <a:endParaRPr b="1"/>
          </a:p>
        </p:txBody>
      </p:sp>
      <p:sp>
        <p:nvSpPr>
          <p:cNvPr id="358" name="Google Shape;358;p32"/>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9" name="Google Shape;359;p32"/>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360" name="Google Shape;360;p32"/>
          <p:cNvPicPr preferRelativeResize="0"/>
          <p:nvPr/>
        </p:nvPicPr>
        <p:blipFill>
          <a:blip r:embed="rId4">
            <a:alphaModFix/>
          </a:blip>
          <a:stretch>
            <a:fillRect/>
          </a:stretch>
        </p:blipFill>
        <p:spPr>
          <a:xfrm>
            <a:off x="91651" y="4810825"/>
            <a:ext cx="292952" cy="292525"/>
          </a:xfrm>
          <a:prstGeom prst="rect">
            <a:avLst/>
          </a:prstGeom>
          <a:noFill/>
          <a:ln>
            <a:noFill/>
          </a:ln>
        </p:spPr>
      </p:pic>
      <p:sp>
        <p:nvSpPr>
          <p:cNvPr id="361" name="Google Shape;361;p32"/>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362" name="Google Shape;362;p32"/>
          <p:cNvPicPr preferRelativeResize="0"/>
          <p:nvPr/>
        </p:nvPicPr>
        <p:blipFill>
          <a:blip r:embed="rId5">
            <a:alphaModFix/>
          </a:blip>
          <a:stretch>
            <a:fillRect/>
          </a:stretch>
        </p:blipFill>
        <p:spPr>
          <a:xfrm>
            <a:off x="8834200" y="4790963"/>
            <a:ext cx="262709" cy="332526"/>
          </a:xfrm>
          <a:prstGeom prst="rect">
            <a:avLst/>
          </a:prstGeom>
          <a:noFill/>
          <a:ln>
            <a:noFill/>
          </a:ln>
        </p:spPr>
      </p:pic>
      <p:sp>
        <p:nvSpPr>
          <p:cNvPr id="363" name="Google Shape;363;p32"/>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
        <p:nvSpPr>
          <p:cNvPr id="364" name="Google Shape;364;p32"/>
          <p:cNvSpPr txBox="1"/>
          <p:nvPr>
            <p:ph idx="1" type="body"/>
          </p:nvPr>
        </p:nvSpPr>
        <p:spPr>
          <a:xfrm>
            <a:off x="322850" y="3878154"/>
            <a:ext cx="2193600" cy="882300"/>
          </a:xfrm>
          <a:prstGeom prst="rect">
            <a:avLst/>
          </a:prstGeom>
        </p:spPr>
        <p:txBody>
          <a:bodyPr anchorCtr="0" anchor="t" bIns="91425" lIns="91425" spcFirstLastPara="1" rIns="91425" wrap="square" tIns="91425">
            <a:normAutofit fontScale="85000"/>
          </a:bodyPr>
          <a:lstStyle/>
          <a:p>
            <a:pPr indent="0" lvl="0" marL="0" rtl="0" algn="just">
              <a:spcBef>
                <a:spcPts val="0"/>
              </a:spcBef>
              <a:spcAft>
                <a:spcPts val="1200"/>
              </a:spcAft>
              <a:buClr>
                <a:schemeClr val="dk1"/>
              </a:buClr>
              <a:buSzPct val="100000"/>
              <a:buFont typeface="Arial"/>
              <a:buNone/>
            </a:pPr>
            <a:r>
              <a:rPr lang="en" sz="1100">
                <a:solidFill>
                  <a:schemeClr val="accent2"/>
                </a:solidFill>
              </a:rPr>
              <a:t>B. Ren et al. "Using data imputation for signal separation in high-contrast imaging." The Astrophysical Journal 892, no. 2 (2020): 74.</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p:nvPr/>
        </p:nvSpPr>
        <p:spPr>
          <a:xfrm>
            <a:off x="0" y="188050"/>
            <a:ext cx="2525400" cy="185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 name="Google Shape;83;p15"/>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 name="Google Shape;84;p15"/>
          <p:cNvSpPr txBox="1"/>
          <p:nvPr>
            <p:ph type="title"/>
          </p:nvPr>
        </p:nvSpPr>
        <p:spPr>
          <a:xfrm>
            <a:off x="311700" y="322325"/>
            <a:ext cx="2485200" cy="130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400"/>
              <a:t>What are</a:t>
            </a:r>
            <a:endParaRPr b="1" sz="3400"/>
          </a:p>
          <a:p>
            <a:pPr indent="0" lvl="0" marL="0" rtl="0" algn="l">
              <a:spcBef>
                <a:spcPts val="0"/>
              </a:spcBef>
              <a:spcAft>
                <a:spcPts val="0"/>
              </a:spcAft>
              <a:buNone/>
            </a:pPr>
            <a:r>
              <a:rPr b="1" lang="en" sz="3400"/>
              <a:t>Debris Disks?</a:t>
            </a:r>
            <a:endParaRPr b="1" sz="3400"/>
          </a:p>
        </p:txBody>
      </p:sp>
      <p:pic>
        <p:nvPicPr>
          <p:cNvPr id="85" name="Google Shape;85;p15"/>
          <p:cNvPicPr preferRelativeResize="0"/>
          <p:nvPr/>
        </p:nvPicPr>
        <p:blipFill rotWithShape="1">
          <a:blip r:embed="rId3">
            <a:alphaModFix/>
          </a:blip>
          <a:srcRect b="12518" l="0" r="0" t="0"/>
          <a:stretch/>
        </p:blipFill>
        <p:spPr>
          <a:xfrm>
            <a:off x="2963209" y="0"/>
            <a:ext cx="6180792" cy="4771074"/>
          </a:xfrm>
          <a:prstGeom prst="rect">
            <a:avLst/>
          </a:prstGeom>
          <a:noFill/>
          <a:ln>
            <a:noFill/>
          </a:ln>
        </p:spPr>
      </p:pic>
      <p:sp>
        <p:nvSpPr>
          <p:cNvPr id="86" name="Google Shape;86;p15"/>
          <p:cNvSpPr txBox="1"/>
          <p:nvPr>
            <p:ph idx="1" type="body"/>
          </p:nvPr>
        </p:nvSpPr>
        <p:spPr>
          <a:xfrm>
            <a:off x="2331275" y="4407475"/>
            <a:ext cx="1009200" cy="40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a:t>Figure 2</a:t>
            </a:r>
            <a:endParaRPr sz="1000"/>
          </a:p>
        </p:txBody>
      </p:sp>
      <p:sp>
        <p:nvSpPr>
          <p:cNvPr id="87" name="Google Shape;87;p15"/>
          <p:cNvSpPr txBox="1"/>
          <p:nvPr>
            <p:ph idx="1" type="body"/>
          </p:nvPr>
        </p:nvSpPr>
        <p:spPr>
          <a:xfrm>
            <a:off x="432825" y="4810975"/>
            <a:ext cx="27504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88" name="Google Shape;88;p15"/>
          <p:cNvPicPr preferRelativeResize="0"/>
          <p:nvPr/>
        </p:nvPicPr>
        <p:blipFill>
          <a:blip r:embed="rId4">
            <a:alphaModFix/>
          </a:blip>
          <a:stretch>
            <a:fillRect/>
          </a:stretch>
        </p:blipFill>
        <p:spPr>
          <a:xfrm>
            <a:off x="91651" y="4810825"/>
            <a:ext cx="292952" cy="292525"/>
          </a:xfrm>
          <a:prstGeom prst="rect">
            <a:avLst/>
          </a:prstGeom>
          <a:noFill/>
          <a:ln>
            <a:noFill/>
          </a:ln>
        </p:spPr>
      </p:pic>
      <p:sp>
        <p:nvSpPr>
          <p:cNvPr id="89" name="Google Shape;89;p15"/>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90" name="Google Shape;90;p15"/>
          <p:cNvPicPr preferRelativeResize="0"/>
          <p:nvPr/>
        </p:nvPicPr>
        <p:blipFill>
          <a:blip r:embed="rId5">
            <a:alphaModFix/>
          </a:blip>
          <a:stretch>
            <a:fillRect/>
          </a:stretch>
        </p:blipFill>
        <p:spPr>
          <a:xfrm>
            <a:off x="8834200" y="4790963"/>
            <a:ext cx="262709" cy="332526"/>
          </a:xfrm>
          <a:prstGeom prst="rect">
            <a:avLst/>
          </a:prstGeom>
          <a:noFill/>
          <a:ln>
            <a:noFill/>
          </a:ln>
        </p:spPr>
      </p:pic>
      <p:sp>
        <p:nvSpPr>
          <p:cNvPr id="91" name="Google Shape;91;p15"/>
          <p:cNvSpPr txBox="1"/>
          <p:nvPr/>
        </p:nvSpPr>
        <p:spPr>
          <a:xfrm>
            <a:off x="91650" y="2297100"/>
            <a:ext cx="2750400" cy="1785600"/>
          </a:xfrm>
          <a:prstGeom prst="rect">
            <a:avLst/>
          </a:prstGeom>
          <a:noFill/>
          <a:ln>
            <a:noFill/>
          </a:ln>
        </p:spPr>
        <p:txBody>
          <a:bodyPr anchorCtr="0" anchor="t" bIns="91425" lIns="91425" spcFirstLastPara="1" rIns="91425" wrap="square" tIns="91425">
            <a:spAutoFit/>
          </a:bodyPr>
          <a:lstStyle/>
          <a:p>
            <a:pPr indent="-361950" lvl="0" marL="457200" rtl="0" algn="l">
              <a:lnSpc>
                <a:spcPct val="100000"/>
              </a:lnSpc>
              <a:spcBef>
                <a:spcPts val="0"/>
              </a:spcBef>
              <a:spcAft>
                <a:spcPts val="0"/>
              </a:spcAft>
              <a:buClr>
                <a:schemeClr val="dk2"/>
              </a:buClr>
              <a:buSzPts val="2100"/>
              <a:buChar char="-"/>
            </a:pPr>
            <a:r>
              <a:rPr lang="en" sz="2100">
                <a:solidFill>
                  <a:schemeClr val="dk2"/>
                </a:solidFill>
              </a:rPr>
              <a:t>Dust, Gas, &amp; Minor Bodies</a:t>
            </a:r>
            <a:endParaRPr sz="2100">
              <a:solidFill>
                <a:schemeClr val="dk2"/>
              </a:solidFill>
            </a:endParaRPr>
          </a:p>
          <a:p>
            <a:pPr indent="0" lvl="0" marL="0" rtl="0" algn="l">
              <a:lnSpc>
                <a:spcPct val="100000"/>
              </a:lnSpc>
              <a:spcBef>
                <a:spcPts val="1200"/>
              </a:spcBef>
              <a:spcAft>
                <a:spcPts val="0"/>
              </a:spcAft>
              <a:buNone/>
            </a:pPr>
            <a:r>
              <a:t/>
            </a:r>
            <a:endParaRPr sz="2100">
              <a:solidFill>
                <a:schemeClr val="dk2"/>
              </a:solidFill>
            </a:endParaRPr>
          </a:p>
          <a:p>
            <a:pPr indent="-361950" lvl="0" marL="457200" rtl="0" algn="l">
              <a:lnSpc>
                <a:spcPct val="100000"/>
              </a:lnSpc>
              <a:spcBef>
                <a:spcPts val="1200"/>
              </a:spcBef>
              <a:spcAft>
                <a:spcPts val="0"/>
              </a:spcAft>
              <a:buClr>
                <a:schemeClr val="dk2"/>
              </a:buClr>
              <a:buSzPts val="2100"/>
              <a:buChar char="-"/>
            </a:pPr>
            <a:r>
              <a:rPr lang="en" sz="2100">
                <a:solidFill>
                  <a:schemeClr val="dk2"/>
                </a:solidFill>
              </a:rPr>
              <a:t>Collisions</a:t>
            </a:r>
            <a:endParaRPr sz="2100">
              <a:solidFill>
                <a:schemeClr val="dk2"/>
              </a:solidFill>
            </a:endParaRPr>
          </a:p>
        </p:txBody>
      </p:sp>
      <p:sp>
        <p:nvSpPr>
          <p:cNvPr id="92" name="Google Shape;92;p15"/>
          <p:cNvSpPr txBox="1"/>
          <p:nvPr>
            <p:ph idx="12" type="sldNum"/>
          </p:nvPr>
        </p:nvSpPr>
        <p:spPr>
          <a:xfrm>
            <a:off x="4297658" y="4760279"/>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6"/>
          <p:cNvSpPr/>
          <p:nvPr/>
        </p:nvSpPr>
        <p:spPr>
          <a:xfrm>
            <a:off x="5119275" y="733175"/>
            <a:ext cx="4088100" cy="1276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 name="Google Shape;98;p16"/>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 name="Google Shape;99;p16"/>
          <p:cNvSpPr txBox="1"/>
          <p:nvPr>
            <p:ph type="title"/>
          </p:nvPr>
        </p:nvSpPr>
        <p:spPr>
          <a:xfrm>
            <a:off x="5119200" y="785400"/>
            <a:ext cx="4024800" cy="9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320"/>
              <a:t>Debris Disks &amp; Exoplanets</a:t>
            </a:r>
            <a:endParaRPr b="1" sz="3320"/>
          </a:p>
        </p:txBody>
      </p:sp>
      <p:grpSp>
        <p:nvGrpSpPr>
          <p:cNvPr id="100" name="Google Shape;100;p16"/>
          <p:cNvGrpSpPr/>
          <p:nvPr/>
        </p:nvGrpSpPr>
        <p:grpSpPr>
          <a:xfrm>
            <a:off x="158181" y="152584"/>
            <a:ext cx="4799548" cy="4537375"/>
            <a:chOff x="4706212" y="1026281"/>
            <a:chExt cx="4176425" cy="3831595"/>
          </a:xfrm>
        </p:grpSpPr>
        <p:sp>
          <p:nvSpPr>
            <p:cNvPr id="101" name="Google Shape;101;p16"/>
            <p:cNvSpPr/>
            <p:nvPr/>
          </p:nvSpPr>
          <p:spPr>
            <a:xfrm>
              <a:off x="4706275" y="1036175"/>
              <a:ext cx="4176300" cy="381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2" name="Google Shape;102;p16"/>
            <p:cNvPicPr preferRelativeResize="0"/>
            <p:nvPr/>
          </p:nvPicPr>
          <p:blipFill>
            <a:blip r:embed="rId3">
              <a:alphaModFix/>
            </a:blip>
            <a:stretch>
              <a:fillRect/>
            </a:stretch>
          </p:blipFill>
          <p:spPr>
            <a:xfrm>
              <a:off x="4706212" y="1026281"/>
              <a:ext cx="4176425" cy="3831595"/>
            </a:xfrm>
            <a:prstGeom prst="rect">
              <a:avLst/>
            </a:prstGeom>
            <a:noFill/>
            <a:ln>
              <a:noFill/>
            </a:ln>
          </p:spPr>
        </p:pic>
      </p:grpSp>
      <p:sp>
        <p:nvSpPr>
          <p:cNvPr id="103" name="Google Shape;103;p16"/>
          <p:cNvSpPr txBox="1"/>
          <p:nvPr>
            <p:ph idx="1" type="body"/>
          </p:nvPr>
        </p:nvSpPr>
        <p:spPr>
          <a:xfrm>
            <a:off x="5072025" y="2142525"/>
            <a:ext cx="4024800" cy="2039400"/>
          </a:xfrm>
          <a:prstGeom prst="rect">
            <a:avLst/>
          </a:prstGeom>
        </p:spPr>
        <p:txBody>
          <a:bodyPr anchorCtr="0" anchor="t" bIns="91425" lIns="91425" spcFirstLastPara="1" rIns="91425" wrap="square" tIns="91425">
            <a:normAutofit/>
          </a:bodyPr>
          <a:lstStyle/>
          <a:p>
            <a:pPr indent="-361950" lvl="0" marL="457200" rtl="0" algn="l">
              <a:lnSpc>
                <a:spcPct val="95000"/>
              </a:lnSpc>
              <a:spcBef>
                <a:spcPts val="0"/>
              </a:spcBef>
              <a:spcAft>
                <a:spcPts val="0"/>
              </a:spcAft>
              <a:buSzPts val="2100"/>
              <a:buChar char="-"/>
            </a:pPr>
            <a:r>
              <a:rPr lang="en" sz="2100"/>
              <a:t>S</a:t>
            </a:r>
            <a:r>
              <a:rPr lang="en" sz="2100"/>
              <a:t>cattered light &amp; thermal emission </a:t>
            </a:r>
            <a:endParaRPr sz="2100"/>
          </a:p>
          <a:p>
            <a:pPr indent="0" lvl="0" marL="0" rtl="0" algn="l">
              <a:lnSpc>
                <a:spcPct val="95000"/>
              </a:lnSpc>
              <a:spcBef>
                <a:spcPts val="1200"/>
              </a:spcBef>
              <a:spcAft>
                <a:spcPts val="0"/>
              </a:spcAft>
              <a:buNone/>
            </a:pPr>
            <a:r>
              <a:t/>
            </a:r>
            <a:endParaRPr sz="1200"/>
          </a:p>
          <a:p>
            <a:pPr indent="-361950" lvl="0" marL="457200" rtl="0" algn="l">
              <a:lnSpc>
                <a:spcPct val="95000"/>
              </a:lnSpc>
              <a:spcBef>
                <a:spcPts val="0"/>
              </a:spcBef>
              <a:spcAft>
                <a:spcPts val="0"/>
              </a:spcAft>
              <a:buSzPts val="2100"/>
              <a:buChar char="-"/>
            </a:pPr>
            <a:r>
              <a:rPr lang="en" sz="2100"/>
              <a:t>Exoplanets</a:t>
            </a:r>
            <a:endParaRPr sz="2100"/>
          </a:p>
        </p:txBody>
      </p:sp>
      <p:sp>
        <p:nvSpPr>
          <p:cNvPr id="104" name="Google Shape;104;p16"/>
          <p:cNvSpPr txBox="1"/>
          <p:nvPr>
            <p:ph idx="1" type="body"/>
          </p:nvPr>
        </p:nvSpPr>
        <p:spPr>
          <a:xfrm>
            <a:off x="4957725" y="4357550"/>
            <a:ext cx="1009200" cy="332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sz="1000"/>
              <a:t>Figure 3</a:t>
            </a:r>
            <a:endParaRPr sz="1000"/>
          </a:p>
        </p:txBody>
      </p:sp>
      <p:sp>
        <p:nvSpPr>
          <p:cNvPr id="105" name="Google Shape;105;p16"/>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106" name="Google Shape;106;p16"/>
          <p:cNvPicPr preferRelativeResize="0"/>
          <p:nvPr/>
        </p:nvPicPr>
        <p:blipFill>
          <a:blip r:embed="rId4">
            <a:alphaModFix/>
          </a:blip>
          <a:stretch>
            <a:fillRect/>
          </a:stretch>
        </p:blipFill>
        <p:spPr>
          <a:xfrm>
            <a:off x="91651" y="4810825"/>
            <a:ext cx="292952" cy="292525"/>
          </a:xfrm>
          <a:prstGeom prst="rect">
            <a:avLst/>
          </a:prstGeom>
          <a:noFill/>
          <a:ln>
            <a:noFill/>
          </a:ln>
        </p:spPr>
      </p:pic>
      <p:sp>
        <p:nvSpPr>
          <p:cNvPr id="107" name="Google Shape;107;p16"/>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108" name="Google Shape;108;p16"/>
          <p:cNvPicPr preferRelativeResize="0"/>
          <p:nvPr/>
        </p:nvPicPr>
        <p:blipFill>
          <a:blip r:embed="rId5">
            <a:alphaModFix/>
          </a:blip>
          <a:stretch>
            <a:fillRect/>
          </a:stretch>
        </p:blipFill>
        <p:spPr>
          <a:xfrm>
            <a:off x="8834200" y="4790963"/>
            <a:ext cx="262709" cy="332526"/>
          </a:xfrm>
          <a:prstGeom prst="rect">
            <a:avLst/>
          </a:prstGeom>
          <a:noFill/>
          <a:ln>
            <a:noFill/>
          </a:ln>
        </p:spPr>
      </p:pic>
      <p:sp>
        <p:nvSpPr>
          <p:cNvPr id="109" name="Google Shape;109;p16"/>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7"/>
          <p:cNvPicPr preferRelativeResize="0"/>
          <p:nvPr/>
        </p:nvPicPr>
        <p:blipFill rotWithShape="1">
          <a:blip r:embed="rId3">
            <a:alphaModFix/>
          </a:blip>
          <a:srcRect b="5229" l="0" r="0" t="6881"/>
          <a:stretch/>
        </p:blipFill>
        <p:spPr>
          <a:xfrm>
            <a:off x="1258525" y="701425"/>
            <a:ext cx="5871451" cy="4013201"/>
          </a:xfrm>
          <a:prstGeom prst="rect">
            <a:avLst/>
          </a:prstGeom>
          <a:noFill/>
          <a:ln>
            <a:noFill/>
          </a:ln>
        </p:spPr>
      </p:pic>
      <p:sp>
        <p:nvSpPr>
          <p:cNvPr id="115" name="Google Shape;115;p17"/>
          <p:cNvSpPr/>
          <p:nvPr/>
        </p:nvSpPr>
        <p:spPr>
          <a:xfrm>
            <a:off x="0" y="41500"/>
            <a:ext cx="9144000" cy="754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 name="Google Shape;116;p17"/>
          <p:cNvSpPr txBox="1"/>
          <p:nvPr>
            <p:ph idx="1" type="body"/>
          </p:nvPr>
        </p:nvSpPr>
        <p:spPr>
          <a:xfrm>
            <a:off x="7264788" y="4367563"/>
            <a:ext cx="1009200" cy="40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a:t>Figure 4</a:t>
            </a:r>
            <a:endParaRPr sz="1000"/>
          </a:p>
        </p:txBody>
      </p:sp>
      <p:sp>
        <p:nvSpPr>
          <p:cNvPr id="117" name="Google Shape;117;p17"/>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7"/>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119" name="Google Shape;119;p17"/>
          <p:cNvPicPr preferRelativeResize="0"/>
          <p:nvPr/>
        </p:nvPicPr>
        <p:blipFill>
          <a:blip r:embed="rId4">
            <a:alphaModFix/>
          </a:blip>
          <a:stretch>
            <a:fillRect/>
          </a:stretch>
        </p:blipFill>
        <p:spPr>
          <a:xfrm>
            <a:off x="91651" y="4810825"/>
            <a:ext cx="292952" cy="292525"/>
          </a:xfrm>
          <a:prstGeom prst="rect">
            <a:avLst/>
          </a:prstGeom>
          <a:noFill/>
          <a:ln>
            <a:noFill/>
          </a:ln>
        </p:spPr>
      </p:pic>
      <p:sp>
        <p:nvSpPr>
          <p:cNvPr id="120" name="Google Shape;120;p17"/>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121" name="Google Shape;121;p17"/>
          <p:cNvPicPr preferRelativeResize="0"/>
          <p:nvPr/>
        </p:nvPicPr>
        <p:blipFill>
          <a:blip r:embed="rId5">
            <a:alphaModFix/>
          </a:blip>
          <a:stretch>
            <a:fillRect/>
          </a:stretch>
        </p:blipFill>
        <p:spPr>
          <a:xfrm>
            <a:off x="8834200" y="4790963"/>
            <a:ext cx="262709" cy="332526"/>
          </a:xfrm>
          <a:prstGeom prst="rect">
            <a:avLst/>
          </a:prstGeom>
          <a:noFill/>
          <a:ln>
            <a:noFill/>
          </a:ln>
        </p:spPr>
      </p:pic>
      <p:sp>
        <p:nvSpPr>
          <p:cNvPr id="122" name="Google Shape;122;p17"/>
          <p:cNvSpPr txBox="1"/>
          <p:nvPr>
            <p:ph type="title"/>
          </p:nvPr>
        </p:nvSpPr>
        <p:spPr>
          <a:xfrm>
            <a:off x="311700" y="165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High Contrast Imaging</a:t>
            </a:r>
            <a:endParaRPr b="1"/>
          </a:p>
        </p:txBody>
      </p:sp>
      <p:cxnSp>
        <p:nvCxnSpPr>
          <p:cNvPr id="123" name="Google Shape;123;p17"/>
          <p:cNvCxnSpPr/>
          <p:nvPr/>
        </p:nvCxnSpPr>
        <p:spPr>
          <a:xfrm>
            <a:off x="4318325" y="2446625"/>
            <a:ext cx="2938200" cy="12600"/>
          </a:xfrm>
          <a:prstGeom prst="straightConnector1">
            <a:avLst/>
          </a:prstGeom>
          <a:noFill/>
          <a:ln cap="flat" cmpd="sng" w="38100">
            <a:solidFill>
              <a:srgbClr val="FF0000"/>
            </a:solidFill>
            <a:prstDash val="solid"/>
            <a:round/>
            <a:headEnd len="med" w="med" type="none"/>
            <a:tailEnd len="med" w="med" type="triangle"/>
          </a:ln>
        </p:spPr>
      </p:cxnSp>
      <p:sp>
        <p:nvSpPr>
          <p:cNvPr id="124" name="Google Shape;124;p17"/>
          <p:cNvSpPr txBox="1"/>
          <p:nvPr/>
        </p:nvSpPr>
        <p:spPr>
          <a:xfrm>
            <a:off x="7332725" y="2019475"/>
            <a:ext cx="1680900" cy="831300"/>
          </a:xfrm>
          <a:prstGeom prst="rect">
            <a:avLst/>
          </a:prstGeom>
          <a:solidFill>
            <a:schemeClr val="lt2"/>
          </a:solidFill>
          <a:ln>
            <a:noFill/>
          </a:ln>
        </p:spPr>
        <p:txBody>
          <a:bodyPr anchorCtr="0" anchor="t" bIns="91425" lIns="91425" spcFirstLastPara="1" rIns="91425" wrap="square" tIns="91425">
            <a:spAutoFit/>
          </a:bodyPr>
          <a:lstStyle/>
          <a:p>
            <a:pPr indent="0" lvl="0" marL="0" rtl="0" algn="l">
              <a:lnSpc>
                <a:spcPct val="100000"/>
              </a:lnSpc>
              <a:spcBef>
                <a:spcPts val="0"/>
              </a:spcBef>
              <a:spcAft>
                <a:spcPts val="1200"/>
              </a:spcAft>
              <a:buNone/>
            </a:pPr>
            <a:r>
              <a:rPr b="1" lang="en" sz="2100">
                <a:solidFill>
                  <a:schemeClr val="dk2"/>
                </a:solidFill>
              </a:rPr>
              <a:t>Debris Disks, ~10</a:t>
            </a:r>
            <a:r>
              <a:rPr b="1" baseline="30000" lang="en" sz="2100">
                <a:solidFill>
                  <a:schemeClr val="dk2"/>
                </a:solidFill>
              </a:rPr>
              <a:t>-4</a:t>
            </a:r>
            <a:endParaRPr b="1" baseline="30000" sz="2100">
              <a:solidFill>
                <a:schemeClr val="dk2"/>
              </a:solidFill>
            </a:endParaRPr>
          </a:p>
        </p:txBody>
      </p:sp>
      <p:pic>
        <p:nvPicPr>
          <p:cNvPr id="125" name="Google Shape;125;p17"/>
          <p:cNvPicPr preferRelativeResize="0"/>
          <p:nvPr/>
        </p:nvPicPr>
        <p:blipFill rotWithShape="1">
          <a:blip r:embed="rId6">
            <a:alphaModFix/>
          </a:blip>
          <a:srcRect b="15940" l="13124" r="6308" t="44980"/>
          <a:stretch/>
        </p:blipFill>
        <p:spPr>
          <a:xfrm>
            <a:off x="91650" y="1889896"/>
            <a:ext cx="1196100" cy="1203600"/>
          </a:xfrm>
          <a:prstGeom prst="ellipse">
            <a:avLst/>
          </a:prstGeom>
          <a:noFill/>
          <a:ln>
            <a:noFill/>
          </a:ln>
          <a:effectLst>
            <a:outerShdw blurRad="57150" rotWithShape="0" algn="bl" dir="5400000" dist="47625">
              <a:schemeClr val="accent4">
                <a:alpha val="50000"/>
              </a:schemeClr>
            </a:outerShdw>
          </a:effectLst>
        </p:spPr>
      </p:pic>
      <p:cxnSp>
        <p:nvCxnSpPr>
          <p:cNvPr id="126" name="Google Shape;126;p17"/>
          <p:cNvCxnSpPr/>
          <p:nvPr/>
        </p:nvCxnSpPr>
        <p:spPr>
          <a:xfrm flipH="1">
            <a:off x="1442575" y="2445200"/>
            <a:ext cx="2805000" cy="900"/>
          </a:xfrm>
          <a:prstGeom prst="straightConnector1">
            <a:avLst/>
          </a:prstGeom>
          <a:noFill/>
          <a:ln cap="flat" cmpd="sng" w="19050">
            <a:solidFill>
              <a:srgbClr val="FF0000"/>
            </a:solidFill>
            <a:prstDash val="dash"/>
            <a:round/>
            <a:headEnd len="med" w="med" type="none"/>
            <a:tailEnd len="med" w="med" type="triangle"/>
          </a:ln>
        </p:spPr>
      </p:cxnSp>
      <p:sp>
        <p:nvSpPr>
          <p:cNvPr id="127" name="Google Shape;127;p17"/>
          <p:cNvSpPr txBox="1"/>
          <p:nvPr>
            <p:ph idx="1" type="body"/>
          </p:nvPr>
        </p:nvSpPr>
        <p:spPr>
          <a:xfrm>
            <a:off x="217500" y="3093500"/>
            <a:ext cx="944400" cy="4812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1200"/>
              </a:spcAft>
              <a:buNone/>
            </a:pPr>
            <a:r>
              <a:rPr b="1" lang="en" sz="1000"/>
              <a:t>Wax Candle,   ~ 1 candela</a:t>
            </a:r>
            <a:endParaRPr b="1" sz="1000"/>
          </a:p>
        </p:txBody>
      </p:sp>
      <p:sp>
        <p:nvSpPr>
          <p:cNvPr id="128" name="Google Shape;128;p17"/>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p:nvPr/>
        </p:nvSpPr>
        <p:spPr>
          <a:xfrm>
            <a:off x="0" y="0"/>
            <a:ext cx="9144000" cy="66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 name="Google Shape;134;p18"/>
          <p:cNvSpPr txBox="1"/>
          <p:nvPr>
            <p:ph type="title"/>
          </p:nvPr>
        </p:nvSpPr>
        <p:spPr>
          <a:xfrm>
            <a:off x="136000" y="104575"/>
            <a:ext cx="8762700" cy="123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Processing with Differential Imaging</a:t>
            </a:r>
            <a:endParaRPr b="1"/>
          </a:p>
        </p:txBody>
      </p:sp>
      <p:pic>
        <p:nvPicPr>
          <p:cNvPr id="135" name="Google Shape;135;p18"/>
          <p:cNvPicPr preferRelativeResize="0"/>
          <p:nvPr/>
        </p:nvPicPr>
        <p:blipFill>
          <a:blip r:embed="rId3">
            <a:alphaModFix/>
          </a:blip>
          <a:stretch>
            <a:fillRect/>
          </a:stretch>
        </p:blipFill>
        <p:spPr>
          <a:xfrm>
            <a:off x="1720388" y="697475"/>
            <a:ext cx="5703224" cy="3934901"/>
          </a:xfrm>
          <a:prstGeom prst="rect">
            <a:avLst/>
          </a:prstGeom>
          <a:noFill/>
          <a:ln>
            <a:noFill/>
          </a:ln>
        </p:spPr>
      </p:pic>
      <p:sp>
        <p:nvSpPr>
          <p:cNvPr id="136" name="Google Shape;136;p18"/>
          <p:cNvSpPr txBox="1"/>
          <p:nvPr>
            <p:ph idx="1" type="body"/>
          </p:nvPr>
        </p:nvSpPr>
        <p:spPr>
          <a:xfrm>
            <a:off x="6826350" y="4367575"/>
            <a:ext cx="1009200" cy="40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a:t>Figure 5</a:t>
            </a:r>
            <a:endParaRPr sz="1000"/>
          </a:p>
        </p:txBody>
      </p:sp>
      <p:sp>
        <p:nvSpPr>
          <p:cNvPr id="137" name="Google Shape;137;p18"/>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 name="Google Shape;138;p18"/>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139" name="Google Shape;139;p18"/>
          <p:cNvPicPr preferRelativeResize="0"/>
          <p:nvPr/>
        </p:nvPicPr>
        <p:blipFill>
          <a:blip r:embed="rId4">
            <a:alphaModFix/>
          </a:blip>
          <a:stretch>
            <a:fillRect/>
          </a:stretch>
        </p:blipFill>
        <p:spPr>
          <a:xfrm>
            <a:off x="91651" y="4810825"/>
            <a:ext cx="292952" cy="292525"/>
          </a:xfrm>
          <a:prstGeom prst="rect">
            <a:avLst/>
          </a:prstGeom>
          <a:noFill/>
          <a:ln>
            <a:noFill/>
          </a:ln>
        </p:spPr>
      </p:pic>
      <p:sp>
        <p:nvSpPr>
          <p:cNvPr id="140" name="Google Shape;140;p18"/>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141" name="Google Shape;141;p18"/>
          <p:cNvPicPr preferRelativeResize="0"/>
          <p:nvPr/>
        </p:nvPicPr>
        <p:blipFill>
          <a:blip r:embed="rId5">
            <a:alphaModFix/>
          </a:blip>
          <a:stretch>
            <a:fillRect/>
          </a:stretch>
        </p:blipFill>
        <p:spPr>
          <a:xfrm>
            <a:off x="8834200" y="4790963"/>
            <a:ext cx="262709" cy="332526"/>
          </a:xfrm>
          <a:prstGeom prst="rect">
            <a:avLst/>
          </a:prstGeom>
          <a:noFill/>
          <a:ln>
            <a:noFill/>
          </a:ln>
        </p:spPr>
      </p:pic>
      <p:sp>
        <p:nvSpPr>
          <p:cNvPr id="142" name="Google Shape;142;p18"/>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9"/>
          <p:cNvSpPr/>
          <p:nvPr/>
        </p:nvSpPr>
        <p:spPr>
          <a:xfrm>
            <a:off x="0" y="393225"/>
            <a:ext cx="9144000" cy="1172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p19"/>
          <p:cNvSpPr txBox="1"/>
          <p:nvPr>
            <p:ph type="title"/>
          </p:nvPr>
        </p:nvSpPr>
        <p:spPr>
          <a:xfrm>
            <a:off x="226050" y="526375"/>
            <a:ext cx="8485800" cy="157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133"/>
              <a:t>Post-processing Images</a:t>
            </a:r>
            <a:endParaRPr b="1"/>
          </a:p>
          <a:p>
            <a:pPr indent="0" lvl="0" marL="0" rtl="0" algn="l">
              <a:spcBef>
                <a:spcPts val="0"/>
              </a:spcBef>
              <a:spcAft>
                <a:spcPts val="0"/>
              </a:spcAft>
              <a:buNone/>
            </a:pPr>
            <a:r>
              <a:rPr lang="en" sz="2333"/>
              <a:t>with Karhunen-Loeve Image Processing (KLIP)</a:t>
            </a:r>
            <a:endParaRPr sz="2333"/>
          </a:p>
        </p:txBody>
      </p:sp>
      <p:sp>
        <p:nvSpPr>
          <p:cNvPr id="149" name="Google Shape;149;p19"/>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 name="Google Shape;150;p19"/>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151" name="Google Shape;151;p19"/>
          <p:cNvPicPr preferRelativeResize="0"/>
          <p:nvPr/>
        </p:nvPicPr>
        <p:blipFill>
          <a:blip r:embed="rId3">
            <a:alphaModFix/>
          </a:blip>
          <a:stretch>
            <a:fillRect/>
          </a:stretch>
        </p:blipFill>
        <p:spPr>
          <a:xfrm>
            <a:off x="91651" y="4810825"/>
            <a:ext cx="292952" cy="292525"/>
          </a:xfrm>
          <a:prstGeom prst="rect">
            <a:avLst/>
          </a:prstGeom>
          <a:noFill/>
          <a:ln>
            <a:noFill/>
          </a:ln>
        </p:spPr>
      </p:pic>
      <p:sp>
        <p:nvSpPr>
          <p:cNvPr id="152" name="Google Shape;152;p19"/>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153" name="Google Shape;153;p19"/>
          <p:cNvPicPr preferRelativeResize="0"/>
          <p:nvPr/>
        </p:nvPicPr>
        <p:blipFill>
          <a:blip r:embed="rId4">
            <a:alphaModFix/>
          </a:blip>
          <a:stretch>
            <a:fillRect/>
          </a:stretch>
        </p:blipFill>
        <p:spPr>
          <a:xfrm>
            <a:off x="8834200" y="4790963"/>
            <a:ext cx="262709" cy="332526"/>
          </a:xfrm>
          <a:prstGeom prst="rect">
            <a:avLst/>
          </a:prstGeom>
          <a:noFill/>
          <a:ln>
            <a:noFill/>
          </a:ln>
        </p:spPr>
      </p:pic>
      <p:sp>
        <p:nvSpPr>
          <p:cNvPr id="154" name="Google Shape;154;p19"/>
          <p:cNvSpPr txBox="1"/>
          <p:nvPr>
            <p:ph idx="12" type="sldNum"/>
          </p:nvPr>
        </p:nvSpPr>
        <p:spPr>
          <a:xfrm>
            <a:off x="4297658" y="476044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pic>
        <p:nvPicPr>
          <p:cNvPr id="155" name="Google Shape;155;p19"/>
          <p:cNvPicPr preferRelativeResize="0"/>
          <p:nvPr/>
        </p:nvPicPr>
        <p:blipFill rotWithShape="1">
          <a:blip r:embed="rId5">
            <a:alphaModFix/>
          </a:blip>
          <a:srcRect b="26285" l="1907" r="2708" t="34835"/>
          <a:stretch/>
        </p:blipFill>
        <p:spPr>
          <a:xfrm>
            <a:off x="80713" y="1814700"/>
            <a:ext cx="8982574" cy="2036076"/>
          </a:xfrm>
          <a:prstGeom prst="rect">
            <a:avLst/>
          </a:prstGeom>
          <a:noFill/>
          <a:ln>
            <a:noFill/>
          </a:ln>
        </p:spPr>
      </p:pic>
      <p:sp>
        <p:nvSpPr>
          <p:cNvPr id="156" name="Google Shape;156;p19"/>
          <p:cNvSpPr/>
          <p:nvPr/>
        </p:nvSpPr>
        <p:spPr>
          <a:xfrm>
            <a:off x="1864825" y="1738950"/>
            <a:ext cx="372300" cy="25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57" name="Google Shape;157;p19"/>
          <p:cNvCxnSpPr>
            <a:endCxn id="158" idx="1"/>
          </p:cNvCxnSpPr>
          <p:nvPr/>
        </p:nvCxnSpPr>
        <p:spPr>
          <a:xfrm>
            <a:off x="5678700" y="3624550"/>
            <a:ext cx="390000" cy="589200"/>
          </a:xfrm>
          <a:prstGeom prst="straightConnector1">
            <a:avLst/>
          </a:prstGeom>
          <a:noFill/>
          <a:ln cap="flat" cmpd="sng" w="9525">
            <a:solidFill>
              <a:schemeClr val="dk2"/>
            </a:solidFill>
            <a:prstDash val="solid"/>
            <a:round/>
            <a:headEnd len="med" w="med" type="none"/>
            <a:tailEnd len="med" w="med" type="stealth"/>
          </a:ln>
        </p:spPr>
      </p:cxnSp>
      <p:cxnSp>
        <p:nvCxnSpPr>
          <p:cNvPr id="159" name="Google Shape;159;p19"/>
          <p:cNvCxnSpPr/>
          <p:nvPr/>
        </p:nvCxnSpPr>
        <p:spPr>
          <a:xfrm flipH="1">
            <a:off x="7093600" y="3627325"/>
            <a:ext cx="387900" cy="643200"/>
          </a:xfrm>
          <a:prstGeom prst="straightConnector1">
            <a:avLst/>
          </a:prstGeom>
          <a:noFill/>
          <a:ln cap="flat" cmpd="sng" w="9525">
            <a:solidFill>
              <a:schemeClr val="dk2"/>
            </a:solidFill>
            <a:prstDash val="solid"/>
            <a:round/>
            <a:headEnd len="med" w="med" type="none"/>
            <a:tailEnd len="med" w="med" type="stealth"/>
          </a:ln>
        </p:spPr>
      </p:cxnSp>
      <p:sp>
        <p:nvSpPr>
          <p:cNvPr id="158" name="Google Shape;158;p19"/>
          <p:cNvSpPr txBox="1"/>
          <p:nvPr/>
        </p:nvSpPr>
        <p:spPr>
          <a:xfrm>
            <a:off x="6068700" y="4025200"/>
            <a:ext cx="1508700" cy="3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“Weights”</a:t>
            </a:r>
            <a:endParaRPr sz="1500">
              <a:solidFill>
                <a:schemeClr val="dk2"/>
              </a:solidFill>
            </a:endParaRPr>
          </a:p>
        </p:txBody>
      </p:sp>
      <p:sp>
        <p:nvSpPr>
          <p:cNvPr id="160" name="Google Shape;160;p19"/>
          <p:cNvSpPr txBox="1"/>
          <p:nvPr>
            <p:ph idx="1" type="body"/>
          </p:nvPr>
        </p:nvSpPr>
        <p:spPr>
          <a:xfrm>
            <a:off x="0" y="4402298"/>
            <a:ext cx="1009200" cy="332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sz="1000"/>
              <a:t>Figure 6</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0"/>
          <p:cNvSpPr/>
          <p:nvPr/>
        </p:nvSpPr>
        <p:spPr>
          <a:xfrm>
            <a:off x="0" y="188050"/>
            <a:ext cx="9144000" cy="119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 name="Google Shape;166;p20"/>
          <p:cNvSpPr txBox="1"/>
          <p:nvPr>
            <p:ph type="title"/>
          </p:nvPr>
        </p:nvSpPr>
        <p:spPr>
          <a:xfrm>
            <a:off x="91650" y="371025"/>
            <a:ext cx="6459300" cy="173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Post-processing Images</a:t>
            </a:r>
            <a:r>
              <a:rPr lang="en"/>
              <a:t> </a:t>
            </a:r>
            <a:endParaRPr/>
          </a:p>
          <a:p>
            <a:pPr indent="0" lvl="0" marL="0" rtl="0" algn="l">
              <a:spcBef>
                <a:spcPts val="0"/>
              </a:spcBef>
              <a:spcAft>
                <a:spcPts val="0"/>
              </a:spcAft>
              <a:buNone/>
            </a:pPr>
            <a:r>
              <a:rPr lang="en" sz="2100"/>
              <a:t>with Non-Negative Matrix Factorization</a:t>
            </a:r>
            <a:endParaRPr sz="2100"/>
          </a:p>
        </p:txBody>
      </p:sp>
      <p:sp>
        <p:nvSpPr>
          <p:cNvPr id="167" name="Google Shape;167;p20"/>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20"/>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169" name="Google Shape;169;p20"/>
          <p:cNvPicPr preferRelativeResize="0"/>
          <p:nvPr/>
        </p:nvPicPr>
        <p:blipFill>
          <a:blip r:embed="rId3">
            <a:alphaModFix/>
          </a:blip>
          <a:stretch>
            <a:fillRect/>
          </a:stretch>
        </p:blipFill>
        <p:spPr>
          <a:xfrm>
            <a:off x="91651" y="4810825"/>
            <a:ext cx="292952" cy="292525"/>
          </a:xfrm>
          <a:prstGeom prst="rect">
            <a:avLst/>
          </a:prstGeom>
          <a:noFill/>
          <a:ln>
            <a:noFill/>
          </a:ln>
        </p:spPr>
      </p:pic>
      <p:sp>
        <p:nvSpPr>
          <p:cNvPr id="170" name="Google Shape;170;p20"/>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171" name="Google Shape;171;p20"/>
          <p:cNvPicPr preferRelativeResize="0"/>
          <p:nvPr/>
        </p:nvPicPr>
        <p:blipFill>
          <a:blip r:embed="rId4">
            <a:alphaModFix/>
          </a:blip>
          <a:stretch>
            <a:fillRect/>
          </a:stretch>
        </p:blipFill>
        <p:spPr>
          <a:xfrm>
            <a:off x="8834200" y="4790963"/>
            <a:ext cx="262709" cy="332526"/>
          </a:xfrm>
          <a:prstGeom prst="rect">
            <a:avLst/>
          </a:prstGeom>
          <a:noFill/>
          <a:ln>
            <a:noFill/>
          </a:ln>
        </p:spPr>
      </p:pic>
      <p:sp>
        <p:nvSpPr>
          <p:cNvPr id="172" name="Google Shape;172;p20"/>
          <p:cNvSpPr txBox="1"/>
          <p:nvPr/>
        </p:nvSpPr>
        <p:spPr>
          <a:xfrm>
            <a:off x="4371300" y="4778700"/>
            <a:ext cx="401400" cy="3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8</a:t>
            </a:r>
            <a:endParaRPr sz="1200">
              <a:solidFill>
                <a:schemeClr val="dk2"/>
              </a:solidFill>
            </a:endParaRPr>
          </a:p>
        </p:txBody>
      </p:sp>
      <p:sp>
        <p:nvSpPr>
          <p:cNvPr id="173" name="Google Shape;173;p20"/>
          <p:cNvSpPr/>
          <p:nvPr/>
        </p:nvSpPr>
        <p:spPr>
          <a:xfrm>
            <a:off x="1864825" y="1738950"/>
            <a:ext cx="372300" cy="25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4" name="Google Shape;174;p20"/>
          <p:cNvPicPr preferRelativeResize="0"/>
          <p:nvPr/>
        </p:nvPicPr>
        <p:blipFill>
          <a:blip r:embed="rId5">
            <a:alphaModFix/>
          </a:blip>
          <a:stretch>
            <a:fillRect/>
          </a:stretch>
        </p:blipFill>
        <p:spPr>
          <a:xfrm>
            <a:off x="1265975" y="1492875"/>
            <a:ext cx="6612025" cy="2985425"/>
          </a:xfrm>
          <a:prstGeom prst="rect">
            <a:avLst/>
          </a:prstGeom>
          <a:noFill/>
          <a:ln>
            <a:noFill/>
          </a:ln>
        </p:spPr>
      </p:pic>
      <p:sp>
        <p:nvSpPr>
          <p:cNvPr id="175" name="Google Shape;175;p20"/>
          <p:cNvSpPr txBox="1"/>
          <p:nvPr>
            <p:ph idx="1" type="body"/>
          </p:nvPr>
        </p:nvSpPr>
        <p:spPr>
          <a:xfrm>
            <a:off x="0" y="4438673"/>
            <a:ext cx="1009200" cy="332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sz="1000"/>
              <a:t>Figure 7</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1"/>
          <p:cNvPicPr preferRelativeResize="0"/>
          <p:nvPr/>
        </p:nvPicPr>
        <p:blipFill>
          <a:blip r:embed="rId3">
            <a:alphaModFix/>
          </a:blip>
          <a:stretch>
            <a:fillRect/>
          </a:stretch>
        </p:blipFill>
        <p:spPr>
          <a:xfrm>
            <a:off x="3730275" y="108490"/>
            <a:ext cx="5174376" cy="4651810"/>
          </a:xfrm>
          <a:prstGeom prst="rect">
            <a:avLst/>
          </a:prstGeom>
          <a:noFill/>
          <a:ln>
            <a:noFill/>
          </a:ln>
        </p:spPr>
      </p:pic>
      <p:sp>
        <p:nvSpPr>
          <p:cNvPr id="181" name="Google Shape;181;p21"/>
          <p:cNvSpPr/>
          <p:nvPr/>
        </p:nvSpPr>
        <p:spPr>
          <a:xfrm>
            <a:off x="-263775" y="1420300"/>
            <a:ext cx="3994200" cy="82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p21"/>
          <p:cNvSpPr txBox="1"/>
          <p:nvPr>
            <p:ph type="title"/>
          </p:nvPr>
        </p:nvSpPr>
        <p:spPr>
          <a:xfrm>
            <a:off x="92175" y="1486900"/>
            <a:ext cx="3571800" cy="68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Preference of NMF</a:t>
            </a:r>
            <a:endParaRPr b="1"/>
          </a:p>
        </p:txBody>
      </p:sp>
      <p:sp>
        <p:nvSpPr>
          <p:cNvPr id="183" name="Google Shape;183;p21"/>
          <p:cNvSpPr/>
          <p:nvPr/>
        </p:nvSpPr>
        <p:spPr>
          <a:xfrm>
            <a:off x="0" y="4771075"/>
            <a:ext cx="9144000" cy="37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 name="Google Shape;184;p21"/>
          <p:cNvSpPr txBox="1"/>
          <p:nvPr>
            <p:ph idx="1" type="body"/>
          </p:nvPr>
        </p:nvSpPr>
        <p:spPr>
          <a:xfrm>
            <a:off x="432825" y="4810963"/>
            <a:ext cx="4524900" cy="292500"/>
          </a:xfrm>
          <a:prstGeom prst="rect">
            <a:avLst/>
          </a:prstGeom>
        </p:spPr>
        <p:txBody>
          <a:bodyPr anchorCtr="0" anchor="t" bIns="91425" lIns="91425" spcFirstLastPara="1" rIns="91425" wrap="square" tIns="91425">
            <a:normAutofit fontScale="92500" lnSpcReduction="20000"/>
          </a:bodyPr>
          <a:lstStyle/>
          <a:p>
            <a:pPr indent="0" lvl="0" marL="0" rtl="0" algn="l">
              <a:lnSpc>
                <a:spcPct val="95000"/>
              </a:lnSpc>
              <a:spcBef>
                <a:spcPts val="0"/>
              </a:spcBef>
              <a:spcAft>
                <a:spcPts val="1200"/>
              </a:spcAft>
              <a:buNone/>
            </a:pPr>
            <a:r>
              <a:rPr lang="en" sz="1000">
                <a:solidFill>
                  <a:schemeClr val="dk1"/>
                </a:solidFill>
              </a:rPr>
              <a:t>Emma Davis (edavis@smith.edu)</a:t>
            </a:r>
            <a:endParaRPr sz="1000">
              <a:solidFill>
                <a:schemeClr val="dk1"/>
              </a:solidFill>
            </a:endParaRPr>
          </a:p>
        </p:txBody>
      </p:sp>
      <p:pic>
        <p:nvPicPr>
          <p:cNvPr id="185" name="Google Shape;185;p21"/>
          <p:cNvPicPr preferRelativeResize="0"/>
          <p:nvPr/>
        </p:nvPicPr>
        <p:blipFill>
          <a:blip r:embed="rId4">
            <a:alphaModFix/>
          </a:blip>
          <a:stretch>
            <a:fillRect/>
          </a:stretch>
        </p:blipFill>
        <p:spPr>
          <a:xfrm>
            <a:off x="91651" y="4810825"/>
            <a:ext cx="292952" cy="292525"/>
          </a:xfrm>
          <a:prstGeom prst="rect">
            <a:avLst/>
          </a:prstGeom>
          <a:noFill/>
          <a:ln>
            <a:noFill/>
          </a:ln>
        </p:spPr>
      </p:pic>
      <p:sp>
        <p:nvSpPr>
          <p:cNvPr id="186" name="Google Shape;186;p21"/>
          <p:cNvSpPr txBox="1"/>
          <p:nvPr>
            <p:ph idx="1" type="body"/>
          </p:nvPr>
        </p:nvSpPr>
        <p:spPr>
          <a:xfrm>
            <a:off x="4572000" y="4810975"/>
            <a:ext cx="4225500" cy="292500"/>
          </a:xfrm>
          <a:prstGeom prst="rect">
            <a:avLst/>
          </a:prstGeom>
        </p:spPr>
        <p:txBody>
          <a:bodyPr anchorCtr="0" anchor="t" bIns="91425" lIns="91425" spcFirstLastPara="1" rIns="91425" wrap="square" tIns="91425">
            <a:normAutofit fontScale="92500" lnSpcReduction="20000"/>
          </a:bodyPr>
          <a:lstStyle/>
          <a:p>
            <a:pPr indent="0" lvl="0" marL="0" rtl="0" algn="r">
              <a:lnSpc>
                <a:spcPct val="95000"/>
              </a:lnSpc>
              <a:spcBef>
                <a:spcPts val="0"/>
              </a:spcBef>
              <a:spcAft>
                <a:spcPts val="1200"/>
              </a:spcAft>
              <a:buNone/>
            </a:pPr>
            <a:r>
              <a:rPr lang="en" sz="1000">
                <a:solidFill>
                  <a:schemeClr val="dk1"/>
                </a:solidFill>
              </a:rPr>
              <a:t>Millar-Blanchaer Lab, UC Santa Barbara</a:t>
            </a:r>
            <a:endParaRPr sz="1000">
              <a:solidFill>
                <a:schemeClr val="dk1"/>
              </a:solidFill>
            </a:endParaRPr>
          </a:p>
        </p:txBody>
      </p:sp>
      <p:pic>
        <p:nvPicPr>
          <p:cNvPr id="187" name="Google Shape;187;p21"/>
          <p:cNvPicPr preferRelativeResize="0"/>
          <p:nvPr/>
        </p:nvPicPr>
        <p:blipFill>
          <a:blip r:embed="rId5">
            <a:alphaModFix/>
          </a:blip>
          <a:stretch>
            <a:fillRect/>
          </a:stretch>
        </p:blipFill>
        <p:spPr>
          <a:xfrm>
            <a:off x="8834200" y="4790963"/>
            <a:ext cx="262709" cy="332526"/>
          </a:xfrm>
          <a:prstGeom prst="rect">
            <a:avLst/>
          </a:prstGeom>
          <a:noFill/>
          <a:ln>
            <a:noFill/>
          </a:ln>
        </p:spPr>
      </p:pic>
      <p:sp>
        <p:nvSpPr>
          <p:cNvPr id="188" name="Google Shape;188;p21"/>
          <p:cNvSpPr txBox="1"/>
          <p:nvPr>
            <p:ph idx="1" type="body"/>
          </p:nvPr>
        </p:nvSpPr>
        <p:spPr>
          <a:xfrm>
            <a:off x="3369175" y="4346273"/>
            <a:ext cx="1009200" cy="332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sz="1000"/>
              <a:t>Figure 8</a:t>
            </a:r>
            <a:endParaRPr sz="1000"/>
          </a:p>
        </p:txBody>
      </p:sp>
      <p:sp>
        <p:nvSpPr>
          <p:cNvPr id="189" name="Google Shape;189;p21"/>
          <p:cNvSpPr txBox="1"/>
          <p:nvPr/>
        </p:nvSpPr>
        <p:spPr>
          <a:xfrm>
            <a:off x="432825" y="2240500"/>
            <a:ext cx="2750400" cy="1154400"/>
          </a:xfrm>
          <a:prstGeom prst="rect">
            <a:avLst/>
          </a:prstGeom>
          <a:noFill/>
          <a:ln>
            <a:noFill/>
          </a:ln>
        </p:spPr>
        <p:txBody>
          <a:bodyPr anchorCtr="0" anchor="t" bIns="91425" lIns="91425" spcFirstLastPara="1" rIns="91425" wrap="square" tIns="91425">
            <a:spAutoFit/>
          </a:bodyPr>
          <a:lstStyle/>
          <a:p>
            <a:pPr indent="-361950" lvl="0" marL="457200" rtl="0" algn="l">
              <a:lnSpc>
                <a:spcPct val="200000"/>
              </a:lnSpc>
              <a:spcBef>
                <a:spcPts val="0"/>
              </a:spcBef>
              <a:spcAft>
                <a:spcPts val="0"/>
              </a:spcAft>
              <a:buClr>
                <a:schemeClr val="dk2"/>
              </a:buClr>
              <a:buSzPts val="2100"/>
              <a:buChar char="-"/>
            </a:pPr>
            <a:r>
              <a:rPr lang="en" sz="2100">
                <a:solidFill>
                  <a:schemeClr val="dk2"/>
                </a:solidFill>
              </a:rPr>
              <a:t>Over-subtraction</a:t>
            </a:r>
            <a:endParaRPr sz="2100">
              <a:solidFill>
                <a:schemeClr val="dk2"/>
              </a:solidFill>
            </a:endParaRPr>
          </a:p>
          <a:p>
            <a:pPr indent="-361950" lvl="0" marL="457200" rtl="0" algn="l">
              <a:lnSpc>
                <a:spcPct val="200000"/>
              </a:lnSpc>
              <a:spcBef>
                <a:spcPts val="0"/>
              </a:spcBef>
              <a:spcAft>
                <a:spcPts val="0"/>
              </a:spcAft>
              <a:buClr>
                <a:schemeClr val="dk2"/>
              </a:buClr>
              <a:buSzPts val="2100"/>
              <a:buChar char="-"/>
            </a:pPr>
            <a:r>
              <a:rPr lang="en" sz="2100">
                <a:solidFill>
                  <a:schemeClr val="dk2"/>
                </a:solidFill>
              </a:rPr>
              <a:t>Noise removal </a:t>
            </a:r>
            <a:endParaRPr sz="2100">
              <a:solidFill>
                <a:schemeClr val="dk2"/>
              </a:solidFill>
            </a:endParaRPr>
          </a:p>
        </p:txBody>
      </p:sp>
      <p:sp>
        <p:nvSpPr>
          <p:cNvPr id="190" name="Google Shape;190;p21"/>
          <p:cNvSpPr txBox="1"/>
          <p:nvPr>
            <p:ph idx="12" type="sldNum"/>
          </p:nvPr>
        </p:nvSpPr>
        <p:spPr>
          <a:xfrm>
            <a:off x="4230183" y="4760292"/>
            <a:ext cx="54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