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swald" pitchFamily="2" charset="77"/>
      <p:regular r:id="rId30"/>
      <p:bold r:id="rId31"/>
    </p:embeddedFont>
    <p:embeddedFont>
      <p:font typeface="Source Code Pro" panose="020B0509030403020204" pitchFamily="49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jReXNsrgCsBfohUUDX9mQZL51d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42" d="100"/>
          <a:sy n="142" d="100"/>
        </p:scale>
        <p:origin x="7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Human hair is about 100 microns (micrometers)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3524fd07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f3524fd07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3524fd07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f3524fd07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3524fd07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f3524fd07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Storage ~ solid; Loss ~ liquid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Viscoelastic = solid + liquid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Solid = in phase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Liquid = out of phase (delay from viscosity)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eea3c696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2eeea3c696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Break signal down into solid and liquid response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Storage ~ solid; Loss ~ liquid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Viscoelastic = solid + liquid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f3524fd07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2f3524fd07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Storage ~ solid; Loss ~ liquid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Viscoelastic = solid + liquid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3524fd07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2f3524fd07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Storage ~ solid; Loss ~ liquid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Viscoelastic = solid + liquid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3524fd07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f3524fd07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3524fd07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f3524fd07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Talk about examples (shampoo, silly putty, toothpaste). Bonding energy on scale of thermal energy. Create materials with exotic properties - mix of solid and liquid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Same result with geometric system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Can alter helicity – unique material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 perfect geometric system - deeply controlled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Molecular slinky – so tightly wound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3524fd07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3524fd07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Einstein got his Nobel for Brownian motion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18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21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40;p2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25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0" name="Google Shape;50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Spiraling Out of Control: Fun with Helical Colloids</a:t>
            </a:r>
            <a:endParaRPr/>
          </a:p>
        </p:txBody>
      </p:sp>
      <p:sp>
        <p:nvSpPr>
          <p:cNvPr id="60" name="Google Shape;60;p1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Claire Atkinson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35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800"/>
              <a:t>Dogic Lab</a:t>
            </a:r>
            <a:endParaRPr sz="2800"/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225" y="3531020"/>
            <a:ext cx="2289875" cy="13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/>
          <p:nvPr/>
        </p:nvSpPr>
        <p:spPr>
          <a:xfrm>
            <a:off x="7890600" y="4759201"/>
            <a:ext cx="5031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um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Google Shape;63;p1"/>
          <p:cNvCxnSpPr/>
          <p:nvPr/>
        </p:nvCxnSpPr>
        <p:spPr>
          <a:xfrm>
            <a:off x="7890600" y="4759201"/>
            <a:ext cx="503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4" name="Google Shape;6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175" y="3667449"/>
            <a:ext cx="985277" cy="9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500" y="3664996"/>
            <a:ext cx="985275" cy="99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7825" y="3740450"/>
            <a:ext cx="915000" cy="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f3524fd07b_0_2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Coiled Flagella Diffusion</a:t>
            </a:r>
            <a:endParaRPr/>
          </a:p>
        </p:txBody>
      </p:sp>
      <p:grpSp>
        <p:nvGrpSpPr>
          <p:cNvPr id="160" name="Google Shape;160;g2f3524fd07b_0_24"/>
          <p:cNvGrpSpPr/>
          <p:nvPr/>
        </p:nvGrpSpPr>
        <p:grpSpPr>
          <a:xfrm>
            <a:off x="165422" y="3535751"/>
            <a:ext cx="8508353" cy="1444075"/>
            <a:chOff x="317823" y="3535751"/>
            <a:chExt cx="8508353" cy="1444075"/>
          </a:xfrm>
        </p:grpSpPr>
        <p:pic>
          <p:nvPicPr>
            <p:cNvPr id="161" name="Google Shape;161;g2f3524fd07b_0_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823" y="3535751"/>
              <a:ext cx="8508353" cy="144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g2f3524fd07b_0_24"/>
            <p:cNvSpPr txBox="1"/>
            <p:nvPr/>
          </p:nvSpPr>
          <p:spPr>
            <a:xfrm>
              <a:off x="397450" y="4675925"/>
              <a:ext cx="467700" cy="22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 μm</a:t>
              </a:r>
              <a:endParaRPr sz="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63" name="Google Shape;163;g2f3524fd07b_0_24"/>
            <p:cNvCxnSpPr/>
            <p:nvPr/>
          </p:nvCxnSpPr>
          <p:spPr>
            <a:xfrm>
              <a:off x="397450" y="4734100"/>
              <a:ext cx="4677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" name="Google Shape;164;g2f3524fd07b_0_24"/>
          <p:cNvGrpSpPr/>
          <p:nvPr/>
        </p:nvGrpSpPr>
        <p:grpSpPr>
          <a:xfrm>
            <a:off x="1356471" y="1587202"/>
            <a:ext cx="1823099" cy="1615646"/>
            <a:chOff x="1625350" y="2445275"/>
            <a:chExt cx="1659475" cy="1443959"/>
          </a:xfrm>
        </p:grpSpPr>
        <p:pic>
          <p:nvPicPr>
            <p:cNvPr id="165" name="Google Shape;165;g2f3524fd07b_0_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25350" y="2445275"/>
              <a:ext cx="1659475" cy="144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g2f3524fd07b_0_24"/>
            <p:cNvSpPr/>
            <p:nvPr/>
          </p:nvSpPr>
          <p:spPr>
            <a:xfrm>
              <a:off x="1625350" y="3560634"/>
              <a:ext cx="596100" cy="300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3 </a:t>
              </a:r>
              <a:r>
                <a:rPr lang="en" sz="13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μm</a:t>
              </a:r>
              <a:endParaRPr sz="13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67" name="Google Shape;167;g2f3524fd07b_0_24"/>
            <p:cNvCxnSpPr/>
            <p:nvPr/>
          </p:nvCxnSpPr>
          <p:spPr>
            <a:xfrm>
              <a:off x="1638571" y="3591960"/>
              <a:ext cx="596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8" name="Google Shape;168;g2f3524fd07b_0_24"/>
          <p:cNvSpPr txBox="1"/>
          <p:nvPr/>
        </p:nvSpPr>
        <p:spPr>
          <a:xfrm>
            <a:off x="4184875" y="1889175"/>
            <a:ext cx="416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Coils diffuse on short time scales by rotating about their center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CAF1A-5167-F666-CF97-217590EF91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f3524fd07b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1298" y="1407292"/>
            <a:ext cx="4819800" cy="366020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f3524fd07b_0_6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Squared Displacement</a:t>
            </a:r>
            <a:endParaRPr/>
          </a:p>
        </p:txBody>
      </p:sp>
      <p:sp>
        <p:nvSpPr>
          <p:cNvPr id="175" name="Google Shape;175;g2f3524fd07b_0_63"/>
          <p:cNvSpPr txBox="1"/>
          <p:nvPr/>
        </p:nvSpPr>
        <p:spPr>
          <a:xfrm rot="-1498251">
            <a:off x="5773081" y="2340927"/>
            <a:ext cx="223281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7F24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Linear regime</a:t>
            </a:r>
            <a:endParaRPr sz="1800">
              <a:solidFill>
                <a:srgbClr val="FE7F24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6" name="Google Shape;176;g2f3524fd07b_0_63"/>
          <p:cNvSpPr/>
          <p:nvPr/>
        </p:nvSpPr>
        <p:spPr>
          <a:xfrm>
            <a:off x="4328675" y="3366650"/>
            <a:ext cx="268800" cy="1005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7" name="Google Shape;177;g2f3524fd07b_0_63"/>
          <p:cNvSpPr txBox="1"/>
          <p:nvPr/>
        </p:nvSpPr>
        <p:spPr>
          <a:xfrm>
            <a:off x="4597475" y="3910250"/>
            <a:ext cx="260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Noise in the data</a:t>
            </a:r>
            <a:endParaRPr sz="1800"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8" name="Google Shape;178;g2f3524fd07b_0_63"/>
          <p:cNvSpPr/>
          <p:nvPr/>
        </p:nvSpPr>
        <p:spPr>
          <a:xfrm>
            <a:off x="1199725" y="2378375"/>
            <a:ext cx="1288200" cy="1293000"/>
          </a:xfrm>
          <a:prstGeom prst="blockArc">
            <a:avLst>
              <a:gd name="adj1" fmla="val 10826992"/>
              <a:gd name="adj2" fmla="val 4587570"/>
              <a:gd name="adj3" fmla="val 17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9" name="Google Shape;179;g2f3524fd07b_0_63"/>
          <p:cNvSpPr/>
          <p:nvPr/>
        </p:nvSpPr>
        <p:spPr>
          <a:xfrm rot="-3396583">
            <a:off x="1199641" y="2378419"/>
            <a:ext cx="1288115" cy="1292857"/>
          </a:xfrm>
          <a:prstGeom prst="blockArc">
            <a:avLst>
              <a:gd name="adj1" fmla="val 10826992"/>
              <a:gd name="adj2" fmla="val 4587570"/>
              <a:gd name="adj3" fmla="val 17667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80" name="Google Shape;180;g2f3524fd07b_0_63"/>
          <p:cNvSpPr txBox="1"/>
          <p:nvPr/>
        </p:nvSpPr>
        <p:spPr>
          <a:xfrm>
            <a:off x="744650" y="3252325"/>
            <a:ext cx="47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Δs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181" name="Google Shape;181;g2f3524fd07b_0_63"/>
          <p:cNvGrpSpPr/>
          <p:nvPr/>
        </p:nvGrpSpPr>
        <p:grpSpPr>
          <a:xfrm rot="3691622">
            <a:off x="860695" y="3334619"/>
            <a:ext cx="619597" cy="105239"/>
            <a:chOff x="362375" y="1613200"/>
            <a:chExt cx="1122300" cy="248988"/>
          </a:xfrm>
        </p:grpSpPr>
        <p:cxnSp>
          <p:nvCxnSpPr>
            <p:cNvPr id="182" name="Google Shape;182;g2f3524fd07b_0_63"/>
            <p:cNvCxnSpPr/>
            <p:nvPr/>
          </p:nvCxnSpPr>
          <p:spPr>
            <a:xfrm>
              <a:off x="362375" y="1733200"/>
              <a:ext cx="11223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g2f3524fd07b_0_63"/>
            <p:cNvCxnSpPr/>
            <p:nvPr/>
          </p:nvCxnSpPr>
          <p:spPr>
            <a:xfrm>
              <a:off x="362375" y="1613200"/>
              <a:ext cx="0" cy="240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g2f3524fd07b_0_63"/>
            <p:cNvCxnSpPr/>
            <p:nvPr/>
          </p:nvCxnSpPr>
          <p:spPr>
            <a:xfrm>
              <a:off x="1484675" y="1622188"/>
              <a:ext cx="0" cy="240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A6329-4CAA-65DA-745F-D0D731B98B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3524fd07b_0_14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Macroscopic Flow Properties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2190A-EFD2-CE0C-9666-90B90CF2F4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The Science of Rheology</a:t>
            </a:r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450698" y="3716793"/>
            <a:ext cx="1438595" cy="1075151"/>
            <a:chOff x="5707113" y="810230"/>
            <a:chExt cx="1438595" cy="1075151"/>
          </a:xfrm>
        </p:grpSpPr>
        <p:pic>
          <p:nvPicPr>
            <p:cNvPr id="196" name="Google Shape;196;p5"/>
            <p:cNvPicPr preferRelativeResize="0"/>
            <p:nvPr/>
          </p:nvPicPr>
          <p:blipFill rotWithShape="1">
            <a:blip r:embed="rId3">
              <a:alphaModFix/>
            </a:blip>
            <a:srcRect l="1808" t="36941" r="68035" b="2065"/>
            <a:stretch/>
          </p:blipFill>
          <p:spPr>
            <a:xfrm>
              <a:off x="5707113" y="816303"/>
              <a:ext cx="1438595" cy="1069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5"/>
            <p:cNvSpPr/>
            <p:nvPr/>
          </p:nvSpPr>
          <p:spPr>
            <a:xfrm>
              <a:off x="6798550" y="810230"/>
              <a:ext cx="347158" cy="3755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985699" y="1956650"/>
            <a:ext cx="9036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2154825" y="3983050"/>
            <a:ext cx="176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Sinusoidal strain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2306450" y="1562875"/>
            <a:ext cx="488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Apply Strain	</a:t>
            </a:r>
            <a:r>
              <a:rPr lang="en" sz="1800" b="0" i="0" u="none" strike="noStrike" cap="none" dirty="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	</a:t>
            </a:r>
            <a:r>
              <a:rPr lang="en" sz="1800" b="0" i="0" u="none" strike="noStrike" cap="none" dirty="0">
                <a:solidFill>
                  <a:srgbClr val="4A86E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Measure Stress</a:t>
            </a:r>
            <a:endParaRPr sz="1800" b="0" i="0" u="none" strike="noStrike" cap="none" dirty="0">
              <a:solidFill>
                <a:srgbClr val="4A86E8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01" name="Google Shape;201;p5"/>
          <p:cNvCxnSpPr/>
          <p:nvPr/>
        </p:nvCxnSpPr>
        <p:spPr>
          <a:xfrm rot="10800000" flipH="1">
            <a:off x="4308588" y="1792371"/>
            <a:ext cx="526800" cy="2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02" name="Google Shape;202;p5"/>
          <p:cNvPicPr preferRelativeResize="0"/>
          <p:nvPr/>
        </p:nvPicPr>
        <p:blipFill rotWithShape="1">
          <a:blip r:embed="rId4">
            <a:alphaModFix/>
          </a:blip>
          <a:srcRect l="22359" t="30072" r="23113" b="35955"/>
          <a:stretch/>
        </p:blipFill>
        <p:spPr>
          <a:xfrm>
            <a:off x="5687925" y="2365262"/>
            <a:ext cx="2892499" cy="1351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5"/>
          <p:cNvCxnSpPr/>
          <p:nvPr/>
        </p:nvCxnSpPr>
        <p:spPr>
          <a:xfrm>
            <a:off x="4096950" y="2940400"/>
            <a:ext cx="950100" cy="10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04" name="Google Shape;204;p5"/>
          <p:cNvPicPr preferRelativeResize="0"/>
          <p:nvPr/>
        </p:nvPicPr>
        <p:blipFill rotWithShape="1">
          <a:blip r:embed="rId5">
            <a:alphaModFix/>
          </a:blip>
          <a:srcRect l="22453" t="28911" r="22955" b="37980"/>
          <a:stretch/>
        </p:blipFill>
        <p:spPr>
          <a:xfrm>
            <a:off x="543650" y="2269725"/>
            <a:ext cx="2971550" cy="13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/>
          <p:nvPr/>
        </p:nvSpPr>
        <p:spPr>
          <a:xfrm>
            <a:off x="6252175" y="3983050"/>
            <a:ext cx="176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Oscillating stress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9EB0E9-C071-1690-6D87-B9D2A75EA4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eea3c6961_0_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The Science of Rheology</a:t>
            </a:r>
            <a:endParaRPr/>
          </a:p>
        </p:txBody>
      </p:sp>
      <p:pic>
        <p:nvPicPr>
          <p:cNvPr id="211" name="Google Shape;211;g2eeea3c6961_0_16"/>
          <p:cNvPicPr preferRelativeResize="0"/>
          <p:nvPr/>
        </p:nvPicPr>
        <p:blipFill rotWithShape="1">
          <a:blip r:embed="rId3">
            <a:alphaModFix/>
          </a:blip>
          <a:srcRect l="22359" t="30072" r="23113" b="35955"/>
          <a:stretch/>
        </p:blipFill>
        <p:spPr>
          <a:xfrm>
            <a:off x="3125750" y="1721037"/>
            <a:ext cx="2892499" cy="13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eeea3c6961_0_16"/>
          <p:cNvPicPr preferRelativeResize="0"/>
          <p:nvPr/>
        </p:nvPicPr>
        <p:blipFill rotWithShape="1">
          <a:blip r:embed="rId4">
            <a:alphaModFix/>
          </a:blip>
          <a:srcRect l="23344" t="30595" r="23063" b="38471"/>
          <a:stretch/>
        </p:blipFill>
        <p:spPr>
          <a:xfrm>
            <a:off x="983586" y="3687600"/>
            <a:ext cx="2938927" cy="12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eeea3c6961_0_16"/>
          <p:cNvSpPr txBox="1"/>
          <p:nvPr/>
        </p:nvSpPr>
        <p:spPr>
          <a:xfrm>
            <a:off x="1393888" y="3297300"/>
            <a:ext cx="211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Solid response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14" name="Google Shape;214;g2eeea3c6961_0_16"/>
          <p:cNvPicPr preferRelativeResize="0"/>
          <p:nvPr/>
        </p:nvPicPr>
        <p:blipFill rotWithShape="1">
          <a:blip r:embed="rId5">
            <a:alphaModFix/>
          </a:blip>
          <a:srcRect l="23462" t="30430" r="23297" b="38343"/>
          <a:stretch/>
        </p:blipFill>
        <p:spPr>
          <a:xfrm>
            <a:off x="5370325" y="3687600"/>
            <a:ext cx="2892499" cy="127236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eeea3c6961_0_16"/>
          <p:cNvSpPr txBox="1"/>
          <p:nvPr/>
        </p:nvSpPr>
        <p:spPr>
          <a:xfrm>
            <a:off x="5678213" y="3297300"/>
            <a:ext cx="227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Liquid response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6" name="Google Shape;216;g2eeea3c6961_0_16"/>
          <p:cNvSpPr txBox="1"/>
          <p:nvPr/>
        </p:nvSpPr>
        <p:spPr>
          <a:xfrm>
            <a:off x="3366002" y="1259325"/>
            <a:ext cx="241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Measured stress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17" name="Google Shape;217;g2eeea3c6961_0_16"/>
          <p:cNvCxnSpPr/>
          <p:nvPr/>
        </p:nvCxnSpPr>
        <p:spPr>
          <a:xfrm rot="10800000" flipH="1">
            <a:off x="3324025" y="2985825"/>
            <a:ext cx="758100" cy="37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218" name="Google Shape;218;g2eeea3c6961_0_16"/>
          <p:cNvCxnSpPr/>
          <p:nvPr/>
        </p:nvCxnSpPr>
        <p:spPr>
          <a:xfrm rot="10800000">
            <a:off x="5085150" y="2997550"/>
            <a:ext cx="769800" cy="349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AEF94A-2AD0-6ACA-91E4-93E30C4449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00" y="1613200"/>
            <a:ext cx="4342674" cy="32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The Science of Rheology</a:t>
            </a:r>
            <a:endParaRPr/>
          </a:p>
        </p:txBody>
      </p:sp>
      <p:pic>
        <p:nvPicPr>
          <p:cNvPr id="2" name="Picture 2" descr="teaching science — fuckyeahphysica: Meet Oobleck ( Corn Starch )-...">
            <a:extLst>
              <a:ext uri="{FF2B5EF4-FFF2-40B4-BE49-F238E27FC236}">
                <a16:creationId xmlns:a16="http://schemas.microsoft.com/office/drawing/2014/main" id="{D1865ADD-0B9E-485F-1EB6-0EDDAD67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69" y="2851753"/>
            <a:ext cx="3306253" cy="18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224;p6">
            <a:extLst>
              <a:ext uri="{FF2B5EF4-FFF2-40B4-BE49-F238E27FC236}">
                <a16:creationId xmlns:a16="http://schemas.microsoft.com/office/drawing/2014/main" id="{5B45224A-1F82-09E3-D158-099125B2CDF9}"/>
              </a:ext>
            </a:extLst>
          </p:cNvPr>
          <p:cNvGrpSpPr/>
          <p:nvPr/>
        </p:nvGrpSpPr>
        <p:grpSpPr>
          <a:xfrm>
            <a:off x="5369089" y="421413"/>
            <a:ext cx="2981057" cy="1870333"/>
            <a:chOff x="5707113" y="810230"/>
            <a:chExt cx="1438595" cy="1075151"/>
          </a:xfrm>
        </p:grpSpPr>
        <p:pic>
          <p:nvPicPr>
            <p:cNvPr id="4" name="Google Shape;225;p6">
              <a:extLst>
                <a:ext uri="{FF2B5EF4-FFF2-40B4-BE49-F238E27FC236}">
                  <a16:creationId xmlns:a16="http://schemas.microsoft.com/office/drawing/2014/main" id="{98D571BE-CB97-79FC-E632-F7ED148B0D4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809" t="36944" r="68033" b="2060"/>
            <a:stretch/>
          </p:blipFill>
          <p:spPr>
            <a:xfrm>
              <a:off x="5707113" y="816303"/>
              <a:ext cx="1438595" cy="1069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26;p6">
              <a:extLst>
                <a:ext uri="{FF2B5EF4-FFF2-40B4-BE49-F238E27FC236}">
                  <a16:creationId xmlns:a16="http://schemas.microsoft.com/office/drawing/2014/main" id="{E580C595-6569-9F69-2B28-A1E6396F5259}"/>
                </a:ext>
              </a:extLst>
            </p:cNvPr>
            <p:cNvSpPr/>
            <p:nvPr/>
          </p:nvSpPr>
          <p:spPr>
            <a:xfrm>
              <a:off x="6798550" y="810230"/>
              <a:ext cx="347100" cy="37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20C850AD-B742-3B9A-7E12-1801BBD5B4EA}"/>
              </a:ext>
            </a:extLst>
          </p:cNvPr>
          <p:cNvSpPr txBox="1"/>
          <p:nvPr/>
        </p:nvSpPr>
        <p:spPr>
          <a:xfrm>
            <a:off x="-31511" y="4872362"/>
            <a:ext cx="8863811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Gif: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Sciteachers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. (2015, August 28). </a:t>
            </a:r>
            <a:r>
              <a:rPr lang="en-US" sz="800" b="0" i="1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For teaching: Physics/fluid dynamics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. Tumblr. https://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sciteachers.tumblr.com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/post/127752338182/meet-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oobleck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-corn-starch-a-non-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newtonian</a:t>
            </a:r>
            <a:endParaRPr lang="en-US" sz="800" dirty="0">
              <a:solidFill>
                <a:schemeClr val="dk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ource Code Pro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90B03-6A8A-32F4-343B-C68AF4E381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3524fd07b_0_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Coiled Suspension Response</a:t>
            </a:r>
            <a:endParaRPr/>
          </a:p>
        </p:txBody>
      </p:sp>
      <p:sp>
        <p:nvSpPr>
          <p:cNvPr id="234" name="Google Shape;234;g2f3524fd07b_0_49"/>
          <p:cNvSpPr txBox="1"/>
          <p:nvPr/>
        </p:nvSpPr>
        <p:spPr>
          <a:xfrm>
            <a:off x="5096700" y="1168975"/>
            <a:ext cx="362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-"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Both solid and liquid properties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5" name="Google Shape;235;g2f3524fd07b_0_49"/>
          <p:cNvSpPr txBox="1"/>
          <p:nvPr/>
        </p:nvSpPr>
        <p:spPr>
          <a:xfrm>
            <a:off x="5096700" y="1874450"/>
            <a:ext cx="36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-"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Solid response predominates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6" name="Google Shape;236;g2f3524fd07b_0_49"/>
          <p:cNvSpPr txBox="1"/>
          <p:nvPr/>
        </p:nvSpPr>
        <p:spPr>
          <a:xfrm>
            <a:off x="5096700" y="2364525"/>
            <a:ext cx="36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-"/>
            </a:pPr>
            <a:r>
              <a:rPr lang="en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 chemical linkages</a:t>
            </a:r>
            <a:endParaRPr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7" name="Google Shape;237;g2f3524fd07b_0_49"/>
          <p:cNvSpPr txBox="1"/>
          <p:nvPr/>
        </p:nvSpPr>
        <p:spPr>
          <a:xfrm>
            <a:off x="5295450" y="3344675"/>
            <a:ext cx="3226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This material behaves as a </a:t>
            </a:r>
            <a:r>
              <a:rPr lang="en" sz="2400" b="1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physical gel</a:t>
            </a:r>
            <a:endParaRPr sz="2400" b="1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38" name="Google Shape;238;g2f3524fd07b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00" y="1613200"/>
            <a:ext cx="4342674" cy="32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f3524fd07b_0_49"/>
          <p:cNvPicPr preferRelativeResize="0"/>
          <p:nvPr/>
        </p:nvPicPr>
        <p:blipFill rotWithShape="1">
          <a:blip r:embed="rId4">
            <a:alphaModFix/>
          </a:blip>
          <a:srcRect l="8061" t="7520" r="8577" b="11085"/>
          <a:stretch/>
        </p:blipFill>
        <p:spPr>
          <a:xfrm>
            <a:off x="3887650" y="3881000"/>
            <a:ext cx="460925" cy="5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1D894-E2CD-4CA5-B206-75E5385690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2f3524fd07b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397" y="1613198"/>
            <a:ext cx="4342674" cy="326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2f3524fd07b_0_4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Coiled Suspension Comparison</a:t>
            </a:r>
            <a:endParaRPr/>
          </a:p>
        </p:txBody>
      </p:sp>
      <p:pic>
        <p:nvPicPr>
          <p:cNvPr id="246" name="Google Shape;246;g2f3524fd07b_0_41"/>
          <p:cNvPicPr preferRelativeResize="0"/>
          <p:nvPr/>
        </p:nvPicPr>
        <p:blipFill rotWithShape="1">
          <a:blip r:embed="rId4">
            <a:alphaModFix/>
          </a:blip>
          <a:srcRect l="20529" t="3592" r="24814" b="4045"/>
          <a:stretch/>
        </p:blipFill>
        <p:spPr>
          <a:xfrm rot="-5400000">
            <a:off x="8258775" y="3746825"/>
            <a:ext cx="287175" cy="10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f3524fd07b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00" y="1613200"/>
            <a:ext cx="4342674" cy="32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f3524fd07b_0_41"/>
          <p:cNvPicPr preferRelativeResize="0"/>
          <p:nvPr/>
        </p:nvPicPr>
        <p:blipFill rotWithShape="1">
          <a:blip r:embed="rId6">
            <a:alphaModFix/>
          </a:blip>
          <a:srcRect l="8061" t="7520" r="8577" b="11085"/>
          <a:stretch/>
        </p:blipFill>
        <p:spPr>
          <a:xfrm>
            <a:off x="3887650" y="3881000"/>
            <a:ext cx="460925" cy="5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0F727-E9A6-983B-1657-50EF33D406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3524fd07b_0_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this mean?</a:t>
            </a:r>
            <a:endParaRPr/>
          </a:p>
        </p:txBody>
      </p:sp>
      <p:sp>
        <p:nvSpPr>
          <p:cNvPr id="254" name="Google Shape;254;g2f3524fd07b_0_36"/>
          <p:cNvSpPr txBox="1">
            <a:spLocks noGrp="1"/>
          </p:cNvSpPr>
          <p:nvPr>
            <p:ph type="body" idx="1"/>
          </p:nvPr>
        </p:nvSpPr>
        <p:spPr>
          <a:xfrm>
            <a:off x="311700" y="14277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595959"/>
                </a:solidFill>
              </a:rPr>
              <a:t>Entanglements lead to viscoelasticity</a:t>
            </a:r>
            <a:endParaRPr dirty="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Coil properties cause softness</a:t>
            </a:r>
            <a:endParaRPr dirty="0"/>
          </a:p>
        </p:txBody>
      </p:sp>
      <p:sp>
        <p:nvSpPr>
          <p:cNvPr id="255" name="Google Shape;255;g2f3524fd07b_0_36"/>
          <p:cNvSpPr txBox="1"/>
          <p:nvPr/>
        </p:nvSpPr>
        <p:spPr>
          <a:xfrm>
            <a:off x="562500" y="4191205"/>
            <a:ext cx="8019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95959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Observed gel-like properties likely result from limited center of mass translation</a:t>
            </a:r>
            <a:endParaRPr sz="1800" dirty="0">
              <a:solidFill>
                <a:srgbClr val="595959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56" name="Google Shape;256;g2f3524fd07b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6468" y="2301825"/>
            <a:ext cx="1917807" cy="173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g2f3524fd07b_0_36"/>
          <p:cNvGrpSpPr/>
          <p:nvPr/>
        </p:nvGrpSpPr>
        <p:grpSpPr>
          <a:xfrm>
            <a:off x="1952729" y="2301798"/>
            <a:ext cx="1917855" cy="1730729"/>
            <a:chOff x="1625350" y="2445275"/>
            <a:chExt cx="1659475" cy="1443959"/>
          </a:xfrm>
        </p:grpSpPr>
        <p:pic>
          <p:nvPicPr>
            <p:cNvPr id="258" name="Google Shape;258;g2f3524fd07b_0_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25350" y="2445275"/>
              <a:ext cx="1659475" cy="144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g2f3524fd07b_0_36"/>
            <p:cNvSpPr/>
            <p:nvPr/>
          </p:nvSpPr>
          <p:spPr>
            <a:xfrm>
              <a:off x="1648250" y="3573792"/>
              <a:ext cx="596100" cy="300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3 μm</a:t>
              </a:r>
              <a:endParaRPr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60" name="Google Shape;260;g2f3524fd07b_0_36"/>
            <p:cNvCxnSpPr/>
            <p:nvPr/>
          </p:nvCxnSpPr>
          <p:spPr>
            <a:xfrm>
              <a:off x="1648250" y="3624517"/>
              <a:ext cx="596100" cy="0"/>
            </a:xfrm>
            <a:prstGeom prst="straightConnector1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86A38-73B9-481D-3424-544797B06C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3524fd07b_0_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266" name="Google Shape;266;g2f3524fd07b_0_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This work is supported by NSF REU grant PHY-2349677</a:t>
            </a: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 am also immensely grateful to my graduate mentor Nicholas Cuccia and faculty advisor Zvonimir Dogic as well as the entire Dogic Lab for creating a welcoming, fun, and inquisitive research environment. Lastly, a huge thanks to program director Sathya Guruswamy for making this whole experience possible</a:t>
            </a: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g2f3524fd07b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887" y="246599"/>
            <a:ext cx="985277" cy="9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f3524fd07b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088" y="244146"/>
            <a:ext cx="985275" cy="99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f3524fd07b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7300" y="281750"/>
            <a:ext cx="915000" cy="9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0BD47F-ABA1-ED14-6EF8-68866DD991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Viscoelasticity in the Everyday</a:t>
            </a:r>
            <a:endParaRPr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459" y="1647555"/>
            <a:ext cx="4061638" cy="270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 descr="A circular line with a circular patter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1744" y="2153499"/>
            <a:ext cx="1701800" cy="1689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4" name="Google Shape;74;p2"/>
          <p:cNvCxnSpPr>
            <a:endCxn id="75" idx="0"/>
          </p:cNvCxnSpPr>
          <p:nvPr/>
        </p:nvCxnSpPr>
        <p:spPr>
          <a:xfrm rot="10800000">
            <a:off x="3067811" y="1842242"/>
            <a:ext cx="3463800" cy="311400"/>
          </a:xfrm>
          <a:prstGeom prst="straightConnector1">
            <a:avLst/>
          </a:prstGeom>
          <a:noFill/>
          <a:ln w="9525" cap="flat" cmpd="sng">
            <a:solidFill>
              <a:srgbClr val="E717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2"/>
          <p:cNvSpPr/>
          <p:nvPr/>
        </p:nvSpPr>
        <p:spPr>
          <a:xfrm>
            <a:off x="3009011" y="1842242"/>
            <a:ext cx="117600" cy="1128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2"/>
          <p:cNvCxnSpPr/>
          <p:nvPr/>
        </p:nvCxnSpPr>
        <p:spPr>
          <a:xfrm>
            <a:off x="3009011" y="1970190"/>
            <a:ext cx="3522600" cy="1872300"/>
          </a:xfrm>
          <a:prstGeom prst="straightConnector1">
            <a:avLst/>
          </a:prstGeom>
          <a:noFill/>
          <a:ln w="9525" cap="flat" cmpd="sng">
            <a:solidFill>
              <a:srgbClr val="E717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2"/>
          <p:cNvSpPr txBox="1"/>
          <p:nvPr/>
        </p:nvSpPr>
        <p:spPr>
          <a:xfrm>
            <a:off x="0" y="4649320"/>
            <a:ext cx="72828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Gif: hasan62. (2016). </a:t>
            </a:r>
            <a:r>
              <a:rPr lang="en-US" sz="800" b="0" i="1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Silly putty drips from ceiling on make a GIF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MakeAGif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https://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makeagif.com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/gif/silly-putty-drips-from-ceiling-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WKDnlz</a:t>
            </a:r>
            <a:endParaRPr lang="en-US" sz="8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Cuccia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N. L.,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Pothineni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Wu, B., Méndez Harper, J., &amp; Burton, J. C. (2020). Pore-size dependence and slow relaxation of hydrogel friction on Smooth Surfaces. Proceedings of the National Academy of Sciences, 117(21), 11247–11256. https://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doi.org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/10.1073/pnas.1922364117 </a:t>
            </a:r>
            <a:endParaRPr lang="en-US" sz="8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071CD-6822-3E27-5A41-65A6C3962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F3C1-1D0B-75DC-27F9-5BBE88DC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CE8CF-A2A1-E625-18F7-5BEE7677F3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8279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E364-8ABD-7AEE-B8D8-1A9BAA37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  <p:pic>
        <p:nvPicPr>
          <p:cNvPr id="5" name="Google Shape;144;p3">
            <a:extLst>
              <a:ext uri="{FF2B5EF4-FFF2-40B4-BE49-F238E27FC236}">
                <a16:creationId xmlns:a16="http://schemas.microsoft.com/office/drawing/2014/main" id="{88225936-812F-2AD6-BDAF-F0CE7D7FF9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60" t="465" r="51" b="8"/>
          <a:stretch/>
        </p:blipFill>
        <p:spPr>
          <a:xfrm rot="5400000">
            <a:off x="5193947" y="969620"/>
            <a:ext cx="3755058" cy="352164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1083A-8150-EADE-7A75-6C05A8537F4B}"/>
              </a:ext>
            </a:extLst>
          </p:cNvPr>
          <p:cNvSpPr txBox="1"/>
          <p:nvPr/>
        </p:nvSpPr>
        <p:spPr>
          <a:xfrm>
            <a:off x="-8965" y="4804946"/>
            <a:ext cx="91529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NAMBA, K., &amp; VONDERVISZT, F. (1997). Molecular architecture of bacterial flagellum. Quarterly Reviews of Biophysics, 30(1), 1–65. https://doi.org/10.1017/S0033583596003319</a:t>
            </a:r>
          </a:p>
          <a:p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Aizawa, S.-I. (2015). Flagella. In Molecular Medical Microbiology (Vol. 1–3, pp. 125–146). https://doi.org/10.1016/B978-0-12-397169-2.00007-X   </a:t>
            </a:r>
            <a:endParaRPr lang="en-US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Google Shape;114;p2">
            <a:extLst>
              <a:ext uri="{FF2B5EF4-FFF2-40B4-BE49-F238E27FC236}">
                <a16:creationId xmlns:a16="http://schemas.microsoft.com/office/drawing/2014/main" id="{2F15C520-C17D-5E50-D898-D2FAC08673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463" r="17119" b="23353"/>
          <a:stretch/>
        </p:blipFill>
        <p:spPr>
          <a:xfrm>
            <a:off x="1039786" y="1500903"/>
            <a:ext cx="3089397" cy="31070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B669E-0623-19B0-31DF-1EA78A957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7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0249-B0AC-44F0-7BAF-2B5119AA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  <p:pic>
        <p:nvPicPr>
          <p:cNvPr id="4" name="Google Shape;145;p3" descr="Diagram&#10;&#10;Description automatically generated">
            <a:extLst>
              <a:ext uri="{FF2B5EF4-FFF2-40B4-BE49-F238E27FC236}">
                <a16:creationId xmlns:a16="http://schemas.microsoft.com/office/drawing/2014/main" id="{FDFFED12-5A2E-ADA2-5527-CDF36B4772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37431" y="1346572"/>
            <a:ext cx="4669137" cy="32433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298FF-4788-5D11-9B1E-F4D08298558E}"/>
              </a:ext>
            </a:extLst>
          </p:cNvPr>
          <p:cNvSpPr txBox="1"/>
          <p:nvPr/>
        </p:nvSpPr>
        <p:spPr>
          <a:xfrm>
            <a:off x="-8965" y="4804946"/>
            <a:ext cx="4814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NAMBA, K., &amp; VONDERVISZT, F. (1997). Molecular architecture of bacterial flagellum. Quarterly Reviews of Biophysics, 30(1), 1–65. https://doi.org/10.1017/S0033583596003319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6E27A-79A5-D063-B69E-E36CE7F8F4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0854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A13B-2061-E374-E7C9-88F35FEEB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B6857A-B550-FD52-3B51-5787779495E8}"/>
              </a:ext>
            </a:extLst>
          </p:cNvPr>
          <p:cNvGrpSpPr/>
          <p:nvPr/>
        </p:nvGrpSpPr>
        <p:grpSpPr>
          <a:xfrm>
            <a:off x="228600" y="632459"/>
            <a:ext cx="4572000" cy="3429001"/>
            <a:chOff x="294640" y="236910"/>
            <a:chExt cx="6096000" cy="4572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8B12A9-D9D7-FDE9-6FE7-9337BE114DAF}"/>
                </a:ext>
              </a:extLst>
            </p:cNvPr>
            <p:cNvSpPr>
              <a:spLocks/>
            </p:cNvSpPr>
            <p:nvPr/>
          </p:nvSpPr>
          <p:spPr>
            <a:xfrm>
              <a:off x="640080" y="1438678"/>
              <a:ext cx="4917440" cy="2143760"/>
            </a:xfrm>
            <a:prstGeom prst="rect">
              <a:avLst/>
            </a:prstGeom>
            <a:solidFill>
              <a:srgbClr val="E6C9D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308D06-5CCF-6006-91B5-AE02C9A07AE0}"/>
                </a:ext>
              </a:extLst>
            </p:cNvPr>
            <p:cNvGrpSpPr/>
            <p:nvPr/>
          </p:nvGrpSpPr>
          <p:grpSpPr>
            <a:xfrm>
              <a:off x="294640" y="236910"/>
              <a:ext cx="6096000" cy="4572000"/>
              <a:chOff x="294640" y="236910"/>
              <a:chExt cx="6096000" cy="4572000"/>
            </a:xfrm>
          </p:grpSpPr>
          <p:pic>
            <p:nvPicPr>
              <p:cNvPr id="7" name="Picture 6" descr="A green and white structure&#10;&#10;Description automatically generated with medium confidence">
                <a:extLst>
                  <a:ext uri="{FF2B5EF4-FFF2-40B4-BE49-F238E27FC236}">
                    <a16:creationId xmlns:a16="http://schemas.microsoft.com/office/drawing/2014/main" id="{6E8547BF-1336-1A27-EA52-72E13DF18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4640" y="236910"/>
                <a:ext cx="6096000" cy="4572000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8426E2-0941-5979-C2B4-F673902146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0080" y="1442720"/>
                <a:ext cx="4917440" cy="2143760"/>
              </a:xfrm>
              <a:prstGeom prst="rect">
                <a:avLst/>
              </a:prstGeom>
              <a:noFill/>
              <a:ln w="571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C34778-4548-8228-6D00-CDC686FA2EF6}"/>
                  </a:ext>
                </a:extLst>
              </p:cNvPr>
              <p:cNvSpPr txBox="1"/>
              <p:nvPr/>
            </p:nvSpPr>
            <p:spPr>
              <a:xfrm>
                <a:off x="2438400" y="1560410"/>
                <a:ext cx="2133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i="1" dirty="0"/>
                  <a:t>“L-type” </a:t>
                </a:r>
                <a:r>
                  <a:rPr lang="en-US" sz="1500" b="1" dirty="0"/>
                  <a:t>flagellin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E7FE8E-1854-647E-D71D-0DF0CBA1B640}"/>
              </a:ext>
            </a:extLst>
          </p:cNvPr>
          <p:cNvGrpSpPr/>
          <p:nvPr/>
        </p:nvGrpSpPr>
        <p:grpSpPr>
          <a:xfrm>
            <a:off x="228600" y="2346960"/>
            <a:ext cx="4572000" cy="3429000"/>
            <a:chOff x="304800" y="3129280"/>
            <a:chExt cx="6096000" cy="4572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86089-7F30-818A-88B8-5BD507F31836}"/>
                </a:ext>
              </a:extLst>
            </p:cNvPr>
            <p:cNvSpPr>
              <a:spLocks/>
            </p:cNvSpPr>
            <p:nvPr/>
          </p:nvSpPr>
          <p:spPr>
            <a:xfrm>
              <a:off x="668561" y="4331379"/>
              <a:ext cx="4917440" cy="2143760"/>
            </a:xfrm>
            <a:prstGeom prst="rect">
              <a:avLst/>
            </a:prstGeom>
            <a:solidFill>
              <a:srgbClr val="E6C9D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7D6FF6-A577-5A7D-1DBD-C07EC672DB4F}"/>
                </a:ext>
              </a:extLst>
            </p:cNvPr>
            <p:cNvGrpSpPr/>
            <p:nvPr/>
          </p:nvGrpSpPr>
          <p:grpSpPr>
            <a:xfrm>
              <a:off x="304800" y="3129280"/>
              <a:ext cx="6096000" cy="4572000"/>
              <a:chOff x="304800" y="3129280"/>
              <a:chExt cx="6096000" cy="45720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0819453-C855-8600-6ED9-1E02DC9B6FB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04800" y="3129280"/>
                <a:ext cx="6096000" cy="4572000"/>
                <a:chOff x="243840" y="3129280"/>
                <a:chExt cx="6096000" cy="4572000"/>
              </a:xfrm>
            </p:grpSpPr>
            <p:pic>
              <p:nvPicPr>
                <p:cNvPr id="15" name="Picture 14" descr="A green and black image of a plant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DDCE7AA-CAB1-0FBA-857F-30B368CE17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840" y="3129280"/>
                  <a:ext cx="6096000" cy="4572000"/>
                </a:xfrm>
                <a:prstGeom prst="rect">
                  <a:avLst/>
                </a:prstGeom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69192AF-7996-47A4-4E0B-FDA6A9F7350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89280" y="4343400"/>
                  <a:ext cx="4917440" cy="2143760"/>
                </a:xfrm>
                <a:prstGeom prst="rect">
                  <a:avLst/>
                </a:prstGeom>
                <a:noFill/>
                <a:ln w="571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5998D8-0467-B9EA-00AD-B68FAEE8E6DA}"/>
                  </a:ext>
                </a:extLst>
              </p:cNvPr>
              <p:cNvSpPr txBox="1"/>
              <p:nvPr/>
            </p:nvSpPr>
            <p:spPr>
              <a:xfrm>
                <a:off x="2286000" y="4559572"/>
                <a:ext cx="2133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i="1" dirty="0"/>
                  <a:t>“R-type” </a:t>
                </a:r>
                <a:r>
                  <a:rPr lang="en-US" sz="1500" b="1" dirty="0"/>
                  <a:t>flagellin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CED6BC-B758-47C8-7C29-F20DEBAD65E6}"/>
              </a:ext>
            </a:extLst>
          </p:cNvPr>
          <p:cNvGrpSpPr/>
          <p:nvPr/>
        </p:nvGrpSpPr>
        <p:grpSpPr>
          <a:xfrm>
            <a:off x="5538241" y="542234"/>
            <a:ext cx="2404357" cy="3609449"/>
            <a:chOff x="8252317" y="1264835"/>
            <a:chExt cx="3469630" cy="5208650"/>
          </a:xfrm>
        </p:grpSpPr>
        <p:pic>
          <p:nvPicPr>
            <p:cNvPr id="18" name="Picture 17" descr="A group of flowers with spirals&#10;&#10;Description automatically generated with medium confidence">
              <a:extLst>
                <a:ext uri="{FF2B5EF4-FFF2-40B4-BE49-F238E27FC236}">
                  <a16:creationId xmlns:a16="http://schemas.microsoft.com/office/drawing/2014/main" id="{65E21665-E8E0-6EF3-26DF-2B3084FF7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301" y="1564574"/>
              <a:ext cx="3081663" cy="460917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DAD7BA-686C-27AD-BA4D-85338BE69523}"/>
                </a:ext>
              </a:extLst>
            </p:cNvPr>
            <p:cNvSpPr/>
            <p:nvPr/>
          </p:nvSpPr>
          <p:spPr>
            <a:xfrm>
              <a:off x="8252317" y="1264835"/>
              <a:ext cx="3469630" cy="5208650"/>
            </a:xfrm>
            <a:prstGeom prst="rect">
              <a:avLst/>
            </a:prstGeom>
            <a:noFill/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3AC7B08-0108-BCA6-0A97-7A7807851E07}"/>
              </a:ext>
            </a:extLst>
          </p:cNvPr>
          <p:cNvSpPr txBox="1"/>
          <p:nvPr/>
        </p:nvSpPr>
        <p:spPr>
          <a:xfrm>
            <a:off x="4742382" y="4638032"/>
            <a:ext cx="373007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Maki-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Yonekura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Yonekura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K. &amp;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Namba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K. Conformational change of flagellin for polymorphic supercoiling of the flagellar filament. Nat Struct Mol Biol 17, 417–422 (2010). https://doi.org/10.1038/nsmb.1774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02EAF-C485-A8B6-4BA2-808616F070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509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Focus on Flagella</a:t>
            </a: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We can get uniform “mini springs” from a biological system</a:t>
            </a:r>
            <a:endParaRPr/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l="3434" r="10698" b="11567"/>
          <a:stretch/>
        </p:blipFill>
        <p:spPr>
          <a:xfrm>
            <a:off x="1346087" y="2236941"/>
            <a:ext cx="2390741" cy="198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descr="Green lights in the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0855" t="54444" r="11163" b="779"/>
          <a:stretch/>
        </p:blipFill>
        <p:spPr>
          <a:xfrm>
            <a:off x="5149663" y="2236941"/>
            <a:ext cx="2592015" cy="198343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1421699" y="3942322"/>
            <a:ext cx="585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μ</a:t>
            </a:r>
            <a:r>
              <a:rPr lang="en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endParaRPr sz="14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5275899" y="3942322"/>
            <a:ext cx="5853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μ</a:t>
            </a:r>
            <a:r>
              <a:rPr lang="en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endParaRPr sz="14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8" name="Google Shape;88;p3"/>
          <p:cNvCxnSpPr/>
          <p:nvPr/>
        </p:nvCxnSpPr>
        <p:spPr>
          <a:xfrm rot="10800000" flipH="1">
            <a:off x="3934738" y="3223421"/>
            <a:ext cx="1017000" cy="105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" name="Google Shape;89;p3"/>
          <p:cNvSpPr txBox="1"/>
          <p:nvPr/>
        </p:nvSpPr>
        <p:spPr>
          <a:xfrm>
            <a:off x="-8965" y="4615292"/>
            <a:ext cx="43719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Image: T. T. Renault, A. O. Abraham, T.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Bergmiller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, G. Paradis, S.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Rainville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, E. Charpentier, C. C. Guet, Y. Tu, K. </a:t>
            </a:r>
            <a:r>
              <a:rPr lang="en-US" sz="800" b="0" i="0" u="none" strike="noStrike" dirty="0" err="1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Namba</a:t>
            </a:r>
            <a:r>
              <a:rPr lang="en-US" sz="800" b="0" i="0" u="none" strike="noStrike" dirty="0">
                <a:solidFill>
                  <a:srgbClr val="424242"/>
                </a:solidFill>
                <a:effectLst/>
                <a:latin typeface="Open Sans" panose="020B0606030504020204" pitchFamily="34" charset="0"/>
              </a:rPr>
              <a:t>, J. P. Keener, T. Minamino, and M. Erhardt, Bacterial flagella growth through an injection-diffusion mechanism, eLife6, e23136 (2017).</a:t>
            </a:r>
            <a:endParaRPr lang="en-US" sz="800" b="0" dirty="0">
              <a:effectLst/>
            </a:endParaRPr>
          </a:p>
        </p:txBody>
      </p:sp>
      <p:cxnSp>
        <p:nvCxnSpPr>
          <p:cNvPr id="90" name="Google Shape;90;p3"/>
          <p:cNvCxnSpPr/>
          <p:nvPr/>
        </p:nvCxnSpPr>
        <p:spPr>
          <a:xfrm>
            <a:off x="1421699" y="3942322"/>
            <a:ext cx="5853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3"/>
          <p:cNvCxnSpPr/>
          <p:nvPr/>
        </p:nvCxnSpPr>
        <p:spPr>
          <a:xfrm>
            <a:off x="5275899" y="3942322"/>
            <a:ext cx="5853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1FCB63-DAD0-C252-8541-B41849625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Different Shapes</a:t>
            </a:r>
            <a:endParaRPr/>
          </a:p>
        </p:txBody>
      </p:sp>
      <p:grpSp>
        <p:nvGrpSpPr>
          <p:cNvPr id="97" name="Google Shape;97;p9"/>
          <p:cNvGrpSpPr/>
          <p:nvPr/>
        </p:nvGrpSpPr>
        <p:grpSpPr>
          <a:xfrm>
            <a:off x="2694648" y="1489792"/>
            <a:ext cx="1018325" cy="2813057"/>
            <a:chOff x="2489413" y="1641424"/>
            <a:chExt cx="1085519" cy="3183632"/>
          </a:xfrm>
        </p:grpSpPr>
        <p:pic>
          <p:nvPicPr>
            <p:cNvPr id="98" name="Google Shape;98;p9"/>
            <p:cNvPicPr preferRelativeResize="0"/>
            <p:nvPr/>
          </p:nvPicPr>
          <p:blipFill rotWithShape="1">
            <a:blip r:embed="rId3">
              <a:alphaModFix/>
            </a:blip>
            <a:srcRect l="6879" t="1310" r="11032" b="909"/>
            <a:stretch/>
          </p:blipFill>
          <p:spPr>
            <a:xfrm>
              <a:off x="2489413" y="1996131"/>
              <a:ext cx="1085519" cy="282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9"/>
            <p:cNvSpPr txBox="1"/>
            <p:nvPr/>
          </p:nvSpPr>
          <p:spPr>
            <a:xfrm>
              <a:off x="2524400" y="1641424"/>
              <a:ext cx="10155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544888" y="4590294"/>
              <a:ext cx="342900" cy="1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" sz="700" b="1">
                  <a:solidFill>
                    <a:schemeClr val="lt1"/>
                  </a:solidFill>
                </a:rPr>
                <a:t>μ</a:t>
              </a:r>
              <a:r>
                <a:rPr lang="en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4063354" y="1489793"/>
            <a:ext cx="1018325" cy="2813056"/>
            <a:chOff x="3948432" y="1641425"/>
            <a:chExt cx="1085519" cy="3183631"/>
          </a:xfrm>
        </p:grpSpPr>
        <p:pic>
          <p:nvPicPr>
            <p:cNvPr id="102" name="Google Shape;102;p9"/>
            <p:cNvPicPr preferRelativeResize="0"/>
            <p:nvPr/>
          </p:nvPicPr>
          <p:blipFill rotWithShape="1">
            <a:blip r:embed="rId4">
              <a:alphaModFix/>
            </a:blip>
            <a:srcRect r="12929" b="920"/>
            <a:stretch/>
          </p:blipFill>
          <p:spPr>
            <a:xfrm>
              <a:off x="3948432" y="1996131"/>
              <a:ext cx="1085519" cy="282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9"/>
            <p:cNvSpPr txBox="1"/>
            <p:nvPr/>
          </p:nvSpPr>
          <p:spPr>
            <a:xfrm>
              <a:off x="4018406" y="1641425"/>
              <a:ext cx="9456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Curly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4012175" y="4590294"/>
              <a:ext cx="342900" cy="16980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" sz="700" b="1"/>
                <a:t>μ</a:t>
              </a:r>
              <a:r>
                <a:rPr lang="en"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05;p9"/>
          <p:cNvGrpSpPr/>
          <p:nvPr/>
        </p:nvGrpSpPr>
        <p:grpSpPr>
          <a:xfrm>
            <a:off x="5205892" y="1489793"/>
            <a:ext cx="1458370" cy="2813056"/>
            <a:chOff x="5166360" y="1641425"/>
            <a:chExt cx="1554600" cy="3183631"/>
          </a:xfrm>
        </p:grpSpPr>
        <p:pic>
          <p:nvPicPr>
            <p:cNvPr id="106" name="Google Shape;106;p9"/>
            <p:cNvPicPr preferRelativeResize="0"/>
            <p:nvPr/>
          </p:nvPicPr>
          <p:blipFill rotWithShape="1">
            <a:blip r:embed="rId5">
              <a:alphaModFix/>
            </a:blip>
            <a:srcRect l="45707" t="18773" r="31479" b="23903"/>
            <a:stretch/>
          </p:blipFill>
          <p:spPr>
            <a:xfrm>
              <a:off x="5403045" y="1996131"/>
              <a:ext cx="1085519" cy="282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9"/>
            <p:cNvSpPr txBox="1"/>
            <p:nvPr/>
          </p:nvSpPr>
          <p:spPr>
            <a:xfrm>
              <a:off x="5166360" y="1641425"/>
              <a:ext cx="15546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Semi-Coiled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5471950" y="4590294"/>
              <a:ext cx="342900" cy="16980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" sz="700" b="1"/>
                <a:t>μ</a:t>
              </a:r>
              <a:r>
                <a:rPr lang="en"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9"/>
          <p:cNvGrpSpPr/>
          <p:nvPr/>
        </p:nvGrpSpPr>
        <p:grpSpPr>
          <a:xfrm>
            <a:off x="6791029" y="1489792"/>
            <a:ext cx="1028064" cy="2813059"/>
            <a:chOff x="6856091" y="1641424"/>
            <a:chExt cx="1095900" cy="3183634"/>
          </a:xfrm>
        </p:grpSpPr>
        <p:pic>
          <p:nvPicPr>
            <p:cNvPr id="110" name="Google Shape;110;p9"/>
            <p:cNvPicPr preferRelativeResize="0"/>
            <p:nvPr/>
          </p:nvPicPr>
          <p:blipFill rotWithShape="1">
            <a:blip r:embed="rId6">
              <a:alphaModFix/>
            </a:blip>
            <a:srcRect l="30305" t="21072" r="40995" b="25238"/>
            <a:stretch/>
          </p:blipFill>
          <p:spPr>
            <a:xfrm>
              <a:off x="6861280" y="1996132"/>
              <a:ext cx="1085519" cy="2828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9"/>
            <p:cNvSpPr txBox="1"/>
            <p:nvPr/>
          </p:nvSpPr>
          <p:spPr>
            <a:xfrm>
              <a:off x="6856091" y="1641424"/>
              <a:ext cx="10959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Coiled</a:t>
              </a:r>
              <a:endParaRPr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6931903" y="4590294"/>
              <a:ext cx="342900" cy="169800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" sz="700" b="1"/>
                <a:t>μ</a:t>
              </a:r>
              <a:r>
                <a:rPr lang="en"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9"/>
          <p:cNvGrpSpPr/>
          <p:nvPr/>
        </p:nvGrpSpPr>
        <p:grpSpPr>
          <a:xfrm>
            <a:off x="1324902" y="1489793"/>
            <a:ext cx="1019366" cy="2813056"/>
            <a:chOff x="1029285" y="1641425"/>
            <a:chExt cx="1086628" cy="3183631"/>
          </a:xfrm>
        </p:grpSpPr>
        <p:pic>
          <p:nvPicPr>
            <p:cNvPr id="114" name="Google Shape;114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0394" y="1996131"/>
              <a:ext cx="1085519" cy="282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9"/>
            <p:cNvSpPr txBox="1"/>
            <p:nvPr/>
          </p:nvSpPr>
          <p:spPr>
            <a:xfrm>
              <a:off x="1029285" y="1641425"/>
              <a:ext cx="1085400" cy="2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Straight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1090625" y="4590294"/>
              <a:ext cx="342900" cy="16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 μm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" name="Google Shape;117;p9"/>
          <p:cNvSpPr txBox="1"/>
          <p:nvPr/>
        </p:nvSpPr>
        <p:spPr>
          <a:xfrm>
            <a:off x="1213038" y="4490350"/>
            <a:ext cx="671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11 distinct conformational states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18" name="Google Shape;118;p9"/>
          <p:cNvCxnSpPr/>
          <p:nvPr/>
        </p:nvCxnSpPr>
        <p:spPr>
          <a:xfrm>
            <a:off x="1382445" y="4105906"/>
            <a:ext cx="3216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2746690" y="4105906"/>
            <a:ext cx="3216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926C2-54D9-B632-B72B-05357DFFD7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Visualizing Material Properties</a:t>
            </a:r>
            <a:endParaRPr/>
          </a:p>
        </p:txBody>
      </p:sp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A5DE94EA-54E0-6922-DF63-32F0B72A7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/>
          </a:blip>
          <a:srcRect t="21971" b="15485"/>
          <a:stretch/>
        </p:blipFill>
        <p:spPr>
          <a:xfrm>
            <a:off x="1090357" y="1567650"/>
            <a:ext cx="2894013" cy="3216910"/>
          </a:xfrm>
          <a:prstGeom prst="rect">
            <a:avLst/>
          </a:prstGeom>
        </p:spPr>
      </p:pic>
      <p:pic>
        <p:nvPicPr>
          <p:cNvPr id="3" name="MOVIE">
            <a:hlinkClick r:id="" action="ppaction://media"/>
            <a:extLst>
              <a:ext uri="{FF2B5EF4-FFF2-40B4-BE49-F238E27FC236}">
                <a16:creationId xmlns:a16="http://schemas.microsoft.com/office/drawing/2014/main" id="{E554006F-6B16-8DE4-5883-A314B9B248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1971" b="15485"/>
          <a:stretch/>
        </p:blipFill>
        <p:spPr>
          <a:xfrm>
            <a:off x="5033643" y="1567650"/>
            <a:ext cx="2894013" cy="32169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06B5C1E-B29D-8D11-DBDB-1E3E4006B895}"/>
              </a:ext>
            </a:extLst>
          </p:cNvPr>
          <p:cNvGrpSpPr/>
          <p:nvPr/>
        </p:nvGrpSpPr>
        <p:grpSpPr>
          <a:xfrm rot="16200000">
            <a:off x="1982116" y="2807281"/>
            <a:ext cx="1110494" cy="2894012"/>
            <a:chOff x="1030394" y="1996131"/>
            <a:chExt cx="1085519" cy="28289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B19A30-EB54-D55B-C08B-86EA692A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30394" y="1996131"/>
              <a:ext cx="1085519" cy="282892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590F8B-639F-BF71-0BD8-9B6427F11ADD}"/>
                </a:ext>
              </a:extLst>
            </p:cNvPr>
            <p:cNvSpPr/>
            <p:nvPr/>
          </p:nvSpPr>
          <p:spPr>
            <a:xfrm rot="5400000">
              <a:off x="1002995" y="4506474"/>
              <a:ext cx="342900" cy="169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um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EACDEE-75CF-413D-D02A-1DC82814229F}"/>
              </a:ext>
            </a:extLst>
          </p:cNvPr>
          <p:cNvGrpSpPr/>
          <p:nvPr/>
        </p:nvGrpSpPr>
        <p:grpSpPr>
          <a:xfrm rot="5400000">
            <a:off x="5925403" y="2807281"/>
            <a:ext cx="1110494" cy="2894012"/>
            <a:chOff x="2530939" y="2103196"/>
            <a:chExt cx="1085519" cy="28289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7BE0CE-1803-6923-D2F9-D3BCBB3F7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00FF00">
                  <a:tint val="45000"/>
                  <a:satMod val="400000"/>
                </a:srgbClr>
              </a:duotone>
            </a:blip>
            <a:srcRect l="6880" t="1311" r="11029" b="908"/>
            <a:stretch/>
          </p:blipFill>
          <p:spPr>
            <a:xfrm>
              <a:off x="2530939" y="2103196"/>
              <a:ext cx="1085519" cy="28289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480726-30B8-FB94-3B94-094052CD6D2F}"/>
                </a:ext>
              </a:extLst>
            </p:cNvPr>
            <p:cNvSpPr/>
            <p:nvPr/>
          </p:nvSpPr>
          <p:spPr>
            <a:xfrm rot="16200000">
              <a:off x="3291648" y="2254578"/>
              <a:ext cx="342900" cy="169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um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D1A452-B966-11DB-E39E-F83CB8215FA0}"/>
              </a:ext>
            </a:extLst>
          </p:cNvPr>
          <p:cNvCxnSpPr>
            <a:cxnSpLocks/>
          </p:cNvCxnSpPr>
          <p:nvPr/>
        </p:nvCxnSpPr>
        <p:spPr>
          <a:xfrm flipV="1">
            <a:off x="7510576" y="4580926"/>
            <a:ext cx="350789" cy="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05EF28-7970-499F-C949-0229D849DF04}"/>
              </a:ext>
            </a:extLst>
          </p:cNvPr>
          <p:cNvCxnSpPr>
            <a:cxnSpLocks/>
          </p:cNvCxnSpPr>
          <p:nvPr/>
        </p:nvCxnSpPr>
        <p:spPr>
          <a:xfrm flipV="1">
            <a:off x="3569882" y="4575348"/>
            <a:ext cx="350789" cy="3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764F4-D8C3-64C8-0033-21381A59CD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Coiled Flagella – Molecular Slinky</a:t>
            </a:r>
            <a:endParaRPr/>
          </a:p>
        </p:txBody>
      </p:sp>
      <p:sp>
        <p:nvSpPr>
          <p:cNvPr id="132" name="Google Shape;132;p10"/>
          <p:cNvSpPr txBox="1">
            <a:spLocks noGrp="1"/>
          </p:cNvSpPr>
          <p:nvPr>
            <p:ph type="body" idx="1"/>
          </p:nvPr>
        </p:nvSpPr>
        <p:spPr>
          <a:xfrm>
            <a:off x="4646475" y="2482522"/>
            <a:ext cx="36705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This shape is the most flexible (has the lowest “spring constant”)</a:t>
            </a:r>
            <a:endParaRPr/>
          </a:p>
        </p:txBody>
      </p:sp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000" y="2005425"/>
            <a:ext cx="2437750" cy="22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35CC85-1A68-9E72-382C-E5ECFCEACF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3524fd07b_0_10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Microscopic Motion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EEEA3B-67A1-6913-8C5C-E89166F960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dirty="0"/>
              <a:t>Connecting Big and Small</a:t>
            </a:r>
            <a:endParaRPr dirty="0"/>
          </a:p>
        </p:txBody>
      </p:sp>
      <p:sp>
        <p:nvSpPr>
          <p:cNvPr id="144" name="Google Shape;144;p7"/>
          <p:cNvSpPr txBox="1"/>
          <p:nvPr/>
        </p:nvSpPr>
        <p:spPr>
          <a:xfrm>
            <a:off x="352199" y="1681300"/>
            <a:ext cx="843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Viscoelasticity results from constrained microscopic motion</a:t>
            </a:r>
            <a:endParaRPr sz="1800" b="0" i="0" u="none" strike="noStrike" cap="non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7511" y="2642094"/>
            <a:ext cx="2289875" cy="13338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 t="13300" r="13209" b="13212"/>
          <a:stretch/>
        </p:blipFill>
        <p:spPr>
          <a:xfrm>
            <a:off x="1487225" y="2642100"/>
            <a:ext cx="2609663" cy="133385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7" name="Google Shape;147;p7"/>
          <p:cNvSpPr txBox="1"/>
          <p:nvPr/>
        </p:nvSpPr>
        <p:spPr>
          <a:xfrm>
            <a:off x="0" y="4759871"/>
            <a:ext cx="5400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S.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Yardimci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T.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Gibaud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W.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Schwenger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 R.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Sartucci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 D. Olmsted, J. S. Urbach, and Z. </a:t>
            </a:r>
            <a:r>
              <a:rPr lang="en-US" sz="8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Dogic</a:t>
            </a:r>
            <a:r>
              <a:rPr lang="en-US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Bonded straight and helical flagellar filaments form ultra-low-density glasses, Proc. Natl. Acad. Sci. 120 (2023).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A69E0-5C24-E05F-9C6F-3145EB429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Building an Intuition</a:t>
            </a:r>
            <a:endParaRPr/>
          </a:p>
        </p:txBody>
      </p:sp>
      <p:pic>
        <p:nvPicPr>
          <p:cNvPr id="2" name="IMG_5507">
            <a:hlinkClick r:id="" action="ppaction://media"/>
            <a:extLst>
              <a:ext uri="{FF2B5EF4-FFF2-40B4-BE49-F238E27FC236}">
                <a16:creationId xmlns:a16="http://schemas.microsoft.com/office/drawing/2014/main" id="{10FB95EB-19AB-F044-0D10-AA5755D6C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9372" t="10306" b="13605"/>
          <a:stretch/>
        </p:blipFill>
        <p:spPr>
          <a:xfrm rot="5400000">
            <a:off x="995057" y="1950091"/>
            <a:ext cx="3274060" cy="2645398"/>
          </a:xfrm>
          <a:prstGeom prst="rect">
            <a:avLst/>
          </a:prstGeom>
        </p:spPr>
      </p:pic>
      <p:pic>
        <p:nvPicPr>
          <p:cNvPr id="3" name="IMG_5505">
            <a:hlinkClick r:id="" action="ppaction://media"/>
            <a:extLst>
              <a:ext uri="{FF2B5EF4-FFF2-40B4-BE49-F238E27FC236}">
                <a16:creationId xmlns:a16="http://schemas.microsoft.com/office/drawing/2014/main" id="{A1AE1C5C-1001-DB3A-711A-7D7E2E63A0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2971" t="4420" r="4054" b="16963"/>
          <a:stretch/>
        </p:blipFill>
        <p:spPr>
          <a:xfrm rot="5400000">
            <a:off x="4874885" y="1950091"/>
            <a:ext cx="3274060" cy="26453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0C146-655C-C3B4-EF40-570EEBAADA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860</Words>
  <Application>Microsoft Macintosh PowerPoint</Application>
  <PresentationFormat>On-screen Show (16:9)</PresentationFormat>
  <Paragraphs>121</Paragraphs>
  <Slides>23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Oswald</vt:lpstr>
      <vt:lpstr>Open Sans</vt:lpstr>
      <vt:lpstr>Source Code Pro</vt:lpstr>
      <vt:lpstr>Modern Writer</vt:lpstr>
      <vt:lpstr>Spiraling Out of Control: Fun with Helical Colloids</vt:lpstr>
      <vt:lpstr>Viscoelasticity in the Everyday</vt:lpstr>
      <vt:lpstr>Focus on Flagella</vt:lpstr>
      <vt:lpstr>Different Shapes</vt:lpstr>
      <vt:lpstr>Visualizing Material Properties</vt:lpstr>
      <vt:lpstr>Coiled Flagella – Molecular Slinky</vt:lpstr>
      <vt:lpstr>Microscopic Motion</vt:lpstr>
      <vt:lpstr>Connecting Big and Small</vt:lpstr>
      <vt:lpstr>Building an Intuition</vt:lpstr>
      <vt:lpstr>Coiled Flagella Diffusion</vt:lpstr>
      <vt:lpstr>Mean Squared Displacement</vt:lpstr>
      <vt:lpstr>Macroscopic Flow Properties</vt:lpstr>
      <vt:lpstr>The Science of Rheology</vt:lpstr>
      <vt:lpstr>The Science of Rheology</vt:lpstr>
      <vt:lpstr>The Science of Rheology</vt:lpstr>
      <vt:lpstr>Coiled Suspension Response</vt:lpstr>
      <vt:lpstr>Coiled Suspension Comparison</vt:lpstr>
      <vt:lpstr>What does this mean?</vt:lpstr>
      <vt:lpstr>Acknowledgements</vt:lpstr>
      <vt:lpstr>Bonus Material</vt:lpstr>
      <vt:lpstr>Bonus Material</vt:lpstr>
      <vt:lpstr>Bonus Material</vt:lpstr>
      <vt:lpstr>Bonus Material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Claire M. Atkinson</cp:lastModifiedBy>
  <cp:revision>5</cp:revision>
  <dcterms:modified xsi:type="dcterms:W3CDTF">2024-08-19T18:17:50Z</dcterms:modified>
</cp:coreProperties>
</file>