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notesMasterIdLst>
    <p:notesMasterId r:id="rId29"/>
  </p:notesMasterIdLst>
  <p:sldIdLst>
    <p:sldId id="256" r:id="rId2"/>
    <p:sldId id="271" r:id="rId3"/>
    <p:sldId id="264" r:id="rId4"/>
    <p:sldId id="272" r:id="rId5"/>
    <p:sldId id="283" r:id="rId6"/>
    <p:sldId id="269" r:id="rId7"/>
    <p:sldId id="258" r:id="rId8"/>
    <p:sldId id="273" r:id="rId9"/>
    <p:sldId id="286" r:id="rId10"/>
    <p:sldId id="257" r:id="rId11"/>
    <p:sldId id="275" r:id="rId12"/>
    <p:sldId id="276" r:id="rId13"/>
    <p:sldId id="274" r:id="rId14"/>
    <p:sldId id="277" r:id="rId15"/>
    <p:sldId id="278" r:id="rId16"/>
    <p:sldId id="259" r:id="rId17"/>
    <p:sldId id="260" r:id="rId18"/>
    <p:sldId id="265" r:id="rId19"/>
    <p:sldId id="284" r:id="rId20"/>
    <p:sldId id="279" r:id="rId21"/>
    <p:sldId id="280" r:id="rId22"/>
    <p:sldId id="281" r:id="rId23"/>
    <p:sldId id="282" r:id="rId24"/>
    <p:sldId id="288" r:id="rId25"/>
    <p:sldId id="287" r:id="rId26"/>
    <p:sldId id="267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6"/>
  </p:normalViewPr>
  <p:slideViewPr>
    <p:cSldViewPr snapToGrid="0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31639-0C25-4A4F-9E73-9E9F3FB4942C}" type="datetimeFigureOut">
              <a:rPr lang="en-US" smtClean="0"/>
              <a:t>8/20/23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1A0C8-0A05-F342-B26F-C25E96FD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1A0C8-0A05-F342-B26F-C25E96FD18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8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“Exoplanetary” system 25 </a:t>
            </a:r>
            <a:r>
              <a:rPr lang="en-US" dirty="0" err="1"/>
              <a:t>ly</a:t>
            </a:r>
            <a:r>
              <a:rPr lang="en-US" dirty="0"/>
              <a:t> away</a:t>
            </a:r>
          </a:p>
          <a:p>
            <a:r>
              <a:rPr lang="en-US" dirty="0"/>
              <a:t>Includes debris disk</a:t>
            </a:r>
          </a:p>
          <a:p>
            <a:r>
              <a:rPr lang="en-US" dirty="0"/>
              <a:t>First imaged by HST in 2004</a:t>
            </a:r>
          </a:p>
          <a:p>
            <a:pPr lvl="1"/>
            <a:r>
              <a:rPr lang="en-US" dirty="0"/>
              <a:t>Believed to be an exoplanet at first</a:t>
            </a:r>
          </a:p>
          <a:p>
            <a:pPr lvl="1"/>
            <a:r>
              <a:rPr lang="en-US" dirty="0"/>
              <a:t>New research (</a:t>
            </a:r>
            <a:r>
              <a:rPr lang="en-US" dirty="0" err="1"/>
              <a:t>Galicher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 2013) suggested dust cloud</a:t>
            </a:r>
          </a:p>
          <a:p>
            <a:r>
              <a:rPr lang="en-US" dirty="0"/>
              <a:t>Dust/collision cloud theory is incomplete</a:t>
            </a:r>
          </a:p>
          <a:p>
            <a:pPr lvl="1"/>
            <a:r>
              <a:rPr lang="en-US" dirty="0"/>
              <a:t>Simulations do not match data</a:t>
            </a:r>
          </a:p>
          <a:p>
            <a:pPr lvl="1"/>
            <a:r>
              <a:rPr lang="en-US" dirty="0"/>
              <a:t>Unlikely for this event to be observed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1A0C8-0A05-F342-B26F-C25E96FD18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13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Direct Imaging of Exoplanetary systems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Problems with gathering data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Noise, telescope imperfections (Quasi-static features, aka, Speckles)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Point Spread Function (PSF)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1A0C8-0A05-F342-B26F-C25E96FD18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8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1A0C8-0A05-F342-B26F-C25E96FD18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83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1A0C8-0A05-F342-B26F-C25E96FD18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15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Utilize NMF on exoplanetary data</a:t>
            </a:r>
          </a:p>
          <a:p>
            <a:r>
              <a:rPr lang="en-US" dirty="0"/>
              <a:t>Modify NMF algorithm to run on GPUs</a:t>
            </a:r>
          </a:p>
          <a:p>
            <a:r>
              <a:rPr lang="en-US" dirty="0"/>
              <a:t>Apply new algorithm to previous data from Fomalhaut b </a:t>
            </a:r>
          </a:p>
          <a:p>
            <a:pPr marL="0" indent="0">
              <a:buNone/>
            </a:pPr>
            <a:r>
              <a:rPr lang="en-US" dirty="0"/>
              <a:t>Goals:</a:t>
            </a:r>
          </a:p>
          <a:p>
            <a:r>
              <a:rPr lang="en-US" dirty="0"/>
              <a:t>Use algorithm to analyze data from the next HST observation</a:t>
            </a:r>
          </a:p>
          <a:p>
            <a:r>
              <a:rPr lang="en-US" dirty="0"/>
              <a:t>Possibly solve the mystery behind Fomalhaut 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1A0C8-0A05-F342-B26F-C25E96FD18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84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1A0C8-0A05-F342-B26F-C25E96FD18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3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46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02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30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461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39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833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85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5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54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10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8/20/23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22" r:id="rId6"/>
    <p:sldLayoutId id="2147483717" r:id="rId7"/>
    <p:sldLayoutId id="2147483718" r:id="rId8"/>
    <p:sldLayoutId id="2147483719" r:id="rId9"/>
    <p:sldLayoutId id="2147483721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abstract genetic concept">
            <a:extLst>
              <a:ext uri="{FF2B5EF4-FFF2-40B4-BE49-F238E27FC236}">
                <a16:creationId xmlns:a16="http://schemas.microsoft.com/office/drawing/2014/main" id="{3EB86F53-D17B-6D8A-F4DF-D85D88FD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4559" b="1919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871A9-9506-A701-2DDC-342647942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822961"/>
            <a:ext cx="7213092" cy="2834637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  <a:effectLst/>
                <a:latin typeface="+mj-lt"/>
              </a:rPr>
              <a:t>Applying Non-negative Matrix Factorization to investigate the nature of Fomalhaut b </a:t>
            </a:r>
            <a:endParaRPr lang="en-US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99965-D761-4C00-07F9-7BC9410F6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237" y="3491966"/>
            <a:ext cx="6040587" cy="188305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Ivan Abreu Paniagua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Dr. Max Millar-</a:t>
            </a:r>
            <a:r>
              <a:rPr lang="en-US" sz="2000" dirty="0" err="1">
                <a:solidFill>
                  <a:srgbClr val="FFFFFF"/>
                </a:solidFill>
              </a:rPr>
              <a:t>Blanchaer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Connor </a:t>
            </a:r>
            <a:r>
              <a:rPr lang="en-US" sz="2000" dirty="0" err="1">
                <a:solidFill>
                  <a:srgbClr val="FFFFFF"/>
                </a:solidFill>
              </a:rPr>
              <a:t>Vancil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620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4724-C765-243F-081A-75FBB2CD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Account for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8A1D5-2FC2-49D9-4086-A8B210523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Methods to account for problems</a:t>
            </a:r>
          </a:p>
          <a:p>
            <a:pPr lvl="1"/>
            <a:r>
              <a:rPr lang="en-US" sz="2400" dirty="0"/>
              <a:t>ADI (Angular Differential Imaging)</a:t>
            </a:r>
          </a:p>
          <a:p>
            <a:pPr lvl="1"/>
            <a:r>
              <a:rPr lang="en-US" sz="2400" dirty="0"/>
              <a:t>RDI (Reference Differential Imaging)</a:t>
            </a:r>
          </a:p>
          <a:p>
            <a:pPr lvl="1"/>
            <a:r>
              <a:rPr lang="en-US" sz="2400" dirty="0"/>
              <a:t>SDI (Spectral Differential Imaging)</a:t>
            </a:r>
          </a:p>
          <a:p>
            <a:pPr lvl="1"/>
            <a:r>
              <a:rPr lang="en-US" sz="2400" dirty="0"/>
              <a:t>LOCI (Locally Optimized Combination of Images)</a:t>
            </a:r>
          </a:p>
          <a:p>
            <a:pPr lvl="1"/>
            <a:r>
              <a:rPr lang="en-US" sz="2400" dirty="0"/>
              <a:t>KLIP (</a:t>
            </a:r>
            <a:r>
              <a:rPr lang="en-US" sz="2400" dirty="0" err="1"/>
              <a:t>Karhunen-Loeve</a:t>
            </a:r>
            <a:r>
              <a:rPr lang="en-US" sz="2400" dirty="0"/>
              <a:t> Image Projection)</a:t>
            </a:r>
          </a:p>
        </p:txBody>
      </p:sp>
    </p:spTree>
    <p:extLst>
      <p:ext uri="{BB962C8B-B14F-4D97-AF65-F5344CB8AC3E}">
        <p14:creationId xmlns:p14="http://schemas.microsoft.com/office/powerpoint/2010/main" val="77684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4724-C765-243F-081A-75FBB2CD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Non-negative Matrix Factorization (NMF)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BFBD96-8276-5A28-6B4C-60BCF27440EA}"/>
              </a:ext>
            </a:extLst>
          </p:cNvPr>
          <p:cNvSpPr txBox="1"/>
          <p:nvPr/>
        </p:nvSpPr>
        <p:spPr>
          <a:xfrm>
            <a:off x="571500" y="1959783"/>
            <a:ext cx="11049000" cy="293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Newer processing method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Works well with expanded/broad sources of light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Iterative operations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Long computing times!</a:t>
            </a:r>
          </a:p>
        </p:txBody>
      </p:sp>
    </p:spTree>
    <p:extLst>
      <p:ext uri="{BB962C8B-B14F-4D97-AF65-F5344CB8AC3E}">
        <p14:creationId xmlns:p14="http://schemas.microsoft.com/office/powerpoint/2010/main" val="68071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642D83-1C43-95FE-1585-CD5F42D32CBA}"/>
              </a:ext>
            </a:extLst>
          </p:cNvPr>
          <p:cNvSpPr txBox="1"/>
          <p:nvPr/>
        </p:nvSpPr>
        <p:spPr>
          <a:xfrm>
            <a:off x="9525000" y="6519446"/>
            <a:ext cx="1677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Kalas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 2013</a:t>
            </a:r>
          </a:p>
        </p:txBody>
      </p:sp>
      <p:pic>
        <p:nvPicPr>
          <p:cNvPr id="4" name="Picture 3" descr="A bright light in the sky&#10;&#10;Description automatically generated">
            <a:extLst>
              <a:ext uri="{FF2B5EF4-FFF2-40B4-BE49-F238E27FC236}">
                <a16:creationId xmlns:a16="http://schemas.microsoft.com/office/drawing/2014/main" id="{2CF8E12F-609A-D469-C43D-5123C1B84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21F01-CD8F-1114-CFF8-38DA0DDF8A69}"/>
              </a:ext>
            </a:extLst>
          </p:cNvPr>
          <p:cNvSpPr txBox="1"/>
          <p:nvPr/>
        </p:nvSpPr>
        <p:spPr>
          <a:xfrm>
            <a:off x="316036" y="3136612"/>
            <a:ext cx="1346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1575033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image of a sun&#10;&#10;Description automatically generated">
            <a:extLst>
              <a:ext uri="{FF2B5EF4-FFF2-40B4-BE49-F238E27FC236}">
                <a16:creationId xmlns:a16="http://schemas.microsoft.com/office/drawing/2014/main" id="{428FBF95-5D6D-6350-435D-50AB83DD7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6096000" cy="6096000"/>
          </a:xfrm>
          <a:prstGeom prst="rect">
            <a:avLst/>
          </a:prstGeom>
        </p:spPr>
      </p:pic>
      <p:pic>
        <p:nvPicPr>
          <p:cNvPr id="7" name="Picture 6" descr="A black and white image of a sun&#10;&#10;Description automatically generated">
            <a:extLst>
              <a:ext uri="{FF2B5EF4-FFF2-40B4-BE49-F238E27FC236}">
                <a16:creationId xmlns:a16="http://schemas.microsoft.com/office/drawing/2014/main" id="{4679AA4D-4D8E-FAAA-B9E1-2F0F355E7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62000"/>
            <a:ext cx="6096001" cy="6096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B58762-4BD0-FA24-8294-75CC202348A9}"/>
              </a:ext>
            </a:extLst>
          </p:cNvPr>
          <p:cNvSpPr txBox="1"/>
          <p:nvPr/>
        </p:nvSpPr>
        <p:spPr>
          <a:xfrm>
            <a:off x="2695902" y="177225"/>
            <a:ext cx="6800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Components (Built from references)</a:t>
            </a:r>
          </a:p>
        </p:txBody>
      </p:sp>
    </p:spTree>
    <p:extLst>
      <p:ext uri="{BB962C8B-B14F-4D97-AF65-F5344CB8AC3E}">
        <p14:creationId xmlns:p14="http://schemas.microsoft.com/office/powerpoint/2010/main" val="316875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un shining through a grid&#10;&#10;Description automatically generated with medium confidence">
            <a:extLst>
              <a:ext uri="{FF2B5EF4-FFF2-40B4-BE49-F238E27FC236}">
                <a16:creationId xmlns:a16="http://schemas.microsoft.com/office/drawing/2014/main" id="{14D527DD-F4E6-D3AE-EAAA-FDCE1014C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A124D5-6D63-2BCA-F94D-27CF59C8AC29}"/>
              </a:ext>
            </a:extLst>
          </p:cNvPr>
          <p:cNvSpPr txBox="1"/>
          <p:nvPr/>
        </p:nvSpPr>
        <p:spPr>
          <a:xfrm>
            <a:off x="271462" y="3136612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Modelling</a:t>
            </a:r>
          </a:p>
        </p:txBody>
      </p:sp>
    </p:spTree>
    <p:extLst>
      <p:ext uri="{BB962C8B-B14F-4D97-AF65-F5344CB8AC3E}">
        <p14:creationId xmlns:p14="http://schemas.microsoft.com/office/powerpoint/2010/main" val="1998505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ken glass with a sun in the middle&#10;&#10;Description automatically generated with medium confidence">
            <a:extLst>
              <a:ext uri="{FF2B5EF4-FFF2-40B4-BE49-F238E27FC236}">
                <a16:creationId xmlns:a16="http://schemas.microsoft.com/office/drawing/2014/main" id="{7C436B37-F013-7041-C0EC-BE8D54500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13B5E1-CD7C-DA6E-BCB4-271EBC35F707}"/>
              </a:ext>
            </a:extLst>
          </p:cNvPr>
          <p:cNvSpPr txBox="1"/>
          <p:nvPr/>
        </p:nvSpPr>
        <p:spPr>
          <a:xfrm>
            <a:off x="157163" y="3136612"/>
            <a:ext cx="2313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Subtraction</a:t>
            </a:r>
          </a:p>
        </p:txBody>
      </p:sp>
    </p:spTree>
    <p:extLst>
      <p:ext uri="{BB962C8B-B14F-4D97-AF65-F5344CB8AC3E}">
        <p14:creationId xmlns:p14="http://schemas.microsoft.com/office/powerpoint/2010/main" val="4178143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AB18-E25A-4B2B-C035-65845703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Improve on NMF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28E4BA-0945-0C81-CD9A-0E6513E7F6AC}"/>
              </a:ext>
            </a:extLst>
          </p:cNvPr>
          <p:cNvSpPr txBox="1">
            <a:spLocks/>
          </p:cNvSpPr>
          <p:nvPr/>
        </p:nvSpPr>
        <p:spPr>
          <a:xfrm>
            <a:off x="8201366" y="2357577"/>
            <a:ext cx="3419134" cy="21428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NMF is iterative, long computing for bigger data sets</a:t>
            </a:r>
          </a:p>
          <a:p>
            <a:endParaRPr lang="en-US" dirty="0"/>
          </a:p>
          <a:p>
            <a:r>
              <a:rPr lang="en-US" dirty="0"/>
              <a:t>JAX JIT to speed up vector operations</a:t>
            </a:r>
          </a:p>
        </p:txBody>
      </p:sp>
      <p:pic>
        <p:nvPicPr>
          <p:cNvPr id="4098" name="Picture 2" descr="GitHub - google/jax: Composable transformations of Python+NumPy programs:  differentiate, vectorize, JIT to GPU/TPU, and more">
            <a:extLst>
              <a:ext uri="{FF2B5EF4-FFF2-40B4-BE49-F238E27FC236}">
                <a16:creationId xmlns:a16="http://schemas.microsoft.com/office/drawing/2014/main" id="{5B6E5BAE-C432-B6AA-7D88-90188C9FC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98579"/>
            <a:ext cx="7629866" cy="442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E68371-C185-369B-3A61-3B0E087216D5}"/>
              </a:ext>
            </a:extLst>
          </p:cNvPr>
          <p:cNvSpPr txBox="1"/>
          <p:nvPr/>
        </p:nvSpPr>
        <p:spPr>
          <a:xfrm>
            <a:off x="571500" y="6488668"/>
            <a:ext cx="260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github.com</a:t>
            </a:r>
            <a:r>
              <a:rPr lang="en-US" dirty="0"/>
              <a:t>/google/</a:t>
            </a:r>
            <a:r>
              <a:rPr lang="en-US" dirty="0" err="1"/>
              <a:t>jax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2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839ACD-993E-0177-E823-4D200DF4259B}"/>
              </a:ext>
            </a:extLst>
          </p:cNvPr>
          <p:cNvSpPr txBox="1"/>
          <p:nvPr/>
        </p:nvSpPr>
        <p:spPr>
          <a:xfrm>
            <a:off x="557212" y="600075"/>
            <a:ext cx="8072438" cy="71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On my Mac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218A95-46F1-EE36-5C0D-E29D11DD0E9A}"/>
              </a:ext>
            </a:extLst>
          </p:cNvPr>
          <p:cNvSpPr txBox="1"/>
          <p:nvPr/>
        </p:nvSpPr>
        <p:spPr>
          <a:xfrm>
            <a:off x="557210" y="2227858"/>
            <a:ext cx="8343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On Mueller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ED6D96-6F87-6BCD-2E5D-704C2CC84646}"/>
              </a:ext>
            </a:extLst>
          </p:cNvPr>
          <p:cNvSpPr txBox="1"/>
          <p:nvPr/>
        </p:nvSpPr>
        <p:spPr>
          <a:xfrm>
            <a:off x="7615238" y="1166842"/>
            <a:ext cx="21039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1080 sec </a:t>
            </a:r>
          </a:p>
          <a:p>
            <a:r>
              <a:rPr lang="en-US" sz="3200" b="1" dirty="0"/>
              <a:t>(18 min)</a:t>
            </a:r>
          </a:p>
          <a:p>
            <a:r>
              <a:rPr lang="en-US" sz="3200" b="1" dirty="0"/>
              <a:t>vs</a:t>
            </a:r>
          </a:p>
          <a:p>
            <a:endParaRPr lang="en-US" sz="3200" b="1" dirty="0"/>
          </a:p>
          <a:p>
            <a:r>
              <a:rPr lang="en-US" sz="3200" b="1" dirty="0"/>
              <a:t>1160 sec</a:t>
            </a:r>
          </a:p>
          <a:p>
            <a:r>
              <a:rPr lang="en-US" sz="3200" b="1" dirty="0"/>
              <a:t>(19.3min)</a:t>
            </a:r>
          </a:p>
          <a:p>
            <a:r>
              <a:rPr lang="en-US" sz="3200" b="1" dirty="0"/>
              <a:t>vs</a:t>
            </a:r>
          </a:p>
          <a:p>
            <a:endParaRPr lang="en-US" sz="3200" b="1" dirty="0"/>
          </a:p>
          <a:p>
            <a:r>
              <a:rPr lang="en-US" sz="3200" b="1" dirty="0"/>
              <a:t>60 sec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4E448C-E1B0-23FE-97E4-A1BE1E11C2F3}"/>
              </a:ext>
            </a:extLst>
          </p:cNvPr>
          <p:cNvSpPr txBox="1"/>
          <p:nvPr/>
        </p:nvSpPr>
        <p:spPr>
          <a:xfrm>
            <a:off x="557210" y="3949574"/>
            <a:ext cx="6100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On Mueller w/ JAX JIT*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E380C9-144D-B103-AF87-34BC372509C4}"/>
              </a:ext>
            </a:extLst>
          </p:cNvPr>
          <p:cNvSpPr txBox="1"/>
          <p:nvPr/>
        </p:nvSpPr>
        <p:spPr>
          <a:xfrm>
            <a:off x="9551949" y="1166842"/>
            <a:ext cx="1957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+1800%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+1900%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3BBED4-7074-24E2-8031-EA4F5D881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93" y="4893861"/>
            <a:ext cx="4812569" cy="65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5E0FA9-4576-6682-4CA4-FD7D93F02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1347291"/>
            <a:ext cx="4766828" cy="6441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96D94F-2A4E-42AB-3512-ABF0E71F5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15" y="3172144"/>
            <a:ext cx="4812568" cy="74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79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ubble directly observes planet orbiting Fomalhaut | ESA/Hubble">
            <a:extLst>
              <a:ext uri="{FF2B5EF4-FFF2-40B4-BE49-F238E27FC236}">
                <a16:creationId xmlns:a16="http://schemas.microsoft.com/office/drawing/2014/main" id="{AD192F7B-238D-CBA8-035E-9F23552AC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572119"/>
            <a:ext cx="8553450" cy="571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A28A27-4D03-F5DA-0F7B-4C749EC30CD0}"/>
              </a:ext>
            </a:extLst>
          </p:cNvPr>
          <p:cNvSpPr txBox="1"/>
          <p:nvPr/>
        </p:nvSpPr>
        <p:spPr>
          <a:xfrm>
            <a:off x="8506124" y="6432743"/>
            <a:ext cx="186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Kalas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 2008</a:t>
            </a:r>
          </a:p>
        </p:txBody>
      </p:sp>
    </p:spTree>
    <p:extLst>
      <p:ext uri="{BB962C8B-B14F-4D97-AF65-F5344CB8AC3E}">
        <p14:creationId xmlns:p14="http://schemas.microsoft.com/office/powerpoint/2010/main" val="3443621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ken glass with a sun in the middle&#10;&#10;Description automatically generated with medium confidence">
            <a:extLst>
              <a:ext uri="{FF2B5EF4-FFF2-40B4-BE49-F238E27FC236}">
                <a16:creationId xmlns:a16="http://schemas.microsoft.com/office/drawing/2014/main" id="{89E41529-27A3-DBEB-EBC4-19509DED6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15" y="1771650"/>
            <a:ext cx="4514850" cy="4514850"/>
          </a:xfrm>
          <a:prstGeom prst="rect">
            <a:avLst/>
          </a:prstGeom>
        </p:spPr>
      </p:pic>
      <p:pic>
        <p:nvPicPr>
          <p:cNvPr id="4" name="Picture 2" descr="Hubble directly observes planet orbiting Fomalhaut | ESA/Hubble">
            <a:extLst>
              <a:ext uri="{FF2B5EF4-FFF2-40B4-BE49-F238E27FC236}">
                <a16:creationId xmlns:a16="http://schemas.microsoft.com/office/drawing/2014/main" id="{2E09062E-1471-623B-B7C6-57F7E01B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5787"/>
            <a:ext cx="5624185" cy="37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0A6154A1-7A3F-637C-1245-754AAD87AF8C}"/>
              </a:ext>
            </a:extLst>
          </p:cNvPr>
          <p:cNvSpPr/>
          <p:nvPr/>
        </p:nvSpPr>
        <p:spPr>
          <a:xfrm rot="18687028">
            <a:off x="5018419" y="4754304"/>
            <a:ext cx="1543050" cy="6429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06E763-B536-DE49-76B3-B84546225416}"/>
              </a:ext>
            </a:extLst>
          </p:cNvPr>
          <p:cNvSpPr txBox="1"/>
          <p:nvPr/>
        </p:nvSpPr>
        <p:spPr>
          <a:xfrm>
            <a:off x="6541623" y="4706441"/>
            <a:ext cx="52358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Rotate image</a:t>
            </a:r>
          </a:p>
          <a:p>
            <a:pPr marL="342900" indent="-342900">
              <a:buAutoNum type="arabicPeriod"/>
            </a:pPr>
            <a:r>
              <a:rPr lang="en-US" sz="2000" dirty="0"/>
              <a:t>Re-center to common point</a:t>
            </a:r>
          </a:p>
          <a:p>
            <a:pPr marL="342900" indent="-342900">
              <a:buAutoNum type="arabicPeriod"/>
            </a:pPr>
            <a:r>
              <a:rPr lang="en-US" sz="2000" dirty="0"/>
              <a:t>Stack them all together (Get the median)</a:t>
            </a:r>
          </a:p>
        </p:txBody>
      </p:sp>
    </p:spTree>
    <p:extLst>
      <p:ext uri="{BB962C8B-B14F-4D97-AF65-F5344CB8AC3E}">
        <p14:creationId xmlns:p14="http://schemas.microsoft.com/office/powerpoint/2010/main" val="18088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malhaut - Wikipedia">
            <a:extLst>
              <a:ext uri="{FF2B5EF4-FFF2-40B4-BE49-F238E27FC236}">
                <a16:creationId xmlns:a16="http://schemas.microsoft.com/office/drawing/2014/main" id="{C7FE9502-DFAC-4192-10E8-AE5DAC93C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0"/>
            <a:ext cx="6381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D7848-75DB-B25D-BDDA-036782AAF408}"/>
              </a:ext>
            </a:extLst>
          </p:cNvPr>
          <p:cNvSpPr txBox="1"/>
          <p:nvPr/>
        </p:nvSpPr>
        <p:spPr>
          <a:xfrm>
            <a:off x="9286875" y="6386513"/>
            <a:ext cx="224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spacetelescope.org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B1ED2-D845-7C91-E96C-32AAF776C09D}"/>
              </a:ext>
            </a:extLst>
          </p:cNvPr>
          <p:cNvSpPr txBox="1"/>
          <p:nvPr/>
        </p:nvSpPr>
        <p:spPr>
          <a:xfrm>
            <a:off x="0" y="457200"/>
            <a:ext cx="2905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DI:</a:t>
            </a:r>
          </a:p>
          <a:p>
            <a:r>
              <a:rPr lang="en-US" sz="4000" dirty="0"/>
              <a:t>Direct Imaging</a:t>
            </a:r>
          </a:p>
        </p:txBody>
      </p:sp>
    </p:spTree>
    <p:extLst>
      <p:ext uri="{BB962C8B-B14F-4D97-AF65-F5344CB8AC3E}">
        <p14:creationId xmlns:p14="http://schemas.microsoft.com/office/powerpoint/2010/main" val="2740740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urple and yellow cat with a white circle&#10;&#10;Description automatically generated">
            <a:extLst>
              <a:ext uri="{FF2B5EF4-FFF2-40B4-BE49-F238E27FC236}">
                <a16:creationId xmlns:a16="http://schemas.microsoft.com/office/drawing/2014/main" id="{12E60BF7-0C9A-A911-1503-1A51321C4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11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3725B8-08C1-9425-E62A-F43F56596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668" y="0"/>
            <a:ext cx="6598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77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object with a white circle&#10;&#10;Description automatically generated with medium confidence">
            <a:extLst>
              <a:ext uri="{FF2B5EF4-FFF2-40B4-BE49-F238E27FC236}">
                <a16:creationId xmlns:a16="http://schemas.microsoft.com/office/drawing/2014/main" id="{F4FD7225-2DC1-AFE6-2D54-AC10B9E08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E14DA5-9375-3D11-78B9-14183C56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653" y="1"/>
            <a:ext cx="5847347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C09AAF-FF8A-00E1-DF2E-376537D35DC8}"/>
              </a:ext>
            </a:extLst>
          </p:cNvPr>
          <p:cNvSpPr/>
          <p:nvPr/>
        </p:nvSpPr>
        <p:spPr>
          <a:xfrm>
            <a:off x="4371654" y="2260315"/>
            <a:ext cx="77056" cy="7191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502494-FA19-29BF-4D4D-F9461E1D06FF}"/>
              </a:ext>
            </a:extLst>
          </p:cNvPr>
          <p:cNvCxnSpPr>
            <a:stCxn id="6" idx="3"/>
          </p:cNvCxnSpPr>
          <p:nvPr/>
        </p:nvCxnSpPr>
        <p:spPr>
          <a:xfrm flipV="1">
            <a:off x="4448710" y="0"/>
            <a:ext cx="1895943" cy="229627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4652E7-2D96-D75C-1782-D02238F0CA37}"/>
              </a:ext>
            </a:extLst>
          </p:cNvPr>
          <p:cNvCxnSpPr>
            <a:stCxn id="6" idx="2"/>
          </p:cNvCxnSpPr>
          <p:nvPr/>
        </p:nvCxnSpPr>
        <p:spPr>
          <a:xfrm>
            <a:off x="4410182" y="2332234"/>
            <a:ext cx="1934471" cy="45257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513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A50F7086-8C4D-F328-3DD7-6536830E2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B2E39C-0A64-8CA4-1768-6480C27F1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862" y="0"/>
            <a:ext cx="56721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8E2A6-3DAF-41C6-C491-506134E6F87C}"/>
              </a:ext>
            </a:extLst>
          </p:cNvPr>
          <p:cNvSpPr/>
          <p:nvPr/>
        </p:nvSpPr>
        <p:spPr>
          <a:xfrm>
            <a:off x="4439265" y="2020529"/>
            <a:ext cx="176981" cy="2212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914019-8DA0-8D17-8BCE-46865C6E1454}"/>
              </a:ext>
            </a:extLst>
          </p:cNvPr>
          <p:cNvCxnSpPr/>
          <p:nvPr/>
        </p:nvCxnSpPr>
        <p:spPr>
          <a:xfrm flipV="1">
            <a:off x="4616246" y="0"/>
            <a:ext cx="1903616" cy="202052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B5EA26-1FEB-1E55-AA13-D56AE1CAA433}"/>
              </a:ext>
            </a:extLst>
          </p:cNvPr>
          <p:cNvCxnSpPr>
            <a:stCxn id="5" idx="2"/>
          </p:cNvCxnSpPr>
          <p:nvPr/>
        </p:nvCxnSpPr>
        <p:spPr>
          <a:xfrm>
            <a:off x="4527756" y="2241754"/>
            <a:ext cx="1992106" cy="461624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653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square with a white circle&#10;&#10;Description automatically generated">
            <a:extLst>
              <a:ext uri="{FF2B5EF4-FFF2-40B4-BE49-F238E27FC236}">
                <a16:creationId xmlns:a16="http://schemas.microsoft.com/office/drawing/2014/main" id="{601A2A26-3C02-F55B-C7F3-D3C732258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04" y="0"/>
            <a:ext cx="9721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32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yellow burst&#10;&#10;Description automatically generated">
            <a:extLst>
              <a:ext uri="{FF2B5EF4-FFF2-40B4-BE49-F238E27FC236}">
                <a16:creationId xmlns:a16="http://schemas.microsoft.com/office/drawing/2014/main" id="{D613F11A-C233-2376-D28C-B93ECD5C4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78619"/>
            <a:ext cx="6100762" cy="6100762"/>
          </a:xfrm>
          <a:prstGeom prst="rect">
            <a:avLst/>
          </a:prstGeom>
        </p:spPr>
      </p:pic>
      <p:pic>
        <p:nvPicPr>
          <p:cNvPr id="4" name="Picture 3" descr="A circular object with a white circle&#10;&#10;Description automatically generated with medium confidence">
            <a:extLst>
              <a:ext uri="{FF2B5EF4-FFF2-40B4-BE49-F238E27FC236}">
                <a16:creationId xmlns:a16="http://schemas.microsoft.com/office/drawing/2014/main" id="{88477FE6-FB21-B5E3-2873-F9E3417D6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8619"/>
            <a:ext cx="6100761" cy="610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49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99F3-5DC7-8853-B468-1DAB0B8C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151A3-2014-78DD-C961-3EF3DC5ADB75}"/>
              </a:ext>
            </a:extLst>
          </p:cNvPr>
          <p:cNvSpPr txBox="1"/>
          <p:nvPr/>
        </p:nvSpPr>
        <p:spPr>
          <a:xfrm>
            <a:off x="571500" y="1959783"/>
            <a:ext cx="11049000" cy="293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Continue to tweak parameters for better image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Examine the size and flux of Fomalhaut b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Process data from the September HST run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1596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873D9-3DFE-C33E-6664-E6DE79848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Special 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D7B97-E329-8842-8420-513933BE9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opportunity would not have happened without the help of</a:t>
            </a:r>
          </a:p>
          <a:p>
            <a:pPr marL="0" indent="0" algn="ctr">
              <a:buNone/>
            </a:pPr>
            <a:r>
              <a:rPr lang="en-US" dirty="0"/>
              <a:t>My advisor, Dr. Max Millar-</a:t>
            </a:r>
            <a:r>
              <a:rPr lang="en-US" dirty="0" err="1"/>
              <a:t>Blanchaer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My graduate student mentor, Connor </a:t>
            </a:r>
            <a:r>
              <a:rPr lang="en-US" dirty="0" err="1"/>
              <a:t>Vancil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The UCSB REU Program Director, Dr. Sathya Guruswamy</a:t>
            </a:r>
          </a:p>
          <a:p>
            <a:pPr marL="0" indent="0" algn="ctr">
              <a:buNone/>
            </a:pPr>
            <a:r>
              <a:rPr lang="en-US" dirty="0"/>
              <a:t>And the funding and support from the National Science Foundation</a:t>
            </a:r>
          </a:p>
          <a:p>
            <a:pPr marL="0" indent="0" algn="ctr">
              <a:buNone/>
            </a:pPr>
            <a:r>
              <a:rPr lang="en-US" dirty="0"/>
              <a:t>This project was funded by NSF Grant </a:t>
            </a:r>
            <a:r>
              <a:rPr lang="en-US" b="1" dirty="0"/>
              <a:t>PHY-1852574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National Science Foundation - Wikipedia">
            <a:extLst>
              <a:ext uri="{FF2B5EF4-FFF2-40B4-BE49-F238E27FC236}">
                <a16:creationId xmlns:a16="http://schemas.microsoft.com/office/drawing/2014/main" id="{24994932-82D7-4E55-022A-929507CD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265" y="4371975"/>
            <a:ext cx="1907235" cy="191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California, Santa Barbara - Wikipedia">
            <a:extLst>
              <a:ext uri="{FF2B5EF4-FFF2-40B4-BE49-F238E27FC236}">
                <a16:creationId xmlns:a16="http://schemas.microsoft.com/office/drawing/2014/main" id="{C4950DC0-AE61-2CB7-790A-5D9E83EF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90" y="4371975"/>
            <a:ext cx="1907235" cy="1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832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A145B24-5E7F-4BEC-C7EF-A9924033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71" y="0"/>
            <a:ext cx="7347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642D83-1C43-95FE-1585-CD5F42D32CBA}"/>
              </a:ext>
            </a:extLst>
          </p:cNvPr>
          <p:cNvSpPr txBox="1"/>
          <p:nvPr/>
        </p:nvSpPr>
        <p:spPr>
          <a:xfrm>
            <a:off x="9769928" y="6488668"/>
            <a:ext cx="2311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merope.as.arizona.edu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773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642D83-1C43-95FE-1585-CD5F42D32CBA}"/>
              </a:ext>
            </a:extLst>
          </p:cNvPr>
          <p:cNvSpPr txBox="1"/>
          <p:nvPr/>
        </p:nvSpPr>
        <p:spPr>
          <a:xfrm>
            <a:off x="9525000" y="6519446"/>
            <a:ext cx="1677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Kalas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 2013</a:t>
            </a:r>
          </a:p>
        </p:txBody>
      </p:sp>
      <p:pic>
        <p:nvPicPr>
          <p:cNvPr id="3" name="Picture 2" descr="A bright light in the sky&#10;&#10;Description automatically generated">
            <a:extLst>
              <a:ext uri="{FF2B5EF4-FFF2-40B4-BE49-F238E27FC236}">
                <a16:creationId xmlns:a16="http://schemas.microsoft.com/office/drawing/2014/main" id="{94E39E86-84DB-E3BF-BE93-90826C60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13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6C553-548D-C139-74A7-12AD4FED6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Direct Imaging?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45E517-5BA3-CA9A-773A-F78E3BD6D956}"/>
              </a:ext>
            </a:extLst>
          </p:cNvPr>
          <p:cNvSpPr txBox="1"/>
          <p:nvPr/>
        </p:nvSpPr>
        <p:spPr>
          <a:xfrm>
            <a:off x="571500" y="2329115"/>
            <a:ext cx="5715000" cy="293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Limited orbits where other methods are useful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Gather more data on the system/planet</a:t>
            </a:r>
          </a:p>
        </p:txBody>
      </p:sp>
      <p:pic>
        <p:nvPicPr>
          <p:cNvPr id="6146" name="Picture 2" descr="Looking for ETs who see us | Science Wire | EarthSky">
            <a:extLst>
              <a:ext uri="{FF2B5EF4-FFF2-40B4-BE49-F238E27FC236}">
                <a16:creationId xmlns:a16="http://schemas.microsoft.com/office/drawing/2014/main" id="{8751219B-46A9-B7D0-2AB6-28C58D9E8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885950"/>
            <a:ext cx="53340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1728B8-893A-E7A8-E37E-A0844C50E6FD}"/>
              </a:ext>
            </a:extLst>
          </p:cNvPr>
          <p:cNvSpPr txBox="1"/>
          <p:nvPr/>
        </p:nvSpPr>
        <p:spPr>
          <a:xfrm>
            <a:off x="8572500" y="6399060"/>
            <a:ext cx="246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Quetz</a:t>
            </a:r>
            <a:r>
              <a:rPr lang="en-US" dirty="0"/>
              <a:t> A., Mellinger A.</a:t>
            </a:r>
          </a:p>
        </p:txBody>
      </p:sp>
    </p:spTree>
    <p:extLst>
      <p:ext uri="{BB962C8B-B14F-4D97-AF65-F5344CB8AC3E}">
        <p14:creationId xmlns:p14="http://schemas.microsoft.com/office/powerpoint/2010/main" val="846124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918338-0511-347B-E7E1-1CA9B8EBD307}"/>
              </a:ext>
            </a:extLst>
          </p:cNvPr>
          <p:cNvSpPr txBox="1"/>
          <p:nvPr/>
        </p:nvSpPr>
        <p:spPr>
          <a:xfrm>
            <a:off x="571500" y="1351508"/>
            <a:ext cx="3057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Earth-like planet</a:t>
            </a:r>
          </a:p>
          <a:p>
            <a:r>
              <a:rPr lang="en-US" sz="2400" dirty="0"/>
              <a:t>Sun-like star</a:t>
            </a:r>
          </a:p>
          <a:p>
            <a:endParaRPr lang="en-US" sz="2400" dirty="0"/>
          </a:p>
          <a:p>
            <a:r>
              <a:rPr lang="en-US" sz="2400" dirty="0"/>
              <a:t>Currently impossible to DI one</a:t>
            </a:r>
          </a:p>
          <a:p>
            <a:endParaRPr lang="en-US" sz="2400" dirty="0"/>
          </a:p>
          <a:p>
            <a:r>
              <a:rPr lang="en-US" sz="2400" dirty="0"/>
              <a:t>Baby steps-</a:t>
            </a:r>
          </a:p>
          <a:p>
            <a:r>
              <a:rPr lang="en-US" sz="2400" dirty="0"/>
              <a:t>Work with big and bright planets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60354-1DA2-4295-DBB5-D51F213DF689}"/>
              </a:ext>
            </a:extLst>
          </p:cNvPr>
          <p:cNvSpPr txBox="1"/>
          <p:nvPr/>
        </p:nvSpPr>
        <p:spPr>
          <a:xfrm>
            <a:off x="6206064" y="5165658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Planetary Science</a:t>
            </a:r>
          </a:p>
        </p:txBody>
      </p:sp>
      <p:pic>
        <p:nvPicPr>
          <p:cNvPr id="1026" name="Picture 2" descr="NASA's Kepler Mission Discovers Bigger, Older Cousin to Earth | NASA">
            <a:extLst>
              <a:ext uri="{FF2B5EF4-FFF2-40B4-BE49-F238E27FC236}">
                <a16:creationId xmlns:a16="http://schemas.microsoft.com/office/drawing/2014/main" id="{B0BA72DB-9BBB-806D-A5B6-FD599B760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276" y="1012340"/>
            <a:ext cx="8594558" cy="483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1B684-C836-C24C-E171-A9DF40007C8A}"/>
              </a:ext>
            </a:extLst>
          </p:cNvPr>
          <p:cNvSpPr txBox="1"/>
          <p:nvPr/>
        </p:nvSpPr>
        <p:spPr>
          <a:xfrm>
            <a:off x="10022305" y="6317485"/>
            <a:ext cx="169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89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4EC14-C367-9F53-F6E8-46EF282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6384"/>
            <a:ext cx="3509192" cy="2008193"/>
          </a:xfrm>
        </p:spPr>
        <p:txBody>
          <a:bodyPr anchor="t">
            <a:normAutofit/>
          </a:bodyPr>
          <a:lstStyle/>
          <a:p>
            <a:r>
              <a:rPr lang="en-US" dirty="0"/>
              <a:t>Fomalhaut 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EB89E-2A6B-ADB6-63D9-00D607A4A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2" y="3066892"/>
            <a:ext cx="3276598" cy="2856476"/>
          </a:xfrm>
        </p:spPr>
        <p:txBody>
          <a:bodyPr anchor="b">
            <a:normAutofit/>
          </a:bodyPr>
          <a:lstStyle/>
          <a:p>
            <a:r>
              <a:rPr lang="en-US" sz="1800" dirty="0"/>
              <a:t>“Exoplanetary” system 25 </a:t>
            </a:r>
            <a:r>
              <a:rPr lang="en-US" sz="1800" dirty="0" err="1"/>
              <a:t>ly</a:t>
            </a:r>
            <a:r>
              <a:rPr lang="en-US" sz="1800" dirty="0"/>
              <a:t> away</a:t>
            </a:r>
          </a:p>
          <a:p>
            <a:r>
              <a:rPr lang="en-US" sz="1800" dirty="0"/>
              <a:t>First imaged by HST in 2004</a:t>
            </a:r>
          </a:p>
          <a:p>
            <a:r>
              <a:rPr lang="en-US" sz="1800" dirty="0"/>
              <a:t>Dust/collision cloud theory is incomplete</a:t>
            </a:r>
          </a:p>
          <a:p>
            <a:pPr marL="0" indent="0">
              <a:buNone/>
            </a:pPr>
            <a:endParaRPr lang="en-US" sz="1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1B58D5-B809-E014-1BD9-4E8D28EFB72A}"/>
              </a:ext>
            </a:extLst>
          </p:cNvPr>
          <p:cNvSpPr txBox="1"/>
          <p:nvPr/>
        </p:nvSpPr>
        <p:spPr>
          <a:xfrm>
            <a:off x="9907517" y="6387584"/>
            <a:ext cx="171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hubblesite.org</a:t>
            </a:r>
            <a:endParaRPr lang="en-US" dirty="0"/>
          </a:p>
        </p:txBody>
      </p:sp>
      <p:pic>
        <p:nvPicPr>
          <p:cNvPr id="2050" name="Picture 2" descr="Exoplanet Fomalhaut b On the Move | News | Astrobiology">
            <a:extLst>
              <a:ext uri="{FF2B5EF4-FFF2-40B4-BE49-F238E27FC236}">
                <a16:creationId xmlns:a16="http://schemas.microsoft.com/office/drawing/2014/main" id="{79059F69-CEB6-6E51-A5CD-1283EFF66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259368"/>
            <a:ext cx="7620000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03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4FAA3-42B1-A465-7373-3D764DE95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2166"/>
            <a:ext cx="11049000" cy="1161836"/>
          </a:xfrm>
        </p:spPr>
        <p:txBody>
          <a:bodyPr/>
          <a:lstStyle/>
          <a:p>
            <a:r>
              <a:rPr lang="en-US" dirty="0"/>
              <a:t>A couple of problems</a:t>
            </a:r>
          </a:p>
        </p:txBody>
      </p:sp>
      <p:pic>
        <p:nvPicPr>
          <p:cNvPr id="4" name="Picture 2" descr="Point spread function - Wikipedia">
            <a:extLst>
              <a:ext uri="{FF2B5EF4-FFF2-40B4-BE49-F238E27FC236}">
                <a16:creationId xmlns:a16="http://schemas.microsoft.com/office/drawing/2014/main" id="{60DACA1E-AA7B-A7C0-3CB3-D164604E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55" y="602166"/>
            <a:ext cx="6205245" cy="565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9FB365-99B6-F8CC-1411-2E20D569FC50}"/>
              </a:ext>
            </a:extLst>
          </p:cNvPr>
          <p:cNvSpPr txBox="1"/>
          <p:nvPr/>
        </p:nvSpPr>
        <p:spPr>
          <a:xfrm>
            <a:off x="6785330" y="6394895"/>
            <a:ext cx="4835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commons.wikimedia.org</a:t>
            </a:r>
            <a:r>
              <a:rPr lang="en-US" sz="1400" dirty="0"/>
              <a:t>/wiki/</a:t>
            </a:r>
            <a:r>
              <a:rPr lang="en-US" sz="1400" dirty="0" err="1"/>
              <a:t>File:Convolution_Illustrated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688BCB-BD0B-EB4A-ADFF-0493BAD4D7E2}"/>
              </a:ext>
            </a:extLst>
          </p:cNvPr>
          <p:cNvSpPr txBox="1"/>
          <p:nvPr/>
        </p:nvSpPr>
        <p:spPr>
          <a:xfrm>
            <a:off x="571500" y="2698447"/>
            <a:ext cx="5415255" cy="146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Quasi-static Features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Point Spread Function </a:t>
            </a:r>
            <a:r>
              <a:rPr lang="en-US" sz="2400" dirty="0"/>
              <a:t>(PSF)</a:t>
            </a:r>
          </a:p>
        </p:txBody>
      </p:sp>
    </p:spTree>
    <p:extLst>
      <p:ext uri="{BB962C8B-B14F-4D97-AF65-F5344CB8AC3E}">
        <p14:creationId xmlns:p14="http://schemas.microsoft.com/office/powerpoint/2010/main" val="2419765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malhaut - Wikipedia">
            <a:extLst>
              <a:ext uri="{FF2B5EF4-FFF2-40B4-BE49-F238E27FC236}">
                <a16:creationId xmlns:a16="http://schemas.microsoft.com/office/drawing/2014/main" id="{C7FE9502-DFAC-4192-10E8-AE5DAC93C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0"/>
            <a:ext cx="6381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D7848-75DB-B25D-BDDA-036782AAF408}"/>
              </a:ext>
            </a:extLst>
          </p:cNvPr>
          <p:cNvSpPr txBox="1"/>
          <p:nvPr/>
        </p:nvSpPr>
        <p:spPr>
          <a:xfrm>
            <a:off x="9286875" y="6386513"/>
            <a:ext cx="224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spacetelescope.org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961536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lignment">
      <a:dk1>
        <a:sysClr val="windowText" lastClr="000000"/>
      </a:dk1>
      <a:lt1>
        <a:sysClr val="window" lastClr="FFFFFF"/>
      </a:lt1>
      <a:dk2>
        <a:srgbClr val="3B3D38"/>
      </a:dk2>
      <a:lt2>
        <a:srgbClr val="F7F2EE"/>
      </a:lt2>
      <a:accent1>
        <a:srgbClr val="928A63"/>
      </a:accent1>
      <a:accent2>
        <a:srgbClr val="B57B6B"/>
      </a:accent2>
      <a:accent3>
        <a:srgbClr val="9E8484"/>
      </a:accent3>
      <a:accent4>
        <a:srgbClr val="7C8A75"/>
      </a:accent4>
      <a:accent5>
        <a:srgbClr val="8C8578"/>
      </a:accent5>
      <a:accent6>
        <a:srgbClr val="A18563"/>
      </a:accent6>
      <a:hlink>
        <a:srgbClr val="B57B6B"/>
      </a:hlink>
      <a:folHlink>
        <a:srgbClr val="7C8A75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38891</TotalTime>
  <Words>509</Words>
  <Application>Microsoft Macintosh PowerPoint</Application>
  <PresentationFormat>Widescreen</PresentationFormat>
  <Paragraphs>112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Batang</vt:lpstr>
      <vt:lpstr>Arial</vt:lpstr>
      <vt:lpstr>Avenir Next LT Pro Light</vt:lpstr>
      <vt:lpstr>Calibri</vt:lpstr>
      <vt:lpstr>AlignmentVTI</vt:lpstr>
      <vt:lpstr>Applying Non-negative Matrix Factorization to investigate the nature of Fomalhaut b </vt:lpstr>
      <vt:lpstr>PowerPoint Presentation</vt:lpstr>
      <vt:lpstr>PowerPoint Presentation</vt:lpstr>
      <vt:lpstr>PowerPoint Presentation</vt:lpstr>
      <vt:lpstr>Why Use Direct Imaging?</vt:lpstr>
      <vt:lpstr>PowerPoint Presentation</vt:lpstr>
      <vt:lpstr>Fomalhaut b</vt:lpstr>
      <vt:lpstr>A couple of problems</vt:lpstr>
      <vt:lpstr>PowerPoint Presentation</vt:lpstr>
      <vt:lpstr>How to Account for Complications</vt:lpstr>
      <vt:lpstr>Non-negative Matrix Factorization (NMF)</vt:lpstr>
      <vt:lpstr>PowerPoint Presentation</vt:lpstr>
      <vt:lpstr>PowerPoint Presentation</vt:lpstr>
      <vt:lpstr>PowerPoint Presentation</vt:lpstr>
      <vt:lpstr>PowerPoint Presentation</vt:lpstr>
      <vt:lpstr>How to Improve on NMF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A Special 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Fomalhaut b</dc:title>
  <dc:creator>Ivan Abreu Paniagua</dc:creator>
  <cp:lastModifiedBy>Ivan Abreu Paniagua</cp:lastModifiedBy>
  <cp:revision>10</cp:revision>
  <dcterms:created xsi:type="dcterms:W3CDTF">2023-06-29T04:03:09Z</dcterms:created>
  <dcterms:modified xsi:type="dcterms:W3CDTF">2023-08-21T17:06:22Z</dcterms:modified>
</cp:coreProperties>
</file>