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sldIdLst>
    <p:sldId id="256" r:id="rId2"/>
    <p:sldId id="258" r:id="rId3"/>
    <p:sldId id="286" r:id="rId4"/>
    <p:sldId id="287" r:id="rId5"/>
    <p:sldId id="274" r:id="rId6"/>
    <p:sldId id="288" r:id="rId7"/>
    <p:sldId id="293" r:id="rId8"/>
    <p:sldId id="289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85" r:id="rId20"/>
    <p:sldId id="283" r:id="rId21"/>
    <p:sldId id="273" r:id="rId22"/>
    <p:sldId id="260" r:id="rId23"/>
    <p:sldId id="269" r:id="rId24"/>
    <p:sldId id="278" r:id="rId25"/>
    <p:sldId id="257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ED8828-3F77-3B89-AFF2-9CAF252FAA44}" name="Rosenblum, Drew" initials="DR" userId="S::d.l.rosenblum@email.wustl.edu::d97241df-5ebd-4cac-b28a-e63f3d7ee6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599"/>
  </p:normalViewPr>
  <p:slideViewPr>
    <p:cSldViewPr snapToGrid="0">
      <p:cViewPr varScale="1">
        <p:scale>
          <a:sx n="106" d="100"/>
          <a:sy n="106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37CF-2D87-F0D8-92E3-B76DA9E42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6268E-365D-D2DE-8211-F08DCBCA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5391-B0B2-3FFA-515E-14AAE1D1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0F10F-E2E6-7E32-6A04-60AC02F2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F755-55C3-626D-ECBB-7EE6AAB9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3F9E-546F-DB95-BEB7-1022CE9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94A58-D5C7-3DBD-8E71-2D48459B5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36B4-B817-C6C3-F798-2AB301FF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61DB-F4EC-587E-AA06-62DC6688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C565-BAE8-EE1E-8B6B-3D050E9F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8A6E3-AE2C-1C35-7AF7-A76AF412C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33ED5-370B-9876-CAB5-BE35A2ADF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A8314-8DA5-74C2-4F13-748D82A7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F07D-A71D-00C5-E20B-A267C827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14A5-F947-413B-5A26-24465BB8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5791-3C86-FA05-DAFD-A00FB705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8153F-62BE-216B-BADC-A54C63B1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163F-1B26-2329-6918-5F64647D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B930B-DEE9-E823-E91B-321A142D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11C6-0C17-70B8-93AD-3BF48411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A6E3-905E-4A83-129A-5BC2E2E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CDC9A-18DF-3B22-24F1-8022BC71A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3E9E-D0B1-2A62-995C-1A56A82D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ED5AA-F466-FEC4-6788-563E3D5C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7094-BF1C-F395-9C60-BDD70642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33FA-82B6-F99A-70B9-E5F8AC3F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66CF-DD10-AAE2-5263-21F0BE27C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8F7BF-448E-55F5-FBE4-D1AC255FA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B35F0-A32D-01E0-C39F-E73F80EF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CCE35-D488-2D48-3AAF-A731FA9A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9A15E-5624-FFDE-D0DD-D28F7F29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5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11C1-CC66-D14B-ACBE-840E9BAF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D212E-7F5E-13A7-C67A-17E4F649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0CB1B-A4D2-8AF8-B02B-7B7C97D72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03916-CA72-C313-D80F-192B3EF32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D943B-A6B0-8E4A-E6BD-2EF7E565C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CAE6A-EE8F-2448-5C2D-076090A1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B3181-39D5-0D0C-2BD4-EED4AF63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661FC-D3E3-819E-60CD-D1BEDF36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AB5D-16F5-0581-7626-D17F4A01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4CC0B-88FC-BE93-B8E3-9CD58292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72C8A-52D6-6CB2-6D47-AA612823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8CBA-5A0D-42BC-E152-35118602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6409-83E2-FB9B-7AE0-5CB9CAA5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A6201-0713-934D-149A-C536C4ED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4E529-A146-0E27-B7D3-7863E14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E8A-BCAC-96BA-8747-EF97EB0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3854-ECA1-6882-C987-05649288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1E273-ADF9-6E0F-E741-2232CFE7A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7349-F943-BE19-B76C-DE91BF40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49D6F-E49C-E806-E4FA-CD55CAE7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59065-9430-B5AC-CCD9-0CB4AAB8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E531-DAEA-88B6-B022-A554592A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CBE5D-AFDC-3A22-2848-92C27F6E1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5F981-F263-1A44-DE77-BB9E64860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3DF34-3EA0-BBFD-3289-8838E8D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CE898-F24D-C2DA-1444-136B62C2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DD782-199E-916E-5FBF-64303EC9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BABBD-8373-6804-B85A-2915725B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98E72-6E5D-2F5D-EB6F-883A6227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C4EA5-3702-7315-4D3B-89E81E5AE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14FE-C823-AE4D-8A5C-F8F6E4B3FA3F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53576-7B45-AF20-1425-6A7FDC1DE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D3E7D-D90C-A4F2-D75F-00134EA4A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84F9-A21A-D148-A497-8663598E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phere surrounded by waves&#10;&#10;Description automatically generated">
            <a:extLst>
              <a:ext uri="{FF2B5EF4-FFF2-40B4-BE49-F238E27FC236}">
                <a16:creationId xmlns:a16="http://schemas.microsoft.com/office/drawing/2014/main" id="{84FCD2A1-7C94-4846-8052-A0437FF24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4" r="1725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C3A3D-A980-8BFE-418F-C0D976ADD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>
                <a:latin typeface="Corbel" panose="020B0503020204020204" pitchFamily="34" charset="0"/>
                <a:cs typeface="Times New Roman" panose="02020603050405020304" pitchFamily="18" charset="0"/>
              </a:rPr>
              <a:t>Uncovering the Secrets of Gravity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01095-4E54-99F7-5016-6ACA5948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n-US" sz="17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latin typeface="Corbel" panose="020B0503020204020204" pitchFamily="34" charset="0"/>
                <a:cs typeface="Times New Roman" panose="02020603050405020304" pitchFamily="18" charset="0"/>
              </a:rPr>
              <a:t>Drew Rosenblum</a:t>
            </a:r>
          </a:p>
          <a:p>
            <a:pPr algn="l"/>
            <a:r>
              <a:rPr lang="en-US" sz="1800" dirty="0">
                <a:latin typeface="Corbel" panose="020B0503020204020204" pitchFamily="34" charset="0"/>
                <a:cs typeface="Times New Roman" panose="02020603050405020304" pitchFamily="18" charset="0"/>
              </a:rPr>
              <a:t>Mentor: </a:t>
            </a:r>
            <a:r>
              <a:rPr lang="en-US" sz="1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Zhencheng</a:t>
            </a:r>
            <a:r>
              <a:rPr lang="en-US" sz="1800" dirty="0">
                <a:latin typeface="Corbel" panose="020B0503020204020204" pitchFamily="34" charset="0"/>
                <a:cs typeface="Times New Roman" panose="02020603050405020304" pitchFamily="18" charset="0"/>
              </a:rPr>
              <a:t> Wang</a:t>
            </a:r>
          </a:p>
          <a:p>
            <a:pPr algn="l"/>
            <a:r>
              <a:rPr lang="en-US" sz="1800" dirty="0">
                <a:latin typeface="Corbel" panose="020B0503020204020204" pitchFamily="34" charset="0"/>
                <a:cs typeface="Times New Roman" panose="02020603050405020304" pitchFamily="18" charset="0"/>
              </a:rPr>
              <a:t>Advisor: Don </a:t>
            </a:r>
            <a:r>
              <a:rPr lang="en-US" sz="1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Marolf</a:t>
            </a:r>
            <a:endParaRPr lang="en-US" sz="18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6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47E92-9199-90EE-47DE-D437B1668326}"/>
              </a:ext>
            </a:extLst>
          </p:cNvPr>
          <p:cNvSpPr txBox="1">
            <a:spLocks/>
          </p:cNvSpPr>
          <p:nvPr/>
        </p:nvSpPr>
        <p:spPr>
          <a:xfrm>
            <a:off x="761839" y="1138265"/>
            <a:ext cx="10783453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Corbel" panose="020B0503020204020204" pitchFamily="34" charset="0"/>
                <a:cs typeface="Times New Roman" panose="02020603050405020304" pitchFamily="18" charset="0"/>
              </a:rPr>
              <a:t>Formalizing Observables through von Neumann Algebras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5C57DA-3E25-4AEF-A4D1-9CA6549BCE8E}"/>
              </a:ext>
            </a:extLst>
          </p:cNvPr>
          <p:cNvSpPr txBox="1">
            <a:spLocks/>
          </p:cNvSpPr>
          <p:nvPr/>
        </p:nvSpPr>
        <p:spPr>
          <a:xfrm>
            <a:off x="761838" y="1962426"/>
            <a:ext cx="5130961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Ingredients of von Neumann Algebra</a:t>
            </a:r>
          </a:p>
          <a:p>
            <a:pPr lvl="1"/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Algebra of bounded operators (</a:t>
            </a:r>
            <a:r>
              <a:rPr lang="en-US" sz="2200" dirty="0" err="1">
                <a:latin typeface="Corbel" panose="020B0503020204020204" pitchFamily="34" charset="0"/>
                <a:cs typeface="Times New Roman" panose="02020603050405020304" pitchFamily="18" charset="0"/>
              </a:rPr>
              <a:t>v.s</a:t>
            </a:r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. with multiplication)</a:t>
            </a:r>
          </a:p>
          <a:p>
            <a:pPr lvl="1"/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Defining a *-operation</a:t>
            </a:r>
          </a:p>
          <a:p>
            <a:pPr lvl="1"/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Closed under weak operator topology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Classifying von Neumann Algebras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We can calculate entropy using this viewpoint</a:t>
            </a:r>
          </a:p>
          <a:p>
            <a:pPr marL="0" indent="0">
              <a:buNone/>
            </a:pPr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black text with a line&#10;&#10;Description automatically generated">
            <a:extLst>
              <a:ext uri="{FF2B5EF4-FFF2-40B4-BE49-F238E27FC236}">
                <a16:creationId xmlns:a16="http://schemas.microsoft.com/office/drawing/2014/main" id="{BD79912B-BB99-3E7F-CC6C-8E99F0FB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771" y="4352643"/>
            <a:ext cx="4255390" cy="777240"/>
          </a:xfrm>
          <a:prstGeom prst="rect">
            <a:avLst/>
          </a:prstGeom>
        </p:spPr>
      </p:pic>
      <p:pic>
        <p:nvPicPr>
          <p:cNvPr id="14" name="Picture 13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B581AA2E-F572-33D9-E50D-C42940A0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6566"/>
            <a:ext cx="5702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E57-F8FF-398E-72C9-B9AA1EC9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076480"/>
            <a:ext cx="10783453" cy="1401183"/>
          </a:xfrm>
        </p:spPr>
        <p:txBody>
          <a:bodyPr anchor="t">
            <a:normAutofit/>
          </a:bodyPr>
          <a:lstStyle/>
          <a:p>
            <a:r>
              <a:rPr lang="en-US" sz="3900" dirty="0">
                <a:latin typeface="Corbel" panose="020B0503020204020204" pitchFamily="34" charset="0"/>
                <a:cs typeface="Times New Roman" panose="02020603050405020304" pitchFamily="18" charset="0"/>
              </a:rPr>
              <a:t>Why Do (Classical) Particles Move the way they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6317-37E2-AE32-9CC1-39E53F87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006821"/>
            <a:ext cx="4544762" cy="360293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The action of a certain trajectory through space is a function of energy that returns a number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The stationary point of the action corresponds to the physical path of the particle</a:t>
            </a:r>
          </a:p>
        </p:txBody>
      </p:sp>
      <p:pic>
        <p:nvPicPr>
          <p:cNvPr id="4" name="Picture 3" descr="A black line drawing of a face&#10;&#10;Description automatically generated">
            <a:extLst>
              <a:ext uri="{FF2B5EF4-FFF2-40B4-BE49-F238E27FC236}">
                <a16:creationId xmlns:a16="http://schemas.microsoft.com/office/drawing/2014/main" id="{86EF99C4-9E94-4FDC-CC52-5F1F912F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61" y="2000508"/>
            <a:ext cx="5233101" cy="4589457"/>
          </a:xfrm>
          <a:prstGeom prst="rect">
            <a:avLst/>
          </a:prstGeom>
        </p:spPr>
      </p:pic>
      <p:pic>
        <p:nvPicPr>
          <p:cNvPr id="5" name="Picture 4" descr="A mathematical equation with a equal sign&#10;&#10;Description automatically generated">
            <a:extLst>
              <a:ext uri="{FF2B5EF4-FFF2-40B4-BE49-F238E27FC236}">
                <a16:creationId xmlns:a16="http://schemas.microsoft.com/office/drawing/2014/main" id="{FEAA7975-9E68-3FC4-6084-56E376D1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99" y="4636600"/>
            <a:ext cx="2911444" cy="1953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01AB-DFCD-B85F-4913-6F93E23DCB6A}"/>
              </a:ext>
            </a:extLst>
          </p:cNvPr>
          <p:cNvSpPr txBox="1"/>
          <p:nvPr/>
        </p:nvSpPr>
        <p:spPr>
          <a:xfrm>
            <a:off x="6802336" y="6589965"/>
            <a:ext cx="609805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effectLst/>
              </a:rPr>
              <a:t>(N.d.). </a:t>
            </a:r>
            <a:r>
              <a:rPr lang="en-US" sz="600" dirty="0" err="1">
                <a:effectLst/>
              </a:rPr>
              <a:t>WikiQuote</a:t>
            </a:r>
            <a:r>
              <a:rPr lang="en-US" sz="600" dirty="0">
                <a:effectLst/>
              </a:rPr>
              <a:t>. Retrieved from https://</a:t>
            </a:r>
            <a:r>
              <a:rPr lang="en-US" sz="600" dirty="0" err="1">
                <a:effectLst/>
              </a:rPr>
              <a:t>en.wikiquote.org</a:t>
            </a:r>
            <a:r>
              <a:rPr lang="en-US" sz="600" dirty="0">
                <a:effectLst/>
              </a:rPr>
              <a:t>/wiki/</a:t>
            </a:r>
            <a:r>
              <a:rPr lang="en-US" sz="600" dirty="0" err="1">
                <a:effectLst/>
              </a:rPr>
              <a:t>Path_integral_formulation</a:t>
            </a:r>
            <a:r>
              <a:rPr lang="en-US" sz="6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290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8742EE-219C-5D7A-AE56-51465F61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004692"/>
            <a:ext cx="10857667" cy="1401183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  <a:t>Generalizing to Quantum Mechanics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BFBCC4-25E1-A37A-817A-388B3B13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4544762" cy="360293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Particles aren’t localized to a point in QM, what is the trajectory of a particle in a probabilistic theory? 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Feynman’s insight: every trajectory has a probability of occurring, distribution related to classical path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Role of boundary conditions</a:t>
            </a:r>
          </a:p>
          <a:p>
            <a:pPr marL="0" indent="0">
              <a:buNone/>
            </a:pPr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B2D4F7-7B40-3C6B-2B2E-03DCA4A97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4" t="6868" r="37471" b="75001"/>
          <a:stretch/>
        </p:blipFill>
        <p:spPr>
          <a:xfrm>
            <a:off x="5753902" y="1838856"/>
            <a:ext cx="5058260" cy="2718486"/>
          </a:xfrm>
          <a:prstGeom prst="rect">
            <a:avLst/>
          </a:prstGeom>
        </p:spPr>
      </p:pic>
      <p:pic>
        <p:nvPicPr>
          <p:cNvPr id="15" name="Picture 14" descr="A group of math equations&#10;&#10;Description automatically generated">
            <a:extLst>
              <a:ext uri="{FF2B5EF4-FFF2-40B4-BE49-F238E27FC236}">
                <a16:creationId xmlns:a16="http://schemas.microsoft.com/office/drawing/2014/main" id="{099811A4-82D5-98F8-0D9E-BBB203A2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8" b="50000"/>
          <a:stretch/>
        </p:blipFill>
        <p:spPr>
          <a:xfrm>
            <a:off x="2163383" y="4933656"/>
            <a:ext cx="7181037" cy="15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7F06C7-4395-D7E3-D745-19E139C10830}"/>
              </a:ext>
            </a:extLst>
          </p:cNvPr>
          <p:cNvSpPr/>
          <p:nvPr/>
        </p:nvSpPr>
        <p:spPr>
          <a:xfrm>
            <a:off x="5406223" y="1306286"/>
            <a:ext cx="6408406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B2FB8D-24D9-DBBD-13E1-7CBF2E76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85" y="1138264"/>
            <a:ext cx="9425148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  <a:t>More on QM Path Integrals</a:t>
            </a:r>
          </a:p>
        </p:txBody>
      </p:sp>
      <p:pic>
        <p:nvPicPr>
          <p:cNvPr id="7" name="Picture 6" descr="A group of math equations&#10;&#10;Description automatically generated">
            <a:extLst>
              <a:ext uri="{FF2B5EF4-FFF2-40B4-BE49-F238E27FC236}">
                <a16:creationId xmlns:a16="http://schemas.microsoft.com/office/drawing/2014/main" id="{21DAFEA2-62B8-2DFA-C5FA-60D01D007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9" t="53620" r="32992" b="-3953"/>
          <a:stretch/>
        </p:blipFill>
        <p:spPr>
          <a:xfrm>
            <a:off x="1077379" y="2185891"/>
            <a:ext cx="4000807" cy="1890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7C912-61D4-6A5E-165E-F6FECC20F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70" t="31336" r="50000" b="42149"/>
          <a:stretch/>
        </p:blipFill>
        <p:spPr>
          <a:xfrm>
            <a:off x="7524733" y="3921287"/>
            <a:ext cx="2518022" cy="289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85EA9-787F-A892-252B-5B1936C3C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4" t="7897" r="55610" b="77191"/>
          <a:stretch/>
        </p:blipFill>
        <p:spPr>
          <a:xfrm>
            <a:off x="7524733" y="1138264"/>
            <a:ext cx="2481783" cy="2779776"/>
          </a:xfrm>
          <a:prstGeom prst="rect">
            <a:avLst/>
          </a:prstGeom>
        </p:spPr>
      </p:pic>
      <p:pic>
        <p:nvPicPr>
          <p:cNvPr id="16" name="Picture 15" descr="A black math equation with a white background&#10;&#10;Description automatically generated">
            <a:extLst>
              <a:ext uri="{FF2B5EF4-FFF2-40B4-BE49-F238E27FC236}">
                <a16:creationId xmlns:a16="http://schemas.microsoft.com/office/drawing/2014/main" id="{BC524087-3E2C-98BF-326C-8AB46B7C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2" y="4210901"/>
            <a:ext cx="4544761" cy="17759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11FFFD-7F32-2B16-5E2A-01918548CCB9}"/>
              </a:ext>
            </a:extLst>
          </p:cNvPr>
          <p:cNvSpPr txBox="1"/>
          <p:nvPr/>
        </p:nvSpPr>
        <p:spPr>
          <a:xfrm>
            <a:off x="5900905" y="2428881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512FB-86E3-B058-6B52-16BF721AAAD5}"/>
              </a:ext>
            </a:extLst>
          </p:cNvPr>
          <p:cNvSpPr txBox="1"/>
          <p:nvPr/>
        </p:nvSpPr>
        <p:spPr>
          <a:xfrm>
            <a:off x="5900904" y="4591045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0730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55E39-C304-927C-68B5-5D50B96BB97A}"/>
              </a:ext>
            </a:extLst>
          </p:cNvPr>
          <p:cNvSpPr txBox="1">
            <a:spLocks/>
          </p:cNvSpPr>
          <p:nvPr/>
        </p:nvSpPr>
        <p:spPr>
          <a:xfrm>
            <a:off x="761840" y="1076480"/>
            <a:ext cx="9425148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latin typeface="Corbel" panose="020B0503020204020204" pitchFamily="34" charset="0"/>
                <a:cs typeface="Times New Roman" panose="02020603050405020304" pitchFamily="18" charset="0"/>
              </a:rPr>
              <a:t>Introducing Gravitational Path Integrals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C19A1-8F32-0799-3369-45D6830C6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3" t="64000" r="51102"/>
          <a:stretch/>
        </p:blipFill>
        <p:spPr>
          <a:xfrm>
            <a:off x="8784772" y="2203343"/>
            <a:ext cx="2756200" cy="4024054"/>
          </a:xfrm>
          <a:prstGeom prst="rect">
            <a:avLst/>
          </a:prstGeom>
        </p:spPr>
      </p:pic>
      <p:pic>
        <p:nvPicPr>
          <p:cNvPr id="8" name="Picture 7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723AC059-AF2B-6703-78E0-D7D6B9369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16"/>
          <a:stretch/>
        </p:blipFill>
        <p:spPr>
          <a:xfrm>
            <a:off x="761840" y="3240039"/>
            <a:ext cx="7079292" cy="1549400"/>
          </a:xfrm>
          <a:prstGeom prst="rect">
            <a:avLst/>
          </a:prstGeom>
        </p:spPr>
      </p:pic>
      <p:pic>
        <p:nvPicPr>
          <p:cNvPr id="9" name="Picture 8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B72C0FD2-9AB9-6310-72C0-199B33DD2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53" r="50813"/>
          <a:stretch/>
        </p:blipFill>
        <p:spPr>
          <a:xfrm>
            <a:off x="8076187" y="3240039"/>
            <a:ext cx="473529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7F06C7-4395-D7E3-D745-19E139C10830}"/>
              </a:ext>
            </a:extLst>
          </p:cNvPr>
          <p:cNvSpPr/>
          <p:nvPr/>
        </p:nvSpPr>
        <p:spPr>
          <a:xfrm>
            <a:off x="5406223" y="1306286"/>
            <a:ext cx="6408406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ECC364-4B21-70F8-2B8A-5CE9973A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425148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  <a:t>States in Quantum Gravity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E4BF5-08A2-F982-38AE-587C7F3EC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3" r="29435" b="54650"/>
          <a:stretch/>
        </p:blipFill>
        <p:spPr>
          <a:xfrm>
            <a:off x="7529847" y="3729281"/>
            <a:ext cx="2657141" cy="3087193"/>
          </a:xfrm>
          <a:prstGeom prst="rect">
            <a:avLst/>
          </a:prstGeom>
        </p:spPr>
      </p:pic>
      <p:pic>
        <p:nvPicPr>
          <p:cNvPr id="10" name="Picture 9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DCC53142-A0BF-0B13-61B2-2485B74A2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67"/>
          <a:stretch/>
        </p:blipFill>
        <p:spPr>
          <a:xfrm>
            <a:off x="861462" y="4180115"/>
            <a:ext cx="5013601" cy="1922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9DF798-6411-6B55-6FD6-C0487440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01" t="46886" r="48461" b="49000"/>
          <a:stretch/>
        </p:blipFill>
        <p:spPr>
          <a:xfrm>
            <a:off x="9970520" y="6102173"/>
            <a:ext cx="997224" cy="444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2CCE02-D283-FC68-2383-77ED4C73D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39" t="33669" r="75987" b="60770"/>
          <a:stretch/>
        </p:blipFill>
        <p:spPr>
          <a:xfrm>
            <a:off x="10286609" y="2130795"/>
            <a:ext cx="1623527" cy="817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50C627-63A2-5158-BEA5-BA9C6721ED68}"/>
              </a:ext>
            </a:extLst>
          </p:cNvPr>
          <p:cNvSpPr txBox="1"/>
          <p:nvPr/>
        </p:nvSpPr>
        <p:spPr>
          <a:xfrm>
            <a:off x="6095999" y="2262922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BAE620-41C1-7D2A-A641-FF6580F77E79}"/>
              </a:ext>
            </a:extLst>
          </p:cNvPr>
          <p:cNvSpPr txBox="1"/>
          <p:nvPr/>
        </p:nvSpPr>
        <p:spPr>
          <a:xfrm>
            <a:off x="6096000" y="4435674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pic>
        <p:nvPicPr>
          <p:cNvPr id="21" name="Picture 20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6790BF79-45B7-D46C-78AE-9F057492F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13"/>
          <a:stretch/>
        </p:blipFill>
        <p:spPr>
          <a:xfrm>
            <a:off x="861461" y="1810642"/>
            <a:ext cx="5013601" cy="1920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764800-CCCA-77FE-431E-A2B6C06C5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97" t="16598" r="23014" b="43125"/>
          <a:stretch/>
        </p:blipFill>
        <p:spPr>
          <a:xfrm flipH="1">
            <a:off x="7459536" y="886368"/>
            <a:ext cx="2710426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7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06C8F-7DE1-DA5C-DC14-56D8F540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625744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  <a:t>Bringing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83A18-A0D4-8D82-D571-B585DDE1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62" y="2030140"/>
            <a:ext cx="4281648" cy="360293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Generalizing to one boundary case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Goal: construct von Neumann algebra, compute entropy, and compare to RT formula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5C36F-3837-B7A3-00B0-C7401A4FE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97" t="36254" r="12348" b="50000"/>
          <a:stretch/>
        </p:blipFill>
        <p:spPr>
          <a:xfrm>
            <a:off x="8474330" y="1859907"/>
            <a:ext cx="2955829" cy="231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8DE94-1717-3E37-CD21-1C1DD78EC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1" t="6385" r="7772" b="72406"/>
          <a:stretch/>
        </p:blipFill>
        <p:spPr>
          <a:xfrm>
            <a:off x="8474331" y="4210432"/>
            <a:ext cx="3070962" cy="2606069"/>
          </a:xfrm>
          <a:prstGeom prst="rect">
            <a:avLst/>
          </a:prstGeom>
        </p:spPr>
      </p:pic>
      <p:pic>
        <p:nvPicPr>
          <p:cNvPr id="10" name="Picture 9" descr="A group of mathematical equations&#10;&#10;Description automatically generated">
            <a:extLst>
              <a:ext uri="{FF2B5EF4-FFF2-40B4-BE49-F238E27FC236}">
                <a16:creationId xmlns:a16="http://schemas.microsoft.com/office/drawing/2014/main" id="{FE03FF16-A876-66FB-0817-D7AD21F5E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467" r="79370"/>
          <a:stretch/>
        </p:blipFill>
        <p:spPr>
          <a:xfrm>
            <a:off x="5937368" y="1845537"/>
            <a:ext cx="1034303" cy="1922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91FE75-8385-AFCB-AB99-29C367391E7E}"/>
              </a:ext>
            </a:extLst>
          </p:cNvPr>
          <p:cNvSpPr txBox="1"/>
          <p:nvPr/>
        </p:nvSpPr>
        <p:spPr>
          <a:xfrm>
            <a:off x="7488402" y="2173217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pic>
        <p:nvPicPr>
          <p:cNvPr id="14" name="Picture 13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FAFEC323-85C3-86B8-8534-2AB7608AB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50" y="5163338"/>
            <a:ext cx="1536700" cy="736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917C60-C9E9-1E8F-A49E-40E1C5C84DF5}"/>
              </a:ext>
            </a:extLst>
          </p:cNvPr>
          <p:cNvSpPr txBox="1"/>
          <p:nvPr/>
        </p:nvSpPr>
        <p:spPr>
          <a:xfrm>
            <a:off x="7488401" y="4995132"/>
            <a:ext cx="242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60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BE17A7-B80C-C361-94F9-FC71AD52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064123"/>
            <a:ext cx="9430672" cy="1401183"/>
          </a:xfrm>
        </p:spPr>
        <p:txBody>
          <a:bodyPr anchor="t">
            <a:normAutofit/>
          </a:bodyPr>
          <a:lstStyle/>
          <a:p>
            <a:r>
              <a:rPr lang="en-US" sz="3800" dirty="0">
                <a:latin typeface="Corbel" panose="020B0503020204020204" pitchFamily="34" charset="0"/>
                <a:cs typeface="Times New Roman" panose="02020603050405020304" pitchFamily="18" charset="0"/>
              </a:rPr>
              <a:t>Constructing the von Neumann Algebra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AD2FA3-CD71-7B9D-CAB7-80D868BD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044547"/>
            <a:ext cx="3976828" cy="36029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The set of operators with  “gluing operation” is an algebra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Proving operators are bounded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Other properties straightforward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0EAA8-0DE9-489A-36DB-E46D17E80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02" t="5313" r="5248" b="59445"/>
          <a:stretch/>
        </p:blipFill>
        <p:spPr>
          <a:xfrm>
            <a:off x="9401336" y="2316650"/>
            <a:ext cx="2590800" cy="3602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2D65B4-0F9E-37D8-8539-002F7683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" t="3148" r="51772" b="69645"/>
          <a:stretch/>
        </p:blipFill>
        <p:spPr>
          <a:xfrm>
            <a:off x="4738668" y="2337430"/>
            <a:ext cx="4341831" cy="3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BE17A7-B80C-C361-94F9-FC71AD52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Corbel" panose="020B0503020204020204" pitchFamily="34" charset="0"/>
                <a:cs typeface="Times New Roman" panose="02020603050405020304" pitchFamily="18" charset="0"/>
              </a:rPr>
              <a:t>Acknowledgements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AD2FA3-CD71-7B9D-CAB7-80D868BD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>
                <a:latin typeface="Corbel" panose="020B0503020204020204" pitchFamily="34" charset="0"/>
                <a:cs typeface="Times New Roman" panose="02020603050405020304" pitchFamily="18" charset="0"/>
              </a:rPr>
              <a:t>Don Marolf, Faculty Advisor</a:t>
            </a:r>
          </a:p>
          <a:p>
            <a:r>
              <a:rPr lang="en-US" sz="2200">
                <a:latin typeface="Corbel" panose="020B0503020204020204" pitchFamily="34" charset="0"/>
                <a:cs typeface="Times New Roman" panose="02020603050405020304" pitchFamily="18" charset="0"/>
              </a:rPr>
              <a:t>Zhencheng Wang, Graduate Mentor</a:t>
            </a:r>
          </a:p>
          <a:p>
            <a:r>
              <a:rPr lang="en-US" sz="2200">
                <a:latin typeface="Corbel" panose="020B0503020204020204" pitchFamily="34" charset="0"/>
                <a:cs typeface="Times New Roman" panose="02020603050405020304" pitchFamily="18" charset="0"/>
              </a:rPr>
              <a:t>Sathya Guruswamy, REU Program Director</a:t>
            </a:r>
          </a:p>
          <a:p>
            <a:r>
              <a:rPr lang="en-US" sz="2200">
                <a:latin typeface="Corbel" panose="020B0503020204020204" pitchFamily="34" charset="0"/>
                <a:cs typeface="Times New Roman" panose="02020603050405020304" pitchFamily="18" charset="0"/>
              </a:rPr>
              <a:t>This project was funded by NSF REU grant PHY-1852574</a:t>
            </a:r>
          </a:p>
          <a:p>
            <a:endParaRPr lang="en-US" sz="220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D5E15-A7EB-66EF-DF78-7E851F53E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r="2618" b="-3"/>
          <a:stretch/>
        </p:blipFill>
        <p:spPr>
          <a:xfrm>
            <a:off x="8444527" y="2071316"/>
            <a:ext cx="2585942" cy="2687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65E6E9-4C2F-D053-7ECC-3907926E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84" y="4999397"/>
            <a:ext cx="4220029" cy="1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79EC-79D0-FDEC-5EDC-3C740B1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ED97-6272-2004-1D34-C04D012B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10930288" cy="360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Uncovering the Secrets of Gravity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Abstract: The unification of quantum mechanics and gravity remains one of the great unsolved problems in physics. Gravitational entropy turns out to be a particularly mysterious piece of this puzzle  </a:t>
            </a:r>
          </a:p>
        </p:txBody>
      </p:sp>
    </p:spTree>
    <p:extLst>
      <p:ext uri="{BB962C8B-B14F-4D97-AF65-F5344CB8AC3E}">
        <p14:creationId xmlns:p14="http://schemas.microsoft.com/office/powerpoint/2010/main" val="369343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FD4B1-2228-2854-C305-C69AFBF5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Corbel" panose="020B0503020204020204" pitchFamily="34" charset="0"/>
                <a:cs typeface="Times New Roman" panose="02020603050405020304" pitchFamily="18" charset="0"/>
              </a:rPr>
              <a:t>Overview of Research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82BA-ABE2-E339-2155-DB5796BB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089564" cy="4119172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Construct a theory of gravity consistent with the rules of quantum mechanics (extremely difficult) 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Testable predictions do not exist yet</a:t>
            </a:r>
          </a:p>
          <a:p>
            <a:pPr marL="0" indent="0">
              <a:buNone/>
            </a:pPr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olorful swirly object on a white background&#10;&#10;Description automatically generated">
            <a:extLst>
              <a:ext uri="{FF2B5EF4-FFF2-40B4-BE49-F238E27FC236}">
                <a16:creationId xmlns:a16="http://schemas.microsoft.com/office/drawing/2014/main" id="{3BB688D5-C5BA-C5C2-89CF-88C331C0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CA495-C58B-52BB-57D5-0E45770BB088}"/>
              </a:ext>
            </a:extLst>
          </p:cNvPr>
          <p:cNvSpPr txBox="1"/>
          <p:nvPr/>
        </p:nvSpPr>
        <p:spPr>
          <a:xfrm>
            <a:off x="7834183" y="6397411"/>
            <a:ext cx="4473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Corbel" panose="020B0503020204020204" pitchFamily="34" charset="0"/>
              </a:rPr>
              <a:t>(N.d.). </a:t>
            </a:r>
            <a:r>
              <a:rPr lang="en-US" sz="800" dirty="0" err="1">
                <a:effectLst/>
                <a:latin typeface="Corbel" panose="020B0503020204020204" pitchFamily="34" charset="0"/>
              </a:rPr>
              <a:t>PlusMath</a:t>
            </a:r>
            <a:r>
              <a:rPr lang="en-US" sz="800" dirty="0">
                <a:effectLst/>
                <a:latin typeface="Corbel" panose="020B0503020204020204" pitchFamily="34" charset="0"/>
              </a:rPr>
              <a:t>. Retrieved August 12, 2023, from https://</a:t>
            </a:r>
            <a:r>
              <a:rPr lang="en-US" sz="800" dirty="0" err="1">
                <a:effectLst/>
                <a:latin typeface="Corbel" panose="020B0503020204020204" pitchFamily="34" charset="0"/>
              </a:rPr>
              <a:t>plus.maths.org</a:t>
            </a:r>
            <a:r>
              <a:rPr lang="en-US" sz="800" dirty="0">
                <a:effectLst/>
                <a:latin typeface="Corbel" panose="020B0503020204020204" pitchFamily="34" charset="0"/>
              </a:rPr>
              <a:t>/content/hidden-dimensions. </a:t>
            </a:r>
          </a:p>
          <a:p>
            <a:endParaRPr lang="en-US" sz="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4B1-2228-2854-C305-C69AFBF5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425148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Gravitational Path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82BA-ABE2-E339-2155-DB5796BB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9195880" cy="360293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geometry in gravity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boundary conditions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states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5EA20-669E-F6C4-2B4F-9D9B47EA9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3" t="64000" r="51102"/>
          <a:stretch/>
        </p:blipFill>
        <p:spPr>
          <a:xfrm>
            <a:off x="8160868" y="1743008"/>
            <a:ext cx="3269292" cy="4773168"/>
          </a:xfrm>
          <a:prstGeom prst="rect">
            <a:avLst/>
          </a:prstGeom>
        </p:spPr>
      </p:pic>
      <p:pic>
        <p:nvPicPr>
          <p:cNvPr id="10" name="Picture 9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ABDE14EB-D0BD-BCB6-3944-C8DEEFE8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0" y="4170335"/>
            <a:ext cx="7137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4B1-2228-2854-C305-C69AFBF5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138265"/>
            <a:ext cx="10905227" cy="1401183"/>
          </a:xfrm>
        </p:spPr>
        <p:txBody>
          <a:bodyPr anchor="t">
            <a:norm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States and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82BA-ABE2-E339-2155-DB5796BB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4544762" cy="3602935"/>
          </a:xfrm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before, “slicing open” path integral gives states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→ Operators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E24BF-1F66-8B14-3046-91691AC05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74" r="43937" b="47464"/>
          <a:stretch/>
        </p:blipFill>
        <p:spPr>
          <a:xfrm>
            <a:off x="416951" y="4217272"/>
            <a:ext cx="5234538" cy="2227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B0EA5-44D5-4326-27CC-CC5456729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1" t="37029" r="6285" b="42540"/>
          <a:stretch/>
        </p:blipFill>
        <p:spPr>
          <a:xfrm>
            <a:off x="5825065" y="4620064"/>
            <a:ext cx="5234537" cy="1546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C3EE5-A085-E614-1D83-513182C39B75}"/>
              </a:ext>
            </a:extLst>
          </p:cNvPr>
          <p:cNvSpPr txBox="1"/>
          <p:nvPr/>
        </p:nvSpPr>
        <p:spPr>
          <a:xfrm>
            <a:off x="6567875" y="2471398"/>
            <a:ext cx="486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Graphic on partition function PI photo</a:t>
            </a:r>
          </a:p>
        </p:txBody>
      </p:sp>
    </p:spTree>
    <p:extLst>
      <p:ext uri="{BB962C8B-B14F-4D97-AF65-F5344CB8AC3E}">
        <p14:creationId xmlns:p14="http://schemas.microsoft.com/office/powerpoint/2010/main" val="415893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79EC-79D0-FDEC-5EDC-3C740B1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ED97-6272-2004-1D34-C04D012B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11019852" cy="36029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for summer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von Neumann algebra of gravitational path integral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its entropy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how this relates back to RT formula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could give insight into the microscopic degrees of freedom of gravity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states of a quantum gravity theory look like? What about the total Hilbert space?</a:t>
            </a:r>
          </a:p>
        </p:txBody>
      </p:sp>
    </p:spTree>
    <p:extLst>
      <p:ext uri="{BB962C8B-B14F-4D97-AF65-F5344CB8AC3E}">
        <p14:creationId xmlns:p14="http://schemas.microsoft.com/office/powerpoint/2010/main" val="105392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4B1-2228-2854-C305-C69AFBF5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425148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Semiclassical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82BA-ABE2-E339-2155-DB5796BB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4544762" cy="3602935"/>
          </a:xfrm>
        </p:spPr>
        <p:txBody>
          <a:bodyPr>
            <a:no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catastrophic issues, QG can be done with a path integral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said issues, only look at classical trajectories in path integral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Useful Tool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diagram of a curved line&#10;&#10;Description automatically generated">
            <a:extLst>
              <a:ext uri="{FF2B5EF4-FFF2-40B4-BE49-F238E27FC236}">
                <a16:creationId xmlns:a16="http://schemas.microsoft.com/office/drawing/2014/main" id="{46D16328-58E0-A94A-C694-C6B92624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9562"/>
            <a:ext cx="4839813" cy="4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79EC-79D0-FDEC-5EDC-3C740B1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625744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it All Together: The Two Boundary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ED97-6272-2004-1D34-C04D012B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281648" cy="36029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states that have two boundaries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operator with each state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“gluing operation”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states with the gluing operation is an algebra</a:t>
            </a:r>
          </a:p>
        </p:txBody>
      </p:sp>
      <p:pic>
        <p:nvPicPr>
          <p:cNvPr id="6" name="Picture 5" descr="A diagram of a cylinder&#10;&#10;Description automatically generated">
            <a:extLst>
              <a:ext uri="{FF2B5EF4-FFF2-40B4-BE49-F238E27FC236}">
                <a16:creationId xmlns:a16="http://schemas.microsoft.com/office/drawing/2014/main" id="{BD11D847-D9A5-948A-D97B-B55CB1E5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7616"/>
            <a:ext cx="4597961" cy="1832864"/>
          </a:xfrm>
          <a:prstGeom prst="rect">
            <a:avLst/>
          </a:prstGeom>
        </p:spPr>
      </p:pic>
      <p:pic>
        <p:nvPicPr>
          <p:cNvPr id="8" name="Picture 7" descr="A drawing of a circle and a circle&#10;&#10;Description automatically generated">
            <a:extLst>
              <a:ext uri="{FF2B5EF4-FFF2-40B4-BE49-F238E27FC236}">
                <a16:creationId xmlns:a16="http://schemas.microsoft.com/office/drawing/2014/main" id="{F2268975-73D1-52F8-6CDB-7D3F2F69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80" y="3840480"/>
            <a:ext cx="4827047" cy="16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F4CB-BE1B-8D76-98AF-57E9FB8A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269B-992F-087C-FC3E-7C934B4F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extra slides on GPI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connecting </a:t>
            </a:r>
          </a:p>
        </p:txBody>
      </p:sp>
    </p:spTree>
    <p:extLst>
      <p:ext uri="{BB962C8B-B14F-4D97-AF65-F5344CB8AC3E}">
        <p14:creationId xmlns:p14="http://schemas.microsoft.com/office/powerpoint/2010/main" val="2130602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79EC-79D0-FDEC-5EDC-3C740B1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9430672" cy="1401183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Entropy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ED97-6272-2004-1D34-C04D012B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3976828" cy="360293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Neumann algebra is type III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Divergent entropy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workaround: split property?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22FFB-E60A-3C11-6C2C-B752F7260864}"/>
              </a:ext>
            </a:extLst>
          </p:cNvPr>
          <p:cNvSpPr txBox="1"/>
          <p:nvPr/>
        </p:nvSpPr>
        <p:spPr>
          <a:xfrm>
            <a:off x="5108448" y="28065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property photo and statement of inclusion of type I factor</a:t>
            </a:r>
          </a:p>
        </p:txBody>
      </p:sp>
    </p:spTree>
    <p:extLst>
      <p:ext uri="{BB962C8B-B14F-4D97-AF65-F5344CB8AC3E}">
        <p14:creationId xmlns:p14="http://schemas.microsoft.com/office/powerpoint/2010/main" val="82712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FACD2-2617-E924-83FF-B6A8649E8106}"/>
              </a:ext>
            </a:extLst>
          </p:cNvPr>
          <p:cNvSpPr txBox="1">
            <a:spLocks/>
          </p:cNvSpPr>
          <p:nvPr/>
        </p:nvSpPr>
        <p:spPr>
          <a:xfrm>
            <a:off x="761840" y="756874"/>
            <a:ext cx="8498274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Corbel" panose="020B0503020204020204" pitchFamily="34" charset="0"/>
                <a:cs typeface="Times New Roman" panose="02020603050405020304" pitchFamily="18" charset="0"/>
              </a:rPr>
              <a:t>The Importance of Entropy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62767F-CC7C-F12E-C918-C2E81076C124}"/>
              </a:ext>
            </a:extLst>
          </p:cNvPr>
          <p:cNvSpPr txBox="1">
            <a:spLocks/>
          </p:cNvSpPr>
          <p:nvPr/>
        </p:nvSpPr>
        <p:spPr>
          <a:xfrm>
            <a:off x="761840" y="2081623"/>
            <a:ext cx="5566389" cy="360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Black holes have entropy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This entropy is extremely large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Classical gravity breaks down at small distances</a:t>
            </a:r>
            <a:r>
              <a:rPr lang="en-US" sz="1600" dirty="0">
                <a:latin typeface="Corbel" panose="020B050302020402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 so microscopic understanding is lacking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6A537-14AC-2A33-5BA0-BD276370E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80" y="4053537"/>
            <a:ext cx="4567940" cy="2569464"/>
          </a:xfrm>
          <a:prstGeom prst="rect">
            <a:avLst/>
          </a:prstGeom>
        </p:spPr>
      </p:pic>
      <p:pic>
        <p:nvPicPr>
          <p:cNvPr id="10" name="Picture 9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729DB7B5-87D0-8C36-7464-39B5ED85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802" y="2141622"/>
            <a:ext cx="3808000" cy="1676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C74175-6083-575F-33E1-3C94A93B586F}"/>
              </a:ext>
            </a:extLst>
          </p:cNvPr>
          <p:cNvSpPr txBox="1"/>
          <p:nvPr/>
        </p:nvSpPr>
        <p:spPr>
          <a:xfrm>
            <a:off x="6328229" y="6598794"/>
            <a:ext cx="5566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effectLst/>
              </a:rPr>
              <a:t>(N.d.). Lab Manager. Retrieved August 12, 2023, from https://</a:t>
            </a:r>
            <a:r>
              <a:rPr lang="en-US" sz="600" dirty="0" err="1">
                <a:effectLst/>
              </a:rPr>
              <a:t>www.labmanager.com</a:t>
            </a:r>
            <a:r>
              <a:rPr lang="en-US" sz="600" dirty="0">
                <a:effectLst/>
              </a:rPr>
              <a:t>/astronomers-reveal-new-features-of-galactic-black-holes-30666. </a:t>
            </a:r>
          </a:p>
          <a:p>
            <a:endParaRPr lang="en-US" sz="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0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09834-6712-A40C-2B3E-717A3CAF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935444"/>
            <a:ext cx="11631827" cy="1402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 err="1">
                <a:latin typeface="Corbel" panose="020B0503020204020204" pitchFamily="34" charset="0"/>
                <a:cs typeface="Times New Roman" panose="02020603050405020304" pitchFamily="18" charset="0"/>
              </a:rPr>
              <a:t>AdS</a:t>
            </a:r>
            <a:r>
              <a:rPr lang="en-US" sz="4800" dirty="0">
                <a:latin typeface="Corbel" panose="020B0503020204020204" pitchFamily="34" charset="0"/>
                <a:cs typeface="Times New Roman" panose="02020603050405020304" pitchFamily="18" charset="0"/>
              </a:rPr>
              <a:t>/CFT as a tool for understanding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527DC-56D3-5BCA-5F9E-0DE3D50E52EB}"/>
              </a:ext>
            </a:extLst>
          </p:cNvPr>
          <p:cNvSpPr txBox="1">
            <a:spLocks/>
          </p:cNvSpPr>
          <p:nvPr/>
        </p:nvSpPr>
        <p:spPr>
          <a:xfrm>
            <a:off x="762000" y="2106331"/>
            <a:ext cx="5863772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Consider quantum gravity theories in a certain spacetime (</a:t>
            </a:r>
            <a:r>
              <a:rPr lang="en-US" sz="2200" dirty="0" err="1">
                <a:latin typeface="Corbel" panose="020B0503020204020204" pitchFamily="34" charset="0"/>
                <a:cs typeface="Times New Roman" panose="02020603050405020304" pitchFamily="18" charset="0"/>
              </a:rPr>
              <a:t>AdS</a:t>
            </a:r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) and a class of pure quantum theories (CFTs)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Energy levels are identical in both theories! </a:t>
            </a: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92035-7AD1-EC97-6406-60E145F9D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7" t="25612" r="70072" b="40632"/>
          <a:stretch/>
        </p:blipFill>
        <p:spPr>
          <a:xfrm>
            <a:off x="7387772" y="1985040"/>
            <a:ext cx="3691521" cy="46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FD4B1-2228-2854-C305-C69AFBF5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Corbel" panose="020B0503020204020204" pitchFamily="34" charset="0"/>
              </a:rPr>
              <a:t>AdS</a:t>
            </a:r>
            <a:r>
              <a:rPr lang="en-US" sz="4000" dirty="0">
                <a:latin typeface="Corbel" panose="020B0503020204020204" pitchFamily="34" charset="0"/>
              </a:rPr>
              <a:t>/CFT as a tool for understanding gravity (cont.)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CD79D-D087-436A-BFAB-0C6D557CD764}"/>
              </a:ext>
            </a:extLst>
          </p:cNvPr>
          <p:cNvSpPr txBox="1">
            <a:spLocks/>
          </p:cNvSpPr>
          <p:nvPr/>
        </p:nvSpPr>
        <p:spPr>
          <a:xfrm>
            <a:off x="572493" y="2058959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Other observables have similar relations, but more complex</a:t>
            </a:r>
          </a:p>
          <a:p>
            <a:r>
              <a:rPr lang="en-US" sz="2200" dirty="0"/>
              <a:t>Important correspondence: fields at boundary of quantum gravity theory</a:t>
            </a:r>
          </a:p>
        </p:txBody>
      </p:sp>
      <p:pic>
        <p:nvPicPr>
          <p:cNvPr id="6" name="Picture 5" descr="A diagram of a cylinder&#10;&#10;Description automatically generated with low confidence">
            <a:extLst>
              <a:ext uri="{FF2B5EF4-FFF2-40B4-BE49-F238E27FC236}">
                <a16:creationId xmlns:a16="http://schemas.microsoft.com/office/drawing/2014/main" id="{C4C01DB3-7743-7BC6-5DF7-4C416AB62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9DB92E-C5D7-172F-8E63-24F6CDA19FBB}"/>
              </a:ext>
            </a:extLst>
          </p:cNvPr>
          <p:cNvSpPr txBox="1"/>
          <p:nvPr/>
        </p:nvSpPr>
        <p:spPr>
          <a:xfrm>
            <a:off x="7949867" y="6308800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Corbel" panose="020B0503020204020204" pitchFamily="34" charset="0"/>
              </a:rPr>
              <a:t>(N.d.). </a:t>
            </a:r>
            <a:r>
              <a:rPr lang="en-US" sz="800" dirty="0" err="1">
                <a:effectLst/>
                <a:latin typeface="Corbel" panose="020B0503020204020204" pitchFamily="34" charset="0"/>
              </a:rPr>
              <a:t>arXiv</a:t>
            </a:r>
            <a:r>
              <a:rPr lang="en-US" sz="800" dirty="0">
                <a:effectLst/>
                <a:latin typeface="Corbel" panose="020B0503020204020204" pitchFamily="34" charset="0"/>
              </a:rPr>
              <a:t> Vanity. Retrieved from https://</a:t>
            </a:r>
            <a:r>
              <a:rPr lang="en-US" sz="800" dirty="0" err="1">
                <a:effectLst/>
                <a:latin typeface="Corbel" panose="020B0503020204020204" pitchFamily="34" charset="0"/>
              </a:rPr>
              <a:t>www.arxiv-vanity.com</a:t>
            </a:r>
            <a:r>
              <a:rPr lang="en-US" sz="800" dirty="0">
                <a:effectLst/>
                <a:latin typeface="Corbel" panose="020B0503020204020204" pitchFamily="34" charset="0"/>
              </a:rPr>
              <a:t>/papers/2102.02619/. </a:t>
            </a:r>
          </a:p>
        </p:txBody>
      </p:sp>
    </p:spTree>
    <p:extLst>
      <p:ext uri="{BB962C8B-B14F-4D97-AF65-F5344CB8AC3E}">
        <p14:creationId xmlns:p14="http://schemas.microsoft.com/office/powerpoint/2010/main" val="13650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E9938F-8654-C9AD-EE2D-6D592D822543}"/>
              </a:ext>
            </a:extLst>
          </p:cNvPr>
          <p:cNvSpPr txBox="1">
            <a:spLocks/>
          </p:cNvSpPr>
          <p:nvPr/>
        </p:nvSpPr>
        <p:spPr>
          <a:xfrm>
            <a:off x="761840" y="977625"/>
            <a:ext cx="9135922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Corbel" panose="020B0503020204020204" pitchFamily="34" charset="0"/>
                <a:cs typeface="Times New Roman" panose="02020603050405020304" pitchFamily="18" charset="0"/>
              </a:rPr>
              <a:t>Calculating Entropy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AF834-5138-D814-2A1C-98E904E0817B}"/>
              </a:ext>
            </a:extLst>
          </p:cNvPr>
          <p:cNvSpPr txBox="1">
            <a:spLocks/>
          </p:cNvSpPr>
          <p:nvPr/>
        </p:nvSpPr>
        <p:spPr>
          <a:xfrm>
            <a:off x="761840" y="2056901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Subregion of CFT has a space of states and therefore entropy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RT formula: entropy of purely quantum theory related to minimal surface in the bulk  </a:t>
            </a:r>
          </a:p>
          <a:p>
            <a:r>
              <a:rPr lang="en-US" sz="2200" dirty="0">
                <a:latin typeface="Corbel" panose="020B0503020204020204" pitchFamily="34" charset="0"/>
                <a:cs typeface="Times New Roman" panose="02020603050405020304" pitchFamily="18" charset="0"/>
              </a:rPr>
              <a:t>How do we interpret the RT formula in the QG theory?  </a:t>
            </a:r>
          </a:p>
          <a:p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diagram of a cylinder with a green circle&#10;&#10;Description automatically generated">
            <a:extLst>
              <a:ext uri="{FF2B5EF4-FFF2-40B4-BE49-F238E27FC236}">
                <a16:creationId xmlns:a16="http://schemas.microsoft.com/office/drawing/2014/main" id="{6D893250-F0DE-2012-312C-C3277A26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00" y="2243111"/>
            <a:ext cx="4218924" cy="4006704"/>
          </a:xfrm>
          <a:prstGeom prst="rect">
            <a:avLst/>
          </a:prstGeom>
        </p:spPr>
      </p:pic>
      <p:pic>
        <p:nvPicPr>
          <p:cNvPr id="10" name="Picture 9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904AC76D-79F1-F69E-51A9-51BAC818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2" y="5264221"/>
            <a:ext cx="3822308" cy="1195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B9DDC6-A426-A3C6-C7FF-BB256B8397ED}"/>
              </a:ext>
            </a:extLst>
          </p:cNvPr>
          <p:cNvSpPr txBox="1"/>
          <p:nvPr/>
        </p:nvSpPr>
        <p:spPr>
          <a:xfrm>
            <a:off x="7292803" y="6320325"/>
            <a:ext cx="3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effectLst/>
                <a:latin typeface="Corbel" panose="020B0503020204020204" pitchFamily="34" charset="0"/>
              </a:rPr>
              <a:t>(N.d.). ResearchGate. Retrieved August 12, 2023, from https://</a:t>
            </a:r>
            <a:r>
              <a:rPr lang="en-US" sz="600" dirty="0" err="1">
                <a:effectLst/>
                <a:latin typeface="Corbel" panose="020B0503020204020204" pitchFamily="34" charset="0"/>
              </a:rPr>
              <a:t>www.researchgate.net</a:t>
            </a:r>
            <a:r>
              <a:rPr lang="en-US" sz="600" dirty="0">
                <a:effectLst/>
                <a:latin typeface="Corbel" panose="020B0503020204020204" pitchFamily="34" charset="0"/>
              </a:rPr>
              <a:t>/figure/The-AdS-CFT-correspondence-The-AdS-CFT-correspondence-states-a-duality-between-a_fig2_336218056. </a:t>
            </a:r>
          </a:p>
          <a:p>
            <a:endParaRPr lang="en-US" sz="600" dirty="0"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DEEB-6B6D-73C4-EC2E-5C313071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002338"/>
            <a:ext cx="10783453" cy="14011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orbel" panose="020B0503020204020204" pitchFamily="34" charset="0"/>
                <a:cs typeface="Times New Roman" panose="02020603050405020304" pitchFamily="18" charset="0"/>
              </a:rPr>
              <a:t>Operators and States in Quantum Mechanics</a:t>
            </a:r>
            <a:endParaRPr lang="en-US" kern="1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DF4-5AC2-B49F-4D4C-3C2322094C80}"/>
              </a:ext>
            </a:extLst>
          </p:cNvPr>
          <p:cNvSpPr txBox="1">
            <a:spLocks/>
          </p:cNvSpPr>
          <p:nvPr/>
        </p:nvSpPr>
        <p:spPr>
          <a:xfrm>
            <a:off x="761840" y="2056905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Quantum states as vectors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Hilbert spaces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Observables as operators  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B991B453-56FB-AB71-F481-6D845B5A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3" y="2706509"/>
            <a:ext cx="4418650" cy="12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3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DEEB-6B6D-73C4-EC2E-5C313071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002338"/>
            <a:ext cx="10783453" cy="14011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orbel" panose="020B0503020204020204" pitchFamily="34" charset="0"/>
                <a:cs typeface="Times New Roman" panose="02020603050405020304" pitchFamily="18" charset="0"/>
              </a:rPr>
              <a:t>Operators and States in Quantum Mechanics</a:t>
            </a:r>
            <a:endParaRPr lang="en-US" kern="1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DF4-5AC2-B49F-4D4C-3C2322094C80}"/>
              </a:ext>
            </a:extLst>
          </p:cNvPr>
          <p:cNvSpPr txBox="1">
            <a:spLocks/>
          </p:cNvSpPr>
          <p:nvPr/>
        </p:nvSpPr>
        <p:spPr>
          <a:xfrm>
            <a:off x="761840" y="2056903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Quantum states as vectors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Hilbert spaces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Observables as operators  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B991B453-56FB-AB71-F481-6D845B5A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3" y="2706509"/>
            <a:ext cx="4418650" cy="12828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D1C53E-04C7-8E6A-0409-65C04F94E540}"/>
              </a:ext>
            </a:extLst>
          </p:cNvPr>
          <p:cNvCxnSpPr>
            <a:cxnSpLocks/>
          </p:cNvCxnSpPr>
          <p:nvPr/>
        </p:nvCxnSpPr>
        <p:spPr>
          <a:xfrm flipH="1" flipV="1">
            <a:off x="7290489" y="3793523"/>
            <a:ext cx="568408" cy="1519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817F2E-E2CC-757F-7D39-526EB45CF6A7}"/>
              </a:ext>
            </a:extLst>
          </p:cNvPr>
          <p:cNvSpPr txBox="1">
            <a:spLocks/>
          </p:cNvSpPr>
          <p:nvPr/>
        </p:nvSpPr>
        <p:spPr>
          <a:xfrm>
            <a:off x="7680192" y="5313404"/>
            <a:ext cx="2162592" cy="70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State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7EE9E7-C007-53FA-030A-52D6402750B1}"/>
              </a:ext>
            </a:extLst>
          </p:cNvPr>
          <p:cNvCxnSpPr>
            <a:cxnSpLocks/>
          </p:cNvCxnSpPr>
          <p:nvPr/>
        </p:nvCxnSpPr>
        <p:spPr>
          <a:xfrm flipV="1">
            <a:off x="8427308" y="3793522"/>
            <a:ext cx="1351635" cy="1519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2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FDEEB-6B6D-73C4-EC2E-5C313071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39" y="1002338"/>
            <a:ext cx="10783453" cy="14011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orbel" panose="020B0503020204020204" pitchFamily="34" charset="0"/>
                <a:cs typeface="Times New Roman" panose="02020603050405020304" pitchFamily="18" charset="0"/>
              </a:rPr>
              <a:t>Operators and States in Quantum Mechanics</a:t>
            </a:r>
            <a:endParaRPr lang="en-US" kern="12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DF4-5AC2-B49F-4D4C-3C2322094C80}"/>
              </a:ext>
            </a:extLst>
          </p:cNvPr>
          <p:cNvSpPr txBox="1">
            <a:spLocks/>
          </p:cNvSpPr>
          <p:nvPr/>
        </p:nvSpPr>
        <p:spPr>
          <a:xfrm>
            <a:off x="761840" y="2056905"/>
            <a:ext cx="4544762" cy="360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Quantum states as vectors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Hilbert spaces </a:t>
            </a:r>
          </a:p>
          <a:p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Observables as operators  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symbols with a white background&#10;&#10;Description automatically generated">
            <a:extLst>
              <a:ext uri="{FF2B5EF4-FFF2-40B4-BE49-F238E27FC236}">
                <a16:creationId xmlns:a16="http://schemas.microsoft.com/office/drawing/2014/main" id="{B991B453-56FB-AB71-F481-6D845B5A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3" y="2706509"/>
            <a:ext cx="4418650" cy="12828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D1C53E-04C7-8E6A-0409-65C04F94E540}"/>
              </a:ext>
            </a:extLst>
          </p:cNvPr>
          <p:cNvCxnSpPr/>
          <p:nvPr/>
        </p:nvCxnSpPr>
        <p:spPr>
          <a:xfrm flipV="1">
            <a:off x="5869459" y="3768809"/>
            <a:ext cx="543697" cy="1519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817F2E-E2CC-757F-7D39-526EB45CF6A7}"/>
              </a:ext>
            </a:extLst>
          </p:cNvPr>
          <p:cNvSpPr txBox="1">
            <a:spLocks/>
          </p:cNvSpPr>
          <p:nvPr/>
        </p:nvSpPr>
        <p:spPr>
          <a:xfrm>
            <a:off x="4960612" y="5365329"/>
            <a:ext cx="2162592" cy="70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Operator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7EE9E7-C007-53FA-030A-52D6402750B1}"/>
              </a:ext>
            </a:extLst>
          </p:cNvPr>
          <p:cNvCxnSpPr>
            <a:cxnSpLocks/>
          </p:cNvCxnSpPr>
          <p:nvPr/>
        </p:nvCxnSpPr>
        <p:spPr>
          <a:xfrm flipH="1" flipV="1">
            <a:off x="8975754" y="3768809"/>
            <a:ext cx="205316" cy="1519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6D093D-EE43-2B21-92FE-EBA2A959BCC8}"/>
              </a:ext>
            </a:extLst>
          </p:cNvPr>
          <p:cNvSpPr txBox="1">
            <a:spLocks/>
          </p:cNvSpPr>
          <p:nvPr/>
        </p:nvSpPr>
        <p:spPr>
          <a:xfrm>
            <a:off x="8608048" y="5288690"/>
            <a:ext cx="2162592" cy="70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rbel" panose="020B0503020204020204" pitchFamily="34" charset="0"/>
                <a:cs typeface="Times New Roman" panose="02020603050405020304" pitchFamily="18" charset="0"/>
              </a:rPr>
              <a:t>Scalar </a:t>
            </a: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5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37598</TotalTime>
  <Words>813</Words>
  <Application>Microsoft Macintosh PowerPoint</Application>
  <PresentationFormat>Widescreen</PresentationFormat>
  <Paragraphs>126</Paragraphs>
  <Slides>26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Times New Roman</vt:lpstr>
      <vt:lpstr>Office Theme</vt:lpstr>
      <vt:lpstr>Uncovering the Secrets of Gravity</vt:lpstr>
      <vt:lpstr>Overview of Research </vt:lpstr>
      <vt:lpstr>PowerPoint Presentation</vt:lpstr>
      <vt:lpstr>AdS/CFT as a tool for understanding gravity</vt:lpstr>
      <vt:lpstr>AdS/CFT as a tool for understanding gravity (cont.)</vt:lpstr>
      <vt:lpstr>PowerPoint Presentation</vt:lpstr>
      <vt:lpstr>Operators and States in Quantum Mechanics</vt:lpstr>
      <vt:lpstr>Operators and States in Quantum Mechanics</vt:lpstr>
      <vt:lpstr>Operators and States in Quantum Mechanics</vt:lpstr>
      <vt:lpstr>PowerPoint Presentation</vt:lpstr>
      <vt:lpstr>Why Do (Classical) Particles Move the way they do? </vt:lpstr>
      <vt:lpstr>Generalizing to Quantum Mechanics</vt:lpstr>
      <vt:lpstr>More on QM Path Integrals</vt:lpstr>
      <vt:lpstr>PowerPoint Presentation</vt:lpstr>
      <vt:lpstr>States in Quantum Gravity</vt:lpstr>
      <vt:lpstr>Bringing It All Together</vt:lpstr>
      <vt:lpstr>Constructing the von Neumann Algebra </vt:lpstr>
      <vt:lpstr>Acknowledgements </vt:lpstr>
      <vt:lpstr>Abstract</vt:lpstr>
      <vt:lpstr>Introducing Gravitational Path Integrals</vt:lpstr>
      <vt:lpstr>Constructing States and Operators</vt:lpstr>
      <vt:lpstr>Bringing it All Together</vt:lpstr>
      <vt:lpstr>Semiclassical Gravity</vt:lpstr>
      <vt:lpstr>Bringing it All Together: The Two Boundary Case</vt:lpstr>
      <vt:lpstr>Outline</vt:lpstr>
      <vt:lpstr>Issues with Entropy Calculations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Rosenblum, Drew</dc:creator>
  <cp:lastModifiedBy>Rosenblum, Drew</cp:lastModifiedBy>
  <cp:revision>33</cp:revision>
  <dcterms:created xsi:type="dcterms:W3CDTF">2023-06-29T00:36:38Z</dcterms:created>
  <dcterms:modified xsi:type="dcterms:W3CDTF">2023-08-20T22:32:42Z</dcterms:modified>
</cp:coreProperties>
</file>