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70" r:id="rId3"/>
    <p:sldId id="271" r:id="rId4"/>
    <p:sldId id="272" r:id="rId5"/>
    <p:sldId id="273" r:id="rId6"/>
    <p:sldId id="274" r:id="rId7"/>
    <p:sldId id="275" r:id="rId8"/>
    <p:sldId id="276" r:id="rId9"/>
    <p:sldId id="277" r:id="rId10"/>
    <p:sldId id="278" r:id="rId11"/>
    <p:sldId id="279" r:id="rId12"/>
    <p:sldId id="280" r:id="rId13"/>
    <p:sldId id="281" r:id="rId14"/>
    <p:sldId id="284" r:id="rId15"/>
    <p:sldId id="285" r:id="rId16"/>
    <p:sldId id="286"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40"/>
    <a:srgbClr val="1C0F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11"/>
    <p:restoredTop sz="80984"/>
  </p:normalViewPr>
  <p:slideViewPr>
    <p:cSldViewPr snapToGrid="0">
      <p:cViewPr varScale="1">
        <p:scale>
          <a:sx n="90" d="100"/>
          <a:sy n="90"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66DE5-6623-A24C-AAAE-DA5A2E159C63}" type="datetimeFigureOut">
              <a:rPr lang="en-US" smtClean="0"/>
              <a:t>8/21/23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6A081-9340-F742-B66B-68D1C41920AA}" type="slidenum">
              <a:rPr lang="en-US" smtClean="0"/>
              <a:t>‹#›</a:t>
            </a:fld>
            <a:endParaRPr lang="en-US"/>
          </a:p>
        </p:txBody>
      </p:sp>
    </p:spTree>
    <p:extLst>
      <p:ext uri="{BB962C8B-B14F-4D97-AF65-F5344CB8AC3E}">
        <p14:creationId xmlns:p14="http://schemas.microsoft.com/office/powerpoint/2010/main" val="1901927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6A081-9340-F742-B66B-68D1C41920AA}" type="slidenum">
              <a:rPr lang="en-US" smtClean="0"/>
              <a:t>1</a:t>
            </a:fld>
            <a:endParaRPr lang="en-US"/>
          </a:p>
        </p:txBody>
      </p:sp>
    </p:spTree>
    <p:extLst>
      <p:ext uri="{BB962C8B-B14F-4D97-AF65-F5344CB8AC3E}">
        <p14:creationId xmlns:p14="http://schemas.microsoft.com/office/powerpoint/2010/main" val="2223901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critical temperature, we studied how sample thickness affects the critical magnetic fields of our thin films. We expected H_C to scale with T_C – that is, if T_C decreases with sample thickness, so should H_C. To study this, we constructed H_C versus T plots and used the empirically determined relation between H_C and T as a fit. For our niobium samples, we saw exactly what we would expect – H_C decreased with sample thickness (50, 20, 10). However, for tantalum, we saw the opposite of what we would expect. We even measured a 5 nm sample to see if this trend still held, and it does. This fascinating result gives us even more motivation to figure out the structural difference between films grown at low temperature and room temperature, because it seems to defy what we know about superconductivity in thin films. </a:t>
            </a:r>
          </a:p>
        </p:txBody>
      </p:sp>
      <p:sp>
        <p:nvSpPr>
          <p:cNvPr id="4" name="Slide Number Placeholder 3"/>
          <p:cNvSpPr>
            <a:spLocks noGrp="1"/>
          </p:cNvSpPr>
          <p:nvPr>
            <p:ph type="sldNum" sz="quarter" idx="5"/>
          </p:nvPr>
        </p:nvSpPr>
        <p:spPr/>
        <p:txBody>
          <a:bodyPr/>
          <a:lstStyle/>
          <a:p>
            <a:fld id="{A886A081-9340-F742-B66B-68D1C41920AA}" type="slidenum">
              <a:rPr lang="en-US" smtClean="0"/>
              <a:t>14</a:t>
            </a:fld>
            <a:endParaRPr lang="en-US"/>
          </a:p>
        </p:txBody>
      </p:sp>
    </p:spTree>
    <p:extLst>
      <p:ext uri="{BB962C8B-B14F-4D97-AF65-F5344CB8AC3E}">
        <p14:creationId xmlns:p14="http://schemas.microsoft.com/office/powerpoint/2010/main" val="3491047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we saw that thin films do not totally behave as we expected when grown at low temperature. However, at least one initial hypothesis holds true: Low temperature MBE growth results in higher T_C values for Ta and Nb films. This is an indication that LTMBE growth produces better quality thin film superconductors that can be used in qubits. Our next step is to send our thin films to our collaborators so that they can test them in superconducting qubits and measure the coherence times. Low temperature MBE growth presents as a promising technique to grow superconductors for qubits, and we hope our results may help improve the practicality of quantum computers in the future. </a:t>
            </a:r>
          </a:p>
        </p:txBody>
      </p:sp>
      <p:sp>
        <p:nvSpPr>
          <p:cNvPr id="4" name="Slide Number Placeholder 3"/>
          <p:cNvSpPr>
            <a:spLocks noGrp="1"/>
          </p:cNvSpPr>
          <p:nvPr>
            <p:ph type="sldNum" sz="quarter" idx="5"/>
          </p:nvPr>
        </p:nvSpPr>
        <p:spPr/>
        <p:txBody>
          <a:bodyPr/>
          <a:lstStyle/>
          <a:p>
            <a:fld id="{A886A081-9340-F742-B66B-68D1C41920AA}" type="slidenum">
              <a:rPr lang="en-US" smtClean="0"/>
              <a:t>15</a:t>
            </a:fld>
            <a:endParaRPr lang="en-US"/>
          </a:p>
        </p:txBody>
      </p:sp>
    </p:spTree>
    <p:extLst>
      <p:ext uri="{BB962C8B-B14F-4D97-AF65-F5344CB8AC3E}">
        <p14:creationId xmlns:p14="http://schemas.microsoft.com/office/powerpoint/2010/main" val="2873824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Professor Chris </a:t>
            </a:r>
            <a:r>
              <a:rPr lang="en-US" dirty="0" err="1"/>
              <a:t>Palmstrom</a:t>
            </a:r>
            <a:r>
              <a:rPr lang="en-US" dirty="0"/>
              <a:t> and my graduate advisor Teun van </a:t>
            </a:r>
            <a:r>
              <a:rPr lang="en-US" dirty="0" err="1"/>
              <a:t>Schijndel</a:t>
            </a:r>
            <a:r>
              <a:rPr lang="en-US" dirty="0"/>
              <a:t> for all their work during this project. I would also like to thank the national science foundation for funding this work and giving me the incredible opportunity to do research at UCSB this summer. Thank you all so much. </a:t>
            </a:r>
          </a:p>
        </p:txBody>
      </p:sp>
      <p:sp>
        <p:nvSpPr>
          <p:cNvPr id="4" name="Slide Number Placeholder 3"/>
          <p:cNvSpPr>
            <a:spLocks noGrp="1"/>
          </p:cNvSpPr>
          <p:nvPr>
            <p:ph type="sldNum" sz="quarter" idx="5"/>
          </p:nvPr>
        </p:nvSpPr>
        <p:spPr/>
        <p:txBody>
          <a:bodyPr/>
          <a:lstStyle/>
          <a:p>
            <a:fld id="{A886A081-9340-F742-B66B-68D1C41920AA}" type="slidenum">
              <a:rPr lang="en-US" smtClean="0"/>
              <a:t>16</a:t>
            </a:fld>
            <a:endParaRPr lang="en-US"/>
          </a:p>
        </p:txBody>
      </p:sp>
    </p:spTree>
    <p:extLst>
      <p:ext uri="{BB962C8B-B14F-4D97-AF65-F5344CB8AC3E}">
        <p14:creationId xmlns:p14="http://schemas.microsoft.com/office/powerpoint/2010/main" val="389871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6A081-9340-F742-B66B-68D1C41920AA}" type="slidenum">
              <a:rPr lang="en-US" smtClean="0"/>
              <a:t>4</a:t>
            </a:fld>
            <a:endParaRPr lang="en-US"/>
          </a:p>
        </p:txBody>
      </p:sp>
    </p:spTree>
    <p:extLst>
      <p:ext uri="{BB962C8B-B14F-4D97-AF65-F5344CB8AC3E}">
        <p14:creationId xmlns:p14="http://schemas.microsoft.com/office/powerpoint/2010/main" val="207576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6A081-9340-F742-B66B-68D1C41920AA}" type="slidenum">
              <a:rPr lang="en-US" smtClean="0"/>
              <a:t>7</a:t>
            </a:fld>
            <a:endParaRPr lang="en-US"/>
          </a:p>
        </p:txBody>
      </p:sp>
    </p:spTree>
    <p:extLst>
      <p:ext uri="{BB962C8B-B14F-4D97-AF65-F5344CB8AC3E}">
        <p14:creationId xmlns:p14="http://schemas.microsoft.com/office/powerpoint/2010/main" val="377075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6A081-9340-F742-B66B-68D1C41920AA}" type="slidenum">
              <a:rPr lang="en-US" smtClean="0"/>
              <a:t>8</a:t>
            </a:fld>
            <a:endParaRPr lang="en-US"/>
          </a:p>
        </p:txBody>
      </p:sp>
    </p:spTree>
    <p:extLst>
      <p:ext uri="{BB962C8B-B14F-4D97-AF65-F5344CB8AC3E}">
        <p14:creationId xmlns:p14="http://schemas.microsoft.com/office/powerpoint/2010/main" val="21307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6A081-9340-F742-B66B-68D1C41920AA}" type="slidenum">
              <a:rPr lang="en-US" smtClean="0"/>
              <a:t>9</a:t>
            </a:fld>
            <a:endParaRPr lang="en-US"/>
          </a:p>
        </p:txBody>
      </p:sp>
    </p:spTree>
    <p:extLst>
      <p:ext uri="{BB962C8B-B14F-4D97-AF65-F5344CB8AC3E}">
        <p14:creationId xmlns:p14="http://schemas.microsoft.com/office/powerpoint/2010/main" val="277924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6A081-9340-F742-B66B-68D1C41920AA}" type="slidenum">
              <a:rPr lang="en-US" smtClean="0"/>
              <a:t>10</a:t>
            </a:fld>
            <a:endParaRPr lang="en-US"/>
          </a:p>
        </p:txBody>
      </p:sp>
    </p:spTree>
    <p:extLst>
      <p:ext uri="{BB962C8B-B14F-4D97-AF65-F5344CB8AC3E}">
        <p14:creationId xmlns:p14="http://schemas.microsoft.com/office/powerpoint/2010/main" val="423194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6A081-9340-F742-B66B-68D1C41920AA}" type="slidenum">
              <a:rPr lang="en-US" smtClean="0"/>
              <a:t>11</a:t>
            </a:fld>
            <a:endParaRPr lang="en-US"/>
          </a:p>
        </p:txBody>
      </p:sp>
    </p:spTree>
    <p:extLst>
      <p:ext uri="{BB962C8B-B14F-4D97-AF65-F5344CB8AC3E}">
        <p14:creationId xmlns:p14="http://schemas.microsoft.com/office/powerpoint/2010/main" val="212608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saw great results with the increase in critical temperatures under low temperature growth, as opposed to room temperature. Now, we wanted to see exactly what changes structurally, in hopes of seeing the physical reasons behind why we observe such results. To do this, we performed atomic force microscopy to directly image the sample surface. From these images, we were able to calculate the root mean square roughness of the surfaces. For Tantalum, we saw a decrease in the RMS roughness, indicating that low temperature grown Ta samples are smoother than room temperature grown samples. However, for Nb, we saw an increase in roughness, suggesting that low temperature growth does not necessarily result in smoother or rougher samples. For further structural analysis, we must now use techniques such as scanning tunneling microscopy and x-ray diffraction, which could tell us more about the physics behind low temperature MBE growth. </a:t>
            </a:r>
          </a:p>
        </p:txBody>
      </p:sp>
      <p:sp>
        <p:nvSpPr>
          <p:cNvPr id="4" name="Slide Number Placeholder 3"/>
          <p:cNvSpPr>
            <a:spLocks noGrp="1"/>
          </p:cNvSpPr>
          <p:nvPr>
            <p:ph type="sldNum" sz="quarter" idx="5"/>
          </p:nvPr>
        </p:nvSpPr>
        <p:spPr/>
        <p:txBody>
          <a:bodyPr/>
          <a:lstStyle/>
          <a:p>
            <a:fld id="{A886A081-9340-F742-B66B-68D1C41920AA}" type="slidenum">
              <a:rPr lang="en-US" smtClean="0"/>
              <a:t>12</a:t>
            </a:fld>
            <a:endParaRPr lang="en-US"/>
          </a:p>
        </p:txBody>
      </p:sp>
    </p:spTree>
    <p:extLst>
      <p:ext uri="{BB962C8B-B14F-4D97-AF65-F5344CB8AC3E}">
        <p14:creationId xmlns:p14="http://schemas.microsoft.com/office/powerpoint/2010/main" val="53009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topological qubits, it is advantageous to minimize the thickness of the superconducting thin films. However, it is known that by decreasing the thickness, you also decrease the critical temperature, affecting the quality of the thin film. To add on to our project, we wanted to see how the thickness of our thin films affects the critical temperatures of our samples when using low temperature MBE growth. For both Tantalum and niobium, we saw a decrease in the critical temperature when decreasing our film thickness from 50 nm, to 20 nm, to 10 nm, as expected. However, our critical temperatures for very thin samples under LT growth were still higher than those for thicker samples under room temperature MBE growth, which indicates that low temperature growth is better for making good quality superconducting thin films that can be used in qubits. </a:t>
            </a:r>
          </a:p>
        </p:txBody>
      </p:sp>
      <p:sp>
        <p:nvSpPr>
          <p:cNvPr id="4" name="Slide Number Placeholder 3"/>
          <p:cNvSpPr>
            <a:spLocks noGrp="1"/>
          </p:cNvSpPr>
          <p:nvPr>
            <p:ph type="sldNum" sz="quarter" idx="5"/>
          </p:nvPr>
        </p:nvSpPr>
        <p:spPr/>
        <p:txBody>
          <a:bodyPr/>
          <a:lstStyle/>
          <a:p>
            <a:fld id="{A886A081-9340-F742-B66B-68D1C41920AA}" type="slidenum">
              <a:rPr lang="en-US" smtClean="0"/>
              <a:t>13</a:t>
            </a:fld>
            <a:endParaRPr lang="en-US"/>
          </a:p>
        </p:txBody>
      </p:sp>
    </p:spTree>
    <p:extLst>
      <p:ext uri="{BB962C8B-B14F-4D97-AF65-F5344CB8AC3E}">
        <p14:creationId xmlns:p14="http://schemas.microsoft.com/office/powerpoint/2010/main" val="3134352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CF16-61BA-EA81-C274-7C89F9DEF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773B9E-F138-9FD9-0CC5-4DFB4DBF1A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61D21F-4367-05B2-59D3-0516124E6C29}"/>
              </a:ext>
            </a:extLst>
          </p:cNvPr>
          <p:cNvSpPr>
            <a:spLocks noGrp="1"/>
          </p:cNvSpPr>
          <p:nvPr>
            <p:ph type="dt" sz="half" idx="10"/>
          </p:nvPr>
        </p:nvSpPr>
        <p:spPr/>
        <p:txBody>
          <a:bodyPr/>
          <a:lstStyle/>
          <a:p>
            <a:fld id="{D85F05A6-960F-6A4C-A6D7-A524D265171B}" type="datetime1">
              <a:rPr lang="en-US" smtClean="0"/>
              <a:t>8/21/23</a:t>
            </a:fld>
            <a:endParaRPr lang="en-US"/>
          </a:p>
        </p:txBody>
      </p:sp>
      <p:sp>
        <p:nvSpPr>
          <p:cNvPr id="5" name="Footer Placeholder 4">
            <a:extLst>
              <a:ext uri="{FF2B5EF4-FFF2-40B4-BE49-F238E27FC236}">
                <a16:creationId xmlns:a16="http://schemas.microsoft.com/office/drawing/2014/main" id="{D4DA4736-D4CC-9106-025B-1D6698446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61D4-DD34-FA37-71F7-AEF301E9F5D9}"/>
              </a:ext>
            </a:extLst>
          </p:cNvPr>
          <p:cNvSpPr>
            <a:spLocks noGrp="1"/>
          </p:cNvSpPr>
          <p:nvPr>
            <p:ph type="sldNum" sz="quarter" idx="12"/>
          </p:nvPr>
        </p:nvSpPr>
        <p:spPr/>
        <p:txBody>
          <a:bodyPr/>
          <a:lstStyle/>
          <a:p>
            <a:fld id="{06CC62EF-CB4A-4E42-94EC-DE2D864572A3}" type="slidenum">
              <a:rPr lang="en-US" smtClean="0"/>
              <a:t>‹#›</a:t>
            </a:fld>
            <a:endParaRPr lang="en-US"/>
          </a:p>
        </p:txBody>
      </p:sp>
    </p:spTree>
    <p:extLst>
      <p:ext uri="{BB962C8B-B14F-4D97-AF65-F5344CB8AC3E}">
        <p14:creationId xmlns:p14="http://schemas.microsoft.com/office/powerpoint/2010/main" val="279053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77843-F64B-87E7-FFF5-67B19DA654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EA323F-47EE-87A5-3A74-31221BBED4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98A7C-10CD-24C5-D13A-14D9B8235A0C}"/>
              </a:ext>
            </a:extLst>
          </p:cNvPr>
          <p:cNvSpPr>
            <a:spLocks noGrp="1"/>
          </p:cNvSpPr>
          <p:nvPr>
            <p:ph type="dt" sz="half" idx="10"/>
          </p:nvPr>
        </p:nvSpPr>
        <p:spPr/>
        <p:txBody>
          <a:bodyPr/>
          <a:lstStyle/>
          <a:p>
            <a:fld id="{447CFB3D-1326-1748-90B6-C957DA064DD9}" type="datetime1">
              <a:rPr lang="en-US" smtClean="0"/>
              <a:t>8/21/23</a:t>
            </a:fld>
            <a:endParaRPr lang="en-US"/>
          </a:p>
        </p:txBody>
      </p:sp>
      <p:sp>
        <p:nvSpPr>
          <p:cNvPr id="5" name="Footer Placeholder 4">
            <a:extLst>
              <a:ext uri="{FF2B5EF4-FFF2-40B4-BE49-F238E27FC236}">
                <a16:creationId xmlns:a16="http://schemas.microsoft.com/office/drawing/2014/main" id="{5EB5AB3D-9514-6313-5B8D-4C8FC9692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F0D1A-6A4F-0699-364E-B404588DC9AF}"/>
              </a:ext>
            </a:extLst>
          </p:cNvPr>
          <p:cNvSpPr>
            <a:spLocks noGrp="1"/>
          </p:cNvSpPr>
          <p:nvPr>
            <p:ph type="sldNum" sz="quarter" idx="12"/>
          </p:nvPr>
        </p:nvSpPr>
        <p:spPr/>
        <p:txBody>
          <a:bodyPr/>
          <a:lstStyle/>
          <a:p>
            <a:fld id="{06CC62EF-CB4A-4E42-94EC-DE2D864572A3}" type="slidenum">
              <a:rPr lang="en-US" smtClean="0"/>
              <a:t>‹#›</a:t>
            </a:fld>
            <a:endParaRPr lang="en-US"/>
          </a:p>
        </p:txBody>
      </p:sp>
    </p:spTree>
    <p:extLst>
      <p:ext uri="{BB962C8B-B14F-4D97-AF65-F5344CB8AC3E}">
        <p14:creationId xmlns:p14="http://schemas.microsoft.com/office/powerpoint/2010/main" val="3635319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E57A13-4C3F-EF18-0869-D6970C56F8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75C90E-7E41-0084-D060-A6D36A4FB9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F969E-E04B-3354-0E00-222FC9AB0A06}"/>
              </a:ext>
            </a:extLst>
          </p:cNvPr>
          <p:cNvSpPr>
            <a:spLocks noGrp="1"/>
          </p:cNvSpPr>
          <p:nvPr>
            <p:ph type="dt" sz="half" idx="10"/>
          </p:nvPr>
        </p:nvSpPr>
        <p:spPr/>
        <p:txBody>
          <a:bodyPr/>
          <a:lstStyle/>
          <a:p>
            <a:fld id="{D1FFD587-9B76-1349-B162-246544DB30DE}" type="datetime1">
              <a:rPr lang="en-US" smtClean="0"/>
              <a:t>8/21/23</a:t>
            </a:fld>
            <a:endParaRPr lang="en-US"/>
          </a:p>
        </p:txBody>
      </p:sp>
      <p:sp>
        <p:nvSpPr>
          <p:cNvPr id="5" name="Footer Placeholder 4">
            <a:extLst>
              <a:ext uri="{FF2B5EF4-FFF2-40B4-BE49-F238E27FC236}">
                <a16:creationId xmlns:a16="http://schemas.microsoft.com/office/drawing/2014/main" id="{190DC4C9-35A2-95B7-8E9D-8B9D5C8CF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CE5864-4633-2087-B2CC-E194E71D9021}"/>
              </a:ext>
            </a:extLst>
          </p:cNvPr>
          <p:cNvSpPr>
            <a:spLocks noGrp="1"/>
          </p:cNvSpPr>
          <p:nvPr>
            <p:ph type="sldNum" sz="quarter" idx="12"/>
          </p:nvPr>
        </p:nvSpPr>
        <p:spPr/>
        <p:txBody>
          <a:bodyPr/>
          <a:lstStyle/>
          <a:p>
            <a:fld id="{06CC62EF-CB4A-4E42-94EC-DE2D864572A3}" type="slidenum">
              <a:rPr lang="en-US" smtClean="0"/>
              <a:t>‹#›</a:t>
            </a:fld>
            <a:endParaRPr lang="en-US"/>
          </a:p>
        </p:txBody>
      </p:sp>
    </p:spTree>
    <p:extLst>
      <p:ext uri="{BB962C8B-B14F-4D97-AF65-F5344CB8AC3E}">
        <p14:creationId xmlns:p14="http://schemas.microsoft.com/office/powerpoint/2010/main" val="169148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91FBF-FDBE-E081-C04C-4547CC33C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5EA13-D84D-2803-C6A0-92B9A1D0A3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5400C4-6357-0095-CED6-C540D2969A57}"/>
              </a:ext>
            </a:extLst>
          </p:cNvPr>
          <p:cNvSpPr>
            <a:spLocks noGrp="1"/>
          </p:cNvSpPr>
          <p:nvPr>
            <p:ph type="dt" sz="half" idx="10"/>
          </p:nvPr>
        </p:nvSpPr>
        <p:spPr/>
        <p:txBody>
          <a:bodyPr/>
          <a:lstStyle/>
          <a:p>
            <a:fld id="{F735D765-1258-2546-8589-3092440F55C7}" type="datetime1">
              <a:rPr lang="en-US" smtClean="0"/>
              <a:t>8/21/23</a:t>
            </a:fld>
            <a:endParaRPr lang="en-US"/>
          </a:p>
        </p:txBody>
      </p:sp>
      <p:sp>
        <p:nvSpPr>
          <p:cNvPr id="5" name="Footer Placeholder 4">
            <a:extLst>
              <a:ext uri="{FF2B5EF4-FFF2-40B4-BE49-F238E27FC236}">
                <a16:creationId xmlns:a16="http://schemas.microsoft.com/office/drawing/2014/main" id="{E50A9541-DF7D-C0B8-D5DC-AB08EF505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969E8-49DF-4ED6-17CA-5098E0C0D991}"/>
              </a:ext>
            </a:extLst>
          </p:cNvPr>
          <p:cNvSpPr>
            <a:spLocks noGrp="1"/>
          </p:cNvSpPr>
          <p:nvPr>
            <p:ph type="sldNum" sz="quarter" idx="12"/>
          </p:nvPr>
        </p:nvSpPr>
        <p:spPr/>
        <p:txBody>
          <a:bodyPr/>
          <a:lstStyle/>
          <a:p>
            <a:fld id="{06CC62EF-CB4A-4E42-94EC-DE2D864572A3}" type="slidenum">
              <a:rPr lang="en-US" smtClean="0"/>
              <a:t>‹#›</a:t>
            </a:fld>
            <a:endParaRPr lang="en-US"/>
          </a:p>
        </p:txBody>
      </p:sp>
    </p:spTree>
    <p:extLst>
      <p:ext uri="{BB962C8B-B14F-4D97-AF65-F5344CB8AC3E}">
        <p14:creationId xmlns:p14="http://schemas.microsoft.com/office/powerpoint/2010/main" val="3899296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7DE4-DA0C-208A-F681-0A47E2E84D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FEE4C0-04FE-DAD5-BEC3-149C0239E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14852-1717-3BEE-9F7D-2C5A0734DE4D}"/>
              </a:ext>
            </a:extLst>
          </p:cNvPr>
          <p:cNvSpPr>
            <a:spLocks noGrp="1"/>
          </p:cNvSpPr>
          <p:nvPr>
            <p:ph type="dt" sz="half" idx="10"/>
          </p:nvPr>
        </p:nvSpPr>
        <p:spPr/>
        <p:txBody>
          <a:bodyPr/>
          <a:lstStyle/>
          <a:p>
            <a:fld id="{F13F23D3-1EEA-084B-BBE5-ABE9C2D13EEA}" type="datetime1">
              <a:rPr lang="en-US" smtClean="0"/>
              <a:t>8/21/23</a:t>
            </a:fld>
            <a:endParaRPr lang="en-US"/>
          </a:p>
        </p:txBody>
      </p:sp>
      <p:sp>
        <p:nvSpPr>
          <p:cNvPr id="5" name="Footer Placeholder 4">
            <a:extLst>
              <a:ext uri="{FF2B5EF4-FFF2-40B4-BE49-F238E27FC236}">
                <a16:creationId xmlns:a16="http://schemas.microsoft.com/office/drawing/2014/main" id="{9B5E3DA6-4035-D15C-44D3-D3322E280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EEE21-6DEE-38AF-DAE4-8F716476413E}"/>
              </a:ext>
            </a:extLst>
          </p:cNvPr>
          <p:cNvSpPr>
            <a:spLocks noGrp="1"/>
          </p:cNvSpPr>
          <p:nvPr>
            <p:ph type="sldNum" sz="quarter" idx="12"/>
          </p:nvPr>
        </p:nvSpPr>
        <p:spPr/>
        <p:txBody>
          <a:bodyPr/>
          <a:lstStyle/>
          <a:p>
            <a:fld id="{06CC62EF-CB4A-4E42-94EC-DE2D864572A3}" type="slidenum">
              <a:rPr lang="en-US" smtClean="0"/>
              <a:t>‹#›</a:t>
            </a:fld>
            <a:endParaRPr lang="en-US"/>
          </a:p>
        </p:txBody>
      </p:sp>
    </p:spTree>
    <p:extLst>
      <p:ext uri="{BB962C8B-B14F-4D97-AF65-F5344CB8AC3E}">
        <p14:creationId xmlns:p14="http://schemas.microsoft.com/office/powerpoint/2010/main" val="328642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B85E2-BCC8-6201-71CF-C09A1744FA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C91D10-1CD7-1DEC-6894-C02C2631E5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5A74C-3846-7A79-3A87-9F06DC8EC6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98D6C-F32B-ED48-B613-AD308E852342}"/>
              </a:ext>
            </a:extLst>
          </p:cNvPr>
          <p:cNvSpPr>
            <a:spLocks noGrp="1"/>
          </p:cNvSpPr>
          <p:nvPr>
            <p:ph type="dt" sz="half" idx="10"/>
          </p:nvPr>
        </p:nvSpPr>
        <p:spPr/>
        <p:txBody>
          <a:bodyPr/>
          <a:lstStyle/>
          <a:p>
            <a:fld id="{6289C451-4007-D74F-A2E5-2116A19B9EF4}" type="datetime1">
              <a:rPr lang="en-US" smtClean="0"/>
              <a:t>8/21/23</a:t>
            </a:fld>
            <a:endParaRPr lang="en-US"/>
          </a:p>
        </p:txBody>
      </p:sp>
      <p:sp>
        <p:nvSpPr>
          <p:cNvPr id="6" name="Footer Placeholder 5">
            <a:extLst>
              <a:ext uri="{FF2B5EF4-FFF2-40B4-BE49-F238E27FC236}">
                <a16:creationId xmlns:a16="http://schemas.microsoft.com/office/drawing/2014/main" id="{E2549756-83FD-2CAB-7D06-B7E665DF6D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C4FA67-DE9D-BABE-A9C6-A2B9E36E186E}"/>
              </a:ext>
            </a:extLst>
          </p:cNvPr>
          <p:cNvSpPr>
            <a:spLocks noGrp="1"/>
          </p:cNvSpPr>
          <p:nvPr>
            <p:ph type="sldNum" sz="quarter" idx="12"/>
          </p:nvPr>
        </p:nvSpPr>
        <p:spPr/>
        <p:txBody>
          <a:bodyPr/>
          <a:lstStyle/>
          <a:p>
            <a:fld id="{06CC62EF-CB4A-4E42-94EC-DE2D864572A3}" type="slidenum">
              <a:rPr lang="en-US" smtClean="0"/>
              <a:t>‹#›</a:t>
            </a:fld>
            <a:endParaRPr lang="en-US"/>
          </a:p>
        </p:txBody>
      </p:sp>
    </p:spTree>
    <p:extLst>
      <p:ext uri="{BB962C8B-B14F-4D97-AF65-F5344CB8AC3E}">
        <p14:creationId xmlns:p14="http://schemas.microsoft.com/office/powerpoint/2010/main" val="416701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E277-FB3C-1023-5129-8AC9E297D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454494-16E8-8C9C-1CD9-AC97362F67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60EEA0-0CD5-118B-660C-A50860D8D2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B5593B-21A7-BB74-33CC-55591DC81E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71A08E-EF70-B050-72C3-76484EA20E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578F41-5AFE-48AE-D757-777B485747EB}"/>
              </a:ext>
            </a:extLst>
          </p:cNvPr>
          <p:cNvSpPr>
            <a:spLocks noGrp="1"/>
          </p:cNvSpPr>
          <p:nvPr>
            <p:ph type="dt" sz="half" idx="10"/>
          </p:nvPr>
        </p:nvSpPr>
        <p:spPr/>
        <p:txBody>
          <a:bodyPr/>
          <a:lstStyle/>
          <a:p>
            <a:fld id="{8569792A-E381-0C41-B88E-1F2CF6C92611}" type="datetime1">
              <a:rPr lang="en-US" smtClean="0"/>
              <a:t>8/21/23</a:t>
            </a:fld>
            <a:endParaRPr lang="en-US"/>
          </a:p>
        </p:txBody>
      </p:sp>
      <p:sp>
        <p:nvSpPr>
          <p:cNvPr id="8" name="Footer Placeholder 7">
            <a:extLst>
              <a:ext uri="{FF2B5EF4-FFF2-40B4-BE49-F238E27FC236}">
                <a16:creationId xmlns:a16="http://schemas.microsoft.com/office/drawing/2014/main" id="{5E39DB24-A0C7-A997-1AAF-2E3EBA2E75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A1382-2F45-08BE-F214-FF1C4722D9DD}"/>
              </a:ext>
            </a:extLst>
          </p:cNvPr>
          <p:cNvSpPr>
            <a:spLocks noGrp="1"/>
          </p:cNvSpPr>
          <p:nvPr>
            <p:ph type="sldNum" sz="quarter" idx="12"/>
          </p:nvPr>
        </p:nvSpPr>
        <p:spPr/>
        <p:txBody>
          <a:bodyPr/>
          <a:lstStyle/>
          <a:p>
            <a:fld id="{06CC62EF-CB4A-4E42-94EC-DE2D864572A3}" type="slidenum">
              <a:rPr lang="en-US" smtClean="0"/>
              <a:t>‹#›</a:t>
            </a:fld>
            <a:endParaRPr lang="en-US"/>
          </a:p>
        </p:txBody>
      </p:sp>
    </p:spTree>
    <p:extLst>
      <p:ext uri="{BB962C8B-B14F-4D97-AF65-F5344CB8AC3E}">
        <p14:creationId xmlns:p14="http://schemas.microsoft.com/office/powerpoint/2010/main" val="212313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43711-9835-56B9-0B2C-6DB7497658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503DC4-381A-2D01-2ADF-FE08F8033F88}"/>
              </a:ext>
            </a:extLst>
          </p:cNvPr>
          <p:cNvSpPr>
            <a:spLocks noGrp="1"/>
          </p:cNvSpPr>
          <p:nvPr>
            <p:ph type="dt" sz="half" idx="10"/>
          </p:nvPr>
        </p:nvSpPr>
        <p:spPr/>
        <p:txBody>
          <a:bodyPr/>
          <a:lstStyle/>
          <a:p>
            <a:fld id="{87DB86DB-D96B-A148-A7AC-4C4A0AD643A9}" type="datetime1">
              <a:rPr lang="en-US" smtClean="0"/>
              <a:t>8/21/23</a:t>
            </a:fld>
            <a:endParaRPr lang="en-US"/>
          </a:p>
        </p:txBody>
      </p:sp>
      <p:sp>
        <p:nvSpPr>
          <p:cNvPr id="4" name="Footer Placeholder 3">
            <a:extLst>
              <a:ext uri="{FF2B5EF4-FFF2-40B4-BE49-F238E27FC236}">
                <a16:creationId xmlns:a16="http://schemas.microsoft.com/office/drawing/2014/main" id="{3D9B35F3-BAA2-F3F9-E479-C99C6A5198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23FA06-DE18-11C4-9E88-67FD9B731F5A}"/>
              </a:ext>
            </a:extLst>
          </p:cNvPr>
          <p:cNvSpPr>
            <a:spLocks noGrp="1"/>
          </p:cNvSpPr>
          <p:nvPr>
            <p:ph type="sldNum" sz="quarter" idx="12"/>
          </p:nvPr>
        </p:nvSpPr>
        <p:spPr/>
        <p:txBody>
          <a:bodyPr/>
          <a:lstStyle/>
          <a:p>
            <a:fld id="{06CC62EF-CB4A-4E42-94EC-DE2D864572A3}" type="slidenum">
              <a:rPr lang="en-US" smtClean="0"/>
              <a:t>‹#›</a:t>
            </a:fld>
            <a:endParaRPr lang="en-US"/>
          </a:p>
        </p:txBody>
      </p:sp>
    </p:spTree>
    <p:extLst>
      <p:ext uri="{BB962C8B-B14F-4D97-AF65-F5344CB8AC3E}">
        <p14:creationId xmlns:p14="http://schemas.microsoft.com/office/powerpoint/2010/main" val="274082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4C615-D257-4B11-DF33-E6F06B09DEDE}"/>
              </a:ext>
            </a:extLst>
          </p:cNvPr>
          <p:cNvSpPr>
            <a:spLocks noGrp="1"/>
          </p:cNvSpPr>
          <p:nvPr>
            <p:ph type="dt" sz="half" idx="10"/>
          </p:nvPr>
        </p:nvSpPr>
        <p:spPr/>
        <p:txBody>
          <a:bodyPr/>
          <a:lstStyle/>
          <a:p>
            <a:fld id="{45E9CF42-0FA8-CE4C-87EF-A3FDB1147FC1}" type="datetime1">
              <a:rPr lang="en-US" smtClean="0"/>
              <a:t>8/21/23</a:t>
            </a:fld>
            <a:endParaRPr lang="en-US"/>
          </a:p>
        </p:txBody>
      </p:sp>
      <p:sp>
        <p:nvSpPr>
          <p:cNvPr id="3" name="Footer Placeholder 2">
            <a:extLst>
              <a:ext uri="{FF2B5EF4-FFF2-40B4-BE49-F238E27FC236}">
                <a16:creationId xmlns:a16="http://schemas.microsoft.com/office/drawing/2014/main" id="{C28045FE-284C-2108-4928-2AD661E378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F9D1D7-7E83-DA7D-690C-F8DCF27C85F8}"/>
              </a:ext>
            </a:extLst>
          </p:cNvPr>
          <p:cNvSpPr>
            <a:spLocks noGrp="1"/>
          </p:cNvSpPr>
          <p:nvPr>
            <p:ph type="sldNum" sz="quarter" idx="12"/>
          </p:nvPr>
        </p:nvSpPr>
        <p:spPr/>
        <p:txBody>
          <a:bodyPr/>
          <a:lstStyle/>
          <a:p>
            <a:fld id="{06CC62EF-CB4A-4E42-94EC-DE2D864572A3}" type="slidenum">
              <a:rPr lang="en-US" smtClean="0"/>
              <a:t>‹#›</a:t>
            </a:fld>
            <a:endParaRPr lang="en-US"/>
          </a:p>
        </p:txBody>
      </p:sp>
    </p:spTree>
    <p:extLst>
      <p:ext uri="{BB962C8B-B14F-4D97-AF65-F5344CB8AC3E}">
        <p14:creationId xmlns:p14="http://schemas.microsoft.com/office/powerpoint/2010/main" val="322462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ACBE6-3AEF-4C29-7621-AB1F5C151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DB0A4E-DD6B-3AB6-B9ED-51D79A4DD7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B3E1EC-97C8-1B8D-E6B9-F4B7A865E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9085ED-09E8-4382-EE35-46D48494E5C0}"/>
              </a:ext>
            </a:extLst>
          </p:cNvPr>
          <p:cNvSpPr>
            <a:spLocks noGrp="1"/>
          </p:cNvSpPr>
          <p:nvPr>
            <p:ph type="dt" sz="half" idx="10"/>
          </p:nvPr>
        </p:nvSpPr>
        <p:spPr/>
        <p:txBody>
          <a:bodyPr/>
          <a:lstStyle/>
          <a:p>
            <a:fld id="{8AE17D89-27AE-8640-9028-746AB1AF6C8C}" type="datetime1">
              <a:rPr lang="en-US" smtClean="0"/>
              <a:t>8/21/23</a:t>
            </a:fld>
            <a:endParaRPr lang="en-US"/>
          </a:p>
        </p:txBody>
      </p:sp>
      <p:sp>
        <p:nvSpPr>
          <p:cNvPr id="6" name="Footer Placeholder 5">
            <a:extLst>
              <a:ext uri="{FF2B5EF4-FFF2-40B4-BE49-F238E27FC236}">
                <a16:creationId xmlns:a16="http://schemas.microsoft.com/office/drawing/2014/main" id="{2EA22AD3-88F2-7CE4-9A4E-2AF6F6CFD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F771F2-E7AD-A99A-497A-3755C85B3D23}"/>
              </a:ext>
            </a:extLst>
          </p:cNvPr>
          <p:cNvSpPr>
            <a:spLocks noGrp="1"/>
          </p:cNvSpPr>
          <p:nvPr>
            <p:ph type="sldNum" sz="quarter" idx="12"/>
          </p:nvPr>
        </p:nvSpPr>
        <p:spPr/>
        <p:txBody>
          <a:bodyPr/>
          <a:lstStyle/>
          <a:p>
            <a:fld id="{06CC62EF-CB4A-4E42-94EC-DE2D864572A3}" type="slidenum">
              <a:rPr lang="en-US" smtClean="0"/>
              <a:t>‹#›</a:t>
            </a:fld>
            <a:endParaRPr lang="en-US"/>
          </a:p>
        </p:txBody>
      </p:sp>
    </p:spTree>
    <p:extLst>
      <p:ext uri="{BB962C8B-B14F-4D97-AF65-F5344CB8AC3E}">
        <p14:creationId xmlns:p14="http://schemas.microsoft.com/office/powerpoint/2010/main" val="3183444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0969-9DD4-EBC6-3C3F-F3A4E2CD2F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E50F90-DBE6-B0AB-DEC0-C65E9B0B5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1CCEF9-DBD5-B854-5E18-B479A5E87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49107-75F3-EEFE-226A-9411DC40EF2A}"/>
              </a:ext>
            </a:extLst>
          </p:cNvPr>
          <p:cNvSpPr>
            <a:spLocks noGrp="1"/>
          </p:cNvSpPr>
          <p:nvPr>
            <p:ph type="dt" sz="half" idx="10"/>
          </p:nvPr>
        </p:nvSpPr>
        <p:spPr/>
        <p:txBody>
          <a:bodyPr/>
          <a:lstStyle/>
          <a:p>
            <a:fld id="{A30186EA-1184-AF46-A31E-99357159B61F}" type="datetime1">
              <a:rPr lang="en-US" smtClean="0"/>
              <a:t>8/21/23</a:t>
            </a:fld>
            <a:endParaRPr lang="en-US"/>
          </a:p>
        </p:txBody>
      </p:sp>
      <p:sp>
        <p:nvSpPr>
          <p:cNvPr id="6" name="Footer Placeholder 5">
            <a:extLst>
              <a:ext uri="{FF2B5EF4-FFF2-40B4-BE49-F238E27FC236}">
                <a16:creationId xmlns:a16="http://schemas.microsoft.com/office/drawing/2014/main" id="{C5724F92-CC45-B79A-AA87-FE61662D9D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CB4F3-A7EC-97B1-8A83-173060EE73B8}"/>
              </a:ext>
            </a:extLst>
          </p:cNvPr>
          <p:cNvSpPr>
            <a:spLocks noGrp="1"/>
          </p:cNvSpPr>
          <p:nvPr>
            <p:ph type="sldNum" sz="quarter" idx="12"/>
          </p:nvPr>
        </p:nvSpPr>
        <p:spPr/>
        <p:txBody>
          <a:bodyPr/>
          <a:lstStyle/>
          <a:p>
            <a:fld id="{06CC62EF-CB4A-4E42-94EC-DE2D864572A3}" type="slidenum">
              <a:rPr lang="en-US" smtClean="0"/>
              <a:t>‹#›</a:t>
            </a:fld>
            <a:endParaRPr lang="en-US"/>
          </a:p>
        </p:txBody>
      </p:sp>
    </p:spTree>
    <p:extLst>
      <p:ext uri="{BB962C8B-B14F-4D97-AF65-F5344CB8AC3E}">
        <p14:creationId xmlns:p14="http://schemas.microsoft.com/office/powerpoint/2010/main" val="1047791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99677-6FC6-61D7-816F-7B6B36FE11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5CC53B-C27B-2FBC-C02B-124703B218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43F84B-6F30-C554-7B5C-73FD3503B8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9AD75-9F7F-1D45-B69A-8D876D12CE76}" type="datetime1">
              <a:rPr lang="en-US" smtClean="0"/>
              <a:t>8/21/23</a:t>
            </a:fld>
            <a:endParaRPr lang="en-US"/>
          </a:p>
        </p:txBody>
      </p:sp>
      <p:sp>
        <p:nvSpPr>
          <p:cNvPr id="5" name="Footer Placeholder 4">
            <a:extLst>
              <a:ext uri="{FF2B5EF4-FFF2-40B4-BE49-F238E27FC236}">
                <a16:creationId xmlns:a16="http://schemas.microsoft.com/office/drawing/2014/main" id="{B8143990-799C-DA34-9CC2-2803A890E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C4EE48-0DBF-5319-B503-163BA13570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C62EF-CB4A-4E42-94EC-DE2D864572A3}" type="slidenum">
              <a:rPr lang="en-US" smtClean="0"/>
              <a:t>‹#›</a:t>
            </a:fld>
            <a:endParaRPr lang="en-US"/>
          </a:p>
        </p:txBody>
      </p:sp>
    </p:spTree>
    <p:extLst>
      <p:ext uri="{BB962C8B-B14F-4D97-AF65-F5344CB8AC3E}">
        <p14:creationId xmlns:p14="http://schemas.microsoft.com/office/powerpoint/2010/main" val="3250836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9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arxiv.org/abs/1203.2227" TargetMode="External"/><Relationship Id="rId2" Type="http://schemas.openxmlformats.org/officeDocument/2006/relationships/hyperlink" Target="https://commons.wikimedia.org/wiki/File:EfektMeisnera.svg" TargetMode="External"/><Relationship Id="rId1" Type="http://schemas.openxmlformats.org/officeDocument/2006/relationships/slideLayout" Target="../slideLayouts/slideLayout2.xml"/><Relationship Id="rId4" Type="http://schemas.openxmlformats.org/officeDocument/2006/relationships/hyperlink" Target="https://quanscient.com/blog/why-superconducting-qubits-might-be-the-path-to-quantum-advanta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A249A-C563-BC90-61EC-8753D1CA4875}"/>
              </a:ext>
            </a:extLst>
          </p:cNvPr>
          <p:cNvSpPr>
            <a:spLocks noGrp="1"/>
          </p:cNvSpPr>
          <p:nvPr>
            <p:ph type="ctrTitle"/>
          </p:nvPr>
        </p:nvSpPr>
        <p:spPr>
          <a:xfrm>
            <a:off x="381000" y="692872"/>
            <a:ext cx="11430000" cy="2387600"/>
          </a:xfrm>
        </p:spPr>
        <p:txBody>
          <a:bodyPr>
            <a:normAutofit fontScale="90000"/>
          </a:bodyPr>
          <a:lstStyle/>
          <a:p>
            <a:r>
              <a:rPr lang="en-US" dirty="0">
                <a:latin typeface="Century Gothic" panose="020B0502020202020204" pitchFamily="34" charset="0"/>
              </a:rPr>
              <a:t>Low Temperature Superconductor Growth for Quantum Computation</a:t>
            </a:r>
          </a:p>
        </p:txBody>
      </p:sp>
      <p:sp>
        <p:nvSpPr>
          <p:cNvPr id="3" name="Subtitle 2">
            <a:extLst>
              <a:ext uri="{FF2B5EF4-FFF2-40B4-BE49-F238E27FC236}">
                <a16:creationId xmlns:a16="http://schemas.microsoft.com/office/drawing/2014/main" id="{560CAC7D-ED94-A8A4-FCFF-A120B3EB26EA}"/>
              </a:ext>
            </a:extLst>
          </p:cNvPr>
          <p:cNvSpPr>
            <a:spLocks noGrp="1"/>
          </p:cNvSpPr>
          <p:nvPr>
            <p:ph type="subTitle" idx="1"/>
          </p:nvPr>
        </p:nvSpPr>
        <p:spPr>
          <a:xfrm>
            <a:off x="1524000" y="3429000"/>
            <a:ext cx="9144000" cy="949362"/>
          </a:xfrm>
        </p:spPr>
        <p:txBody>
          <a:bodyPr>
            <a:normAutofit/>
          </a:bodyPr>
          <a:lstStyle/>
          <a:p>
            <a:r>
              <a:rPr lang="en-US" sz="3600" dirty="0">
                <a:latin typeface="Century Gothic" panose="020B0502020202020204" pitchFamily="34" charset="0"/>
              </a:rPr>
              <a:t>Manisha Parthasarathy</a:t>
            </a:r>
          </a:p>
        </p:txBody>
      </p:sp>
      <p:sp>
        <p:nvSpPr>
          <p:cNvPr id="4" name="Rectangle 3">
            <a:extLst>
              <a:ext uri="{FF2B5EF4-FFF2-40B4-BE49-F238E27FC236}">
                <a16:creationId xmlns:a16="http://schemas.microsoft.com/office/drawing/2014/main" id="{E7E3934E-2BAF-4755-90BE-4D638AA0B401}"/>
              </a:ext>
            </a:extLst>
          </p:cNvPr>
          <p:cNvSpPr/>
          <p:nvPr/>
        </p:nvSpPr>
        <p:spPr>
          <a:xfrm>
            <a:off x="0" y="4743451"/>
            <a:ext cx="12192000" cy="2114550"/>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2546459F-1B48-AFC2-F2BD-3FD6232A0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586" y="5008265"/>
            <a:ext cx="1368298" cy="13682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son Group | Materials Department | UC Santa Barbara">
            <a:extLst>
              <a:ext uri="{FF2B5EF4-FFF2-40B4-BE49-F238E27FC236}">
                <a16:creationId xmlns:a16="http://schemas.microsoft.com/office/drawing/2014/main" id="{EBB511FD-579A-30E3-C8FB-22E2DC60B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948" y="5115448"/>
            <a:ext cx="2619993" cy="1247616"/>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A645DC10-06CA-6607-8371-4F0D4673AEB1}"/>
              </a:ext>
            </a:extLst>
          </p:cNvPr>
          <p:cNvSpPr txBox="1">
            <a:spLocks/>
          </p:cNvSpPr>
          <p:nvPr/>
        </p:nvSpPr>
        <p:spPr>
          <a:xfrm>
            <a:off x="345141" y="5258232"/>
            <a:ext cx="5082540" cy="1084987"/>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err="1">
                <a:solidFill>
                  <a:schemeClr val="bg1"/>
                </a:solidFill>
                <a:latin typeface="Century Gothic" panose="020B0502020202020204" pitchFamily="34" charset="0"/>
              </a:rPr>
              <a:t>Palmstrøm</a:t>
            </a:r>
            <a:r>
              <a:rPr lang="en-US" sz="2800" dirty="0">
                <a:solidFill>
                  <a:schemeClr val="bg1"/>
                </a:solidFill>
                <a:latin typeface="Century Gothic" panose="020B0502020202020204" pitchFamily="34" charset="0"/>
              </a:rPr>
              <a:t> Group</a:t>
            </a:r>
          </a:p>
          <a:p>
            <a:pPr algn="l"/>
            <a:endParaRPr lang="en-US" sz="2800" dirty="0">
              <a:solidFill>
                <a:schemeClr val="bg1"/>
              </a:solidFill>
              <a:latin typeface="Century Gothic" panose="020B0502020202020204" pitchFamily="34" charset="0"/>
            </a:endParaRPr>
          </a:p>
          <a:p>
            <a:pPr algn="l"/>
            <a:r>
              <a:rPr lang="en-US" sz="2800" dirty="0">
                <a:solidFill>
                  <a:schemeClr val="bg1"/>
                </a:solidFill>
                <a:latin typeface="Century Gothic" panose="020B0502020202020204" pitchFamily="34" charset="0"/>
              </a:rPr>
              <a:t>Graduate Advisor: Teun van </a:t>
            </a:r>
            <a:r>
              <a:rPr lang="en-US" sz="2800" dirty="0" err="1">
                <a:solidFill>
                  <a:schemeClr val="bg1"/>
                </a:solidFill>
                <a:latin typeface="Century Gothic" panose="020B0502020202020204" pitchFamily="34" charset="0"/>
              </a:rPr>
              <a:t>Schijndel</a:t>
            </a:r>
            <a:endParaRPr lang="en-US" sz="2800" dirty="0">
              <a:solidFill>
                <a:schemeClr val="bg1"/>
              </a:solidFill>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7CF5F085-2B3D-253B-6ADF-93550A5FC5F1}"/>
              </a:ext>
            </a:extLst>
          </p:cNvPr>
          <p:cNvSpPr>
            <a:spLocks noGrp="1"/>
          </p:cNvSpPr>
          <p:nvPr>
            <p:ph type="sldNum" sz="quarter" idx="12"/>
          </p:nvPr>
        </p:nvSpPr>
        <p:spPr>
          <a:xfrm>
            <a:off x="9296400" y="6393850"/>
            <a:ext cx="2743200" cy="365125"/>
          </a:xfrm>
        </p:spPr>
        <p:txBody>
          <a:bodyPr/>
          <a:lstStyle/>
          <a:p>
            <a:fld id="{06CC62EF-CB4A-4E42-94EC-DE2D864572A3}" type="slidenum">
              <a:rPr lang="en-US" sz="1600" smtClean="0"/>
              <a:t>1</a:t>
            </a:fld>
            <a:endParaRPr lang="en-US" sz="1600" dirty="0"/>
          </a:p>
        </p:txBody>
      </p:sp>
      <p:pic>
        <p:nvPicPr>
          <p:cNvPr id="7" name="Picture 2" descr="Electrical Engineering | College of Engineering - UC Santa Barbara">
            <a:extLst>
              <a:ext uri="{FF2B5EF4-FFF2-40B4-BE49-F238E27FC236}">
                <a16:creationId xmlns:a16="http://schemas.microsoft.com/office/drawing/2014/main" id="{192FDB95-5A5A-BEEA-B462-B93B93F639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0003" y="5450209"/>
            <a:ext cx="1050105" cy="7329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tional Science Foundation - Wikipedia">
            <a:extLst>
              <a:ext uri="{FF2B5EF4-FFF2-40B4-BE49-F238E27FC236}">
                <a16:creationId xmlns:a16="http://schemas.microsoft.com/office/drawing/2014/main" id="{56E56076-12B0-28EB-A127-D5E51C59D7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0" y="5186844"/>
            <a:ext cx="1243534" cy="125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35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6EBDDB-BE21-9D8D-8C7D-16960E8FA3BC}"/>
              </a:ext>
            </a:extLst>
          </p:cNvPr>
          <p:cNvSpPr txBox="1"/>
          <p:nvPr/>
        </p:nvSpPr>
        <p:spPr>
          <a:xfrm>
            <a:off x="8499764" y="6342905"/>
            <a:ext cx="3383973" cy="369332"/>
          </a:xfrm>
          <a:prstGeom prst="rect">
            <a:avLst/>
          </a:prstGeom>
          <a:noFill/>
        </p:spPr>
        <p:txBody>
          <a:bodyPr wrap="square" rtlCol="0">
            <a:spAutoFit/>
          </a:bodyPr>
          <a:lstStyle/>
          <a:p>
            <a:r>
              <a:rPr lang="en-US" dirty="0">
                <a:latin typeface="Century Gothic" panose="020B0502020202020204" pitchFamily="34" charset="0"/>
              </a:rPr>
              <a:t>Film thickness: 50 nm</a:t>
            </a:r>
          </a:p>
        </p:txBody>
      </p:sp>
      <p:sp>
        <p:nvSpPr>
          <p:cNvPr id="3" name="Rectangle 2">
            <a:extLst>
              <a:ext uri="{FF2B5EF4-FFF2-40B4-BE49-F238E27FC236}">
                <a16:creationId xmlns:a16="http://schemas.microsoft.com/office/drawing/2014/main" id="{A48DBB5B-1FF6-A3F7-1A53-AECCF2FCD529}"/>
              </a:ext>
            </a:extLst>
          </p:cNvPr>
          <p:cNvSpPr/>
          <p:nvPr/>
        </p:nvSpPr>
        <p:spPr>
          <a:xfrm>
            <a:off x="0" y="6337635"/>
            <a:ext cx="12326911" cy="637082"/>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3">
            <a:extLst>
              <a:ext uri="{FF2B5EF4-FFF2-40B4-BE49-F238E27FC236}">
                <a16:creationId xmlns:a16="http://schemas.microsoft.com/office/drawing/2014/main" id="{FAD18057-38EF-458B-230F-F969B49D9F59}"/>
              </a:ext>
            </a:extLst>
          </p:cNvPr>
          <p:cNvSpPr>
            <a:spLocks noGrp="1"/>
          </p:cNvSpPr>
          <p:nvPr>
            <p:ph type="sldNum" sz="quarter" idx="12"/>
          </p:nvPr>
        </p:nvSpPr>
        <p:spPr>
          <a:xfrm>
            <a:off x="9377159" y="6492875"/>
            <a:ext cx="2743200" cy="365125"/>
          </a:xfrm>
        </p:spPr>
        <p:txBody>
          <a:bodyPr/>
          <a:lstStyle/>
          <a:p>
            <a:fld id="{06CC62EF-CB4A-4E42-94EC-DE2D864572A3}" type="slidenum">
              <a:rPr lang="en-US" sz="2000" smtClean="0"/>
              <a:t>10</a:t>
            </a:fld>
            <a:endParaRPr lang="en-US" sz="2000"/>
          </a:p>
        </p:txBody>
      </p:sp>
      <p:sp>
        <p:nvSpPr>
          <p:cNvPr id="7" name="Title 1">
            <a:extLst>
              <a:ext uri="{FF2B5EF4-FFF2-40B4-BE49-F238E27FC236}">
                <a16:creationId xmlns:a16="http://schemas.microsoft.com/office/drawing/2014/main" id="{40629A30-4211-0E5D-2F1E-5FC50F2D424A}"/>
              </a:ext>
            </a:extLst>
          </p:cNvPr>
          <p:cNvSpPr>
            <a:spLocks noGrp="1"/>
          </p:cNvSpPr>
          <p:nvPr>
            <p:ph type="title"/>
          </p:nvPr>
        </p:nvSpPr>
        <p:spPr>
          <a:xfrm>
            <a:off x="233159" y="-21134"/>
            <a:ext cx="10515600" cy="1325563"/>
          </a:xfrm>
        </p:spPr>
        <p:txBody>
          <a:bodyPr>
            <a:normAutofit/>
          </a:bodyPr>
          <a:lstStyle/>
          <a:p>
            <a:pPr rtl="0">
              <a:spcBef>
                <a:spcPts val="0"/>
              </a:spcBef>
              <a:spcAft>
                <a:spcPts val="0"/>
              </a:spcAft>
            </a:pPr>
            <a:r>
              <a:rPr lang="en-US" sz="4000" b="0" i="0" u="none" strike="noStrike" dirty="0">
                <a:solidFill>
                  <a:srgbClr val="000000"/>
                </a:solidFill>
                <a:effectLst/>
                <a:latin typeface="Century Gothic" panose="020B0502020202020204" pitchFamily="34" charset="0"/>
              </a:rPr>
              <a:t>T</a:t>
            </a:r>
            <a:r>
              <a:rPr lang="en-US" sz="4000" b="0" i="0" u="none" strike="noStrike" baseline="-25000" dirty="0">
                <a:solidFill>
                  <a:srgbClr val="000000"/>
                </a:solidFill>
                <a:effectLst/>
                <a:latin typeface="Century Gothic" panose="020B0502020202020204" pitchFamily="34" charset="0"/>
              </a:rPr>
              <a:t>C</a:t>
            </a:r>
            <a:r>
              <a:rPr lang="en-US" sz="4000" b="0" i="0" u="none" strike="noStrike" dirty="0">
                <a:solidFill>
                  <a:srgbClr val="000000"/>
                </a:solidFill>
                <a:effectLst/>
                <a:latin typeface="Century Gothic" panose="020B0502020202020204" pitchFamily="34" charset="0"/>
              </a:rPr>
              <a:t> Comparison: Niobium</a:t>
            </a:r>
            <a:endParaRPr lang="en-US" dirty="0">
              <a:latin typeface="Century Gothic" panose="020B0502020202020204" pitchFamily="34" charset="0"/>
            </a:endParaRPr>
          </a:p>
        </p:txBody>
      </p:sp>
      <p:sp>
        <p:nvSpPr>
          <p:cNvPr id="8" name="TextBox 7">
            <a:extLst>
              <a:ext uri="{FF2B5EF4-FFF2-40B4-BE49-F238E27FC236}">
                <a16:creationId xmlns:a16="http://schemas.microsoft.com/office/drawing/2014/main" id="{393D91D8-918C-F602-75F0-F82AD2A66E1D}"/>
              </a:ext>
            </a:extLst>
          </p:cNvPr>
          <p:cNvSpPr txBox="1"/>
          <p:nvPr/>
        </p:nvSpPr>
        <p:spPr>
          <a:xfrm>
            <a:off x="9686956" y="180309"/>
            <a:ext cx="3383973" cy="369332"/>
          </a:xfrm>
          <a:prstGeom prst="rect">
            <a:avLst/>
          </a:prstGeom>
          <a:noFill/>
        </p:spPr>
        <p:txBody>
          <a:bodyPr wrap="square" rtlCol="0">
            <a:spAutoFit/>
          </a:bodyPr>
          <a:lstStyle/>
          <a:p>
            <a:r>
              <a:rPr lang="en-US" dirty="0">
                <a:latin typeface="Century Gothic" panose="020B0502020202020204" pitchFamily="34" charset="0"/>
              </a:rPr>
              <a:t>Film thickness: 50 nm</a:t>
            </a:r>
          </a:p>
        </p:txBody>
      </p:sp>
      <p:pic>
        <p:nvPicPr>
          <p:cNvPr id="13" name="Picture 12" descr="A graph of growth and temperature&#10;&#10;Description automatically generated">
            <a:extLst>
              <a:ext uri="{FF2B5EF4-FFF2-40B4-BE49-F238E27FC236}">
                <a16:creationId xmlns:a16="http://schemas.microsoft.com/office/drawing/2014/main" id="{5535E275-6C44-CA09-78F1-8A76FD6A372B}"/>
              </a:ext>
            </a:extLst>
          </p:cNvPr>
          <p:cNvPicPr>
            <a:picLocks noChangeAspect="1"/>
          </p:cNvPicPr>
          <p:nvPr/>
        </p:nvPicPr>
        <p:blipFill>
          <a:blip r:embed="rId3"/>
          <a:stretch>
            <a:fillRect/>
          </a:stretch>
        </p:blipFill>
        <p:spPr>
          <a:xfrm>
            <a:off x="6372620" y="2143206"/>
            <a:ext cx="5511117" cy="4133338"/>
          </a:xfrm>
          <a:prstGeom prst="rect">
            <a:avLst/>
          </a:prstGeom>
        </p:spPr>
      </p:pic>
      <p:sp>
        <p:nvSpPr>
          <p:cNvPr id="14" name="TextBox 13">
            <a:extLst>
              <a:ext uri="{FF2B5EF4-FFF2-40B4-BE49-F238E27FC236}">
                <a16:creationId xmlns:a16="http://schemas.microsoft.com/office/drawing/2014/main" id="{F45144F0-23AC-7126-50EB-751B37C32500}"/>
              </a:ext>
            </a:extLst>
          </p:cNvPr>
          <p:cNvSpPr txBox="1"/>
          <p:nvPr/>
        </p:nvSpPr>
        <p:spPr>
          <a:xfrm>
            <a:off x="6761902" y="942877"/>
            <a:ext cx="4289378" cy="1200329"/>
          </a:xfrm>
          <a:prstGeom prst="rect">
            <a:avLst/>
          </a:prstGeom>
          <a:noFill/>
        </p:spPr>
        <p:txBody>
          <a:bodyPr wrap="square" rtlCol="0">
            <a:spAutoFit/>
          </a:bodyPr>
          <a:lstStyle/>
          <a:p>
            <a:pPr algn="ctr"/>
            <a:r>
              <a:rPr lang="en-US" sz="2400" dirty="0">
                <a:solidFill>
                  <a:srgbClr val="FF0000"/>
                </a:solidFill>
                <a:latin typeface="Century Gothic" panose="020B0502020202020204" pitchFamily="34" charset="0"/>
              </a:rPr>
              <a:t>RRR: </a:t>
            </a:r>
          </a:p>
          <a:p>
            <a:pPr algn="ctr"/>
            <a:r>
              <a:rPr lang="en-US" sz="2400" dirty="0">
                <a:latin typeface="Century Gothic" panose="020B0502020202020204" pitchFamily="34" charset="0"/>
              </a:rPr>
              <a:t>RT Growth: 2.4</a:t>
            </a:r>
          </a:p>
          <a:p>
            <a:pPr algn="ctr"/>
            <a:r>
              <a:rPr lang="en-US" sz="2400" dirty="0">
                <a:latin typeface="Century Gothic" panose="020B0502020202020204" pitchFamily="34" charset="0"/>
              </a:rPr>
              <a:t>LT Growth: 3.5</a:t>
            </a:r>
          </a:p>
        </p:txBody>
      </p:sp>
      <p:sp>
        <p:nvSpPr>
          <p:cNvPr id="15" name="TextBox 14">
            <a:extLst>
              <a:ext uri="{FF2B5EF4-FFF2-40B4-BE49-F238E27FC236}">
                <a16:creationId xmlns:a16="http://schemas.microsoft.com/office/drawing/2014/main" id="{D6D43AC8-F8DA-02E2-E160-FE7AAB6EEFAA}"/>
              </a:ext>
            </a:extLst>
          </p:cNvPr>
          <p:cNvSpPr txBox="1"/>
          <p:nvPr/>
        </p:nvSpPr>
        <p:spPr>
          <a:xfrm>
            <a:off x="1140721" y="1073582"/>
            <a:ext cx="4289378" cy="1200329"/>
          </a:xfrm>
          <a:prstGeom prst="rect">
            <a:avLst/>
          </a:prstGeom>
          <a:noFill/>
        </p:spPr>
        <p:txBody>
          <a:bodyPr wrap="square" rtlCol="0">
            <a:spAutoFit/>
          </a:bodyPr>
          <a:lstStyle/>
          <a:p>
            <a:pPr algn="ctr"/>
            <a:r>
              <a:rPr lang="en-US" sz="2400" dirty="0">
                <a:solidFill>
                  <a:srgbClr val="FF0000"/>
                </a:solidFill>
                <a:latin typeface="Century Gothic" panose="020B0502020202020204" pitchFamily="34" charset="0"/>
              </a:rPr>
              <a:t>T</a:t>
            </a:r>
            <a:r>
              <a:rPr lang="en-US" sz="2400" baseline="-25000" dirty="0">
                <a:solidFill>
                  <a:srgbClr val="FF0000"/>
                </a:solidFill>
                <a:latin typeface="Century Gothic" panose="020B0502020202020204" pitchFamily="34" charset="0"/>
              </a:rPr>
              <a:t>C</a:t>
            </a:r>
            <a:r>
              <a:rPr lang="en-US" sz="2400" dirty="0">
                <a:solidFill>
                  <a:srgbClr val="FF0000"/>
                </a:solidFill>
                <a:latin typeface="Century Gothic" panose="020B0502020202020204" pitchFamily="34" charset="0"/>
              </a:rPr>
              <a:t>: </a:t>
            </a:r>
          </a:p>
          <a:p>
            <a:pPr algn="ctr"/>
            <a:r>
              <a:rPr lang="en-US" sz="2400" dirty="0">
                <a:latin typeface="Century Gothic" panose="020B0502020202020204" pitchFamily="34" charset="0"/>
              </a:rPr>
              <a:t>RT Growth: 8.2 K</a:t>
            </a:r>
          </a:p>
          <a:p>
            <a:pPr algn="ctr"/>
            <a:r>
              <a:rPr lang="en-US" sz="2400" dirty="0">
                <a:latin typeface="Century Gothic" panose="020B0502020202020204" pitchFamily="34" charset="0"/>
              </a:rPr>
              <a:t>LT Growth: 8.9 K</a:t>
            </a:r>
          </a:p>
        </p:txBody>
      </p:sp>
      <p:pic>
        <p:nvPicPr>
          <p:cNvPr id="4" name="Picture 3" descr="A graph of growth and temperature&#10;&#10;Description automatically generated">
            <a:extLst>
              <a:ext uri="{FF2B5EF4-FFF2-40B4-BE49-F238E27FC236}">
                <a16:creationId xmlns:a16="http://schemas.microsoft.com/office/drawing/2014/main" id="{5C55DBC1-6684-6276-921C-CBAD5B8E109E}"/>
              </a:ext>
            </a:extLst>
          </p:cNvPr>
          <p:cNvPicPr>
            <a:picLocks noChangeAspect="1"/>
          </p:cNvPicPr>
          <p:nvPr/>
        </p:nvPicPr>
        <p:blipFill>
          <a:blip r:embed="rId4"/>
          <a:stretch>
            <a:fillRect/>
          </a:stretch>
        </p:blipFill>
        <p:spPr>
          <a:xfrm>
            <a:off x="584882" y="2198822"/>
            <a:ext cx="5387293" cy="4040470"/>
          </a:xfrm>
          <a:prstGeom prst="rect">
            <a:avLst/>
          </a:prstGeom>
        </p:spPr>
      </p:pic>
    </p:spTree>
    <p:extLst>
      <p:ext uri="{BB962C8B-B14F-4D97-AF65-F5344CB8AC3E}">
        <p14:creationId xmlns:p14="http://schemas.microsoft.com/office/powerpoint/2010/main" val="16112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2B5F2D-C575-42D4-7FA6-29E2ED7FF44B}"/>
              </a:ext>
            </a:extLst>
          </p:cNvPr>
          <p:cNvSpPr/>
          <p:nvPr/>
        </p:nvSpPr>
        <p:spPr>
          <a:xfrm>
            <a:off x="0" y="6337635"/>
            <a:ext cx="12326911" cy="637082"/>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46EBDDB-BE21-9D8D-8C7D-16960E8FA3BC}"/>
              </a:ext>
            </a:extLst>
          </p:cNvPr>
          <p:cNvSpPr txBox="1"/>
          <p:nvPr/>
        </p:nvSpPr>
        <p:spPr>
          <a:xfrm>
            <a:off x="9686956" y="180309"/>
            <a:ext cx="3383973" cy="646331"/>
          </a:xfrm>
          <a:prstGeom prst="rect">
            <a:avLst/>
          </a:prstGeom>
          <a:noFill/>
        </p:spPr>
        <p:txBody>
          <a:bodyPr wrap="square" rtlCol="0">
            <a:spAutoFit/>
          </a:bodyPr>
          <a:lstStyle/>
          <a:p>
            <a:r>
              <a:rPr lang="en-US" dirty="0">
                <a:latin typeface="Century Gothic" panose="020B0502020202020204" pitchFamily="34" charset="0"/>
              </a:rPr>
              <a:t>Film thickness: 50 nm</a:t>
            </a:r>
          </a:p>
          <a:p>
            <a:r>
              <a:rPr lang="en-US" dirty="0">
                <a:latin typeface="Century Gothic" panose="020B0502020202020204" pitchFamily="34" charset="0"/>
              </a:rPr>
              <a:t>T = 2 K </a:t>
            </a:r>
          </a:p>
        </p:txBody>
      </p:sp>
      <p:sp>
        <p:nvSpPr>
          <p:cNvPr id="10" name="Title 1">
            <a:extLst>
              <a:ext uri="{FF2B5EF4-FFF2-40B4-BE49-F238E27FC236}">
                <a16:creationId xmlns:a16="http://schemas.microsoft.com/office/drawing/2014/main" id="{92CE436E-ED3F-0344-0F78-23762E7BBBA1}"/>
              </a:ext>
            </a:extLst>
          </p:cNvPr>
          <p:cNvSpPr txBox="1">
            <a:spLocks/>
          </p:cNvSpPr>
          <p:nvPr/>
        </p:nvSpPr>
        <p:spPr>
          <a:xfrm>
            <a:off x="602226" y="20182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4000" dirty="0">
                <a:solidFill>
                  <a:srgbClr val="000000"/>
                </a:solidFill>
                <a:latin typeface="Century Gothic" panose="020B0502020202020204" pitchFamily="34" charset="0"/>
              </a:rPr>
              <a:t>H</a:t>
            </a:r>
            <a:r>
              <a:rPr lang="en-US" sz="4000" baseline="-25000" dirty="0">
                <a:solidFill>
                  <a:srgbClr val="000000"/>
                </a:solidFill>
                <a:latin typeface="Century Gothic" panose="020B0502020202020204" pitchFamily="34" charset="0"/>
              </a:rPr>
              <a:t>C</a:t>
            </a:r>
            <a:r>
              <a:rPr lang="en-US" sz="4000" dirty="0">
                <a:solidFill>
                  <a:srgbClr val="000000"/>
                </a:solidFill>
                <a:latin typeface="Century Gothic" panose="020B0502020202020204" pitchFamily="34" charset="0"/>
              </a:rPr>
              <a:t> Comparison: Niobium</a:t>
            </a:r>
            <a:endParaRPr lang="en-US" dirty="0">
              <a:latin typeface="Century Gothic" panose="020B0502020202020204" pitchFamily="34" charset="0"/>
            </a:endParaRPr>
          </a:p>
        </p:txBody>
      </p:sp>
      <p:sp>
        <p:nvSpPr>
          <p:cNvPr id="14" name="Slide Number Placeholder 3">
            <a:extLst>
              <a:ext uri="{FF2B5EF4-FFF2-40B4-BE49-F238E27FC236}">
                <a16:creationId xmlns:a16="http://schemas.microsoft.com/office/drawing/2014/main" id="{AE54A37C-5BF2-308C-6702-548ED7B7AA1D}"/>
              </a:ext>
            </a:extLst>
          </p:cNvPr>
          <p:cNvSpPr>
            <a:spLocks noGrp="1"/>
          </p:cNvSpPr>
          <p:nvPr>
            <p:ph type="sldNum" sz="quarter" idx="12"/>
          </p:nvPr>
        </p:nvSpPr>
        <p:spPr>
          <a:xfrm>
            <a:off x="9377159" y="6492875"/>
            <a:ext cx="2743200" cy="365125"/>
          </a:xfrm>
        </p:spPr>
        <p:txBody>
          <a:bodyPr/>
          <a:lstStyle/>
          <a:p>
            <a:fld id="{06CC62EF-CB4A-4E42-94EC-DE2D864572A3}" type="slidenum">
              <a:rPr lang="en-US" sz="2000" smtClean="0"/>
              <a:t>11</a:t>
            </a:fld>
            <a:endParaRPr lang="en-US" sz="2000" dirty="0"/>
          </a:p>
        </p:txBody>
      </p:sp>
      <p:sp>
        <p:nvSpPr>
          <p:cNvPr id="5" name="TextBox 4">
            <a:extLst>
              <a:ext uri="{FF2B5EF4-FFF2-40B4-BE49-F238E27FC236}">
                <a16:creationId xmlns:a16="http://schemas.microsoft.com/office/drawing/2014/main" id="{3EA5D936-5CAD-DB61-B068-96DDF6DB9C29}"/>
              </a:ext>
            </a:extLst>
          </p:cNvPr>
          <p:cNvSpPr txBox="1"/>
          <p:nvPr/>
        </p:nvSpPr>
        <p:spPr>
          <a:xfrm>
            <a:off x="6828448" y="4159435"/>
            <a:ext cx="4289378" cy="1569660"/>
          </a:xfrm>
          <a:prstGeom prst="rect">
            <a:avLst/>
          </a:prstGeom>
          <a:noFill/>
        </p:spPr>
        <p:txBody>
          <a:bodyPr wrap="square" rtlCol="0">
            <a:spAutoFit/>
          </a:bodyPr>
          <a:lstStyle/>
          <a:p>
            <a:pPr algn="ctr"/>
            <a:r>
              <a:rPr lang="en-US" sz="3200" dirty="0">
                <a:solidFill>
                  <a:srgbClr val="FF0000"/>
                </a:solidFill>
                <a:latin typeface="Century Gothic" panose="020B0502020202020204" pitchFamily="34" charset="0"/>
              </a:rPr>
              <a:t>H</a:t>
            </a:r>
            <a:r>
              <a:rPr lang="en-US" sz="3200" baseline="-25000" dirty="0">
                <a:solidFill>
                  <a:srgbClr val="FF0000"/>
                </a:solidFill>
                <a:latin typeface="Century Gothic" panose="020B0502020202020204" pitchFamily="34" charset="0"/>
              </a:rPr>
              <a:t>C</a:t>
            </a:r>
            <a:r>
              <a:rPr lang="en-US" sz="3200" dirty="0">
                <a:solidFill>
                  <a:srgbClr val="FF0000"/>
                </a:solidFill>
                <a:latin typeface="Century Gothic" panose="020B0502020202020204" pitchFamily="34" charset="0"/>
              </a:rPr>
              <a:t>: </a:t>
            </a:r>
          </a:p>
          <a:p>
            <a:pPr algn="ctr"/>
            <a:r>
              <a:rPr lang="en-US" sz="3200" dirty="0">
                <a:latin typeface="Century Gothic" panose="020B0502020202020204" pitchFamily="34" charset="0"/>
              </a:rPr>
              <a:t>RT Growth: 3.8 K</a:t>
            </a:r>
          </a:p>
          <a:p>
            <a:pPr algn="ctr"/>
            <a:r>
              <a:rPr lang="en-US" sz="3200" dirty="0">
                <a:latin typeface="Century Gothic" panose="020B0502020202020204" pitchFamily="34" charset="0"/>
              </a:rPr>
              <a:t>LT Growth: 3.6 K</a:t>
            </a:r>
          </a:p>
        </p:txBody>
      </p:sp>
      <p:sp>
        <p:nvSpPr>
          <p:cNvPr id="8" name="Cube 7">
            <a:extLst>
              <a:ext uri="{FF2B5EF4-FFF2-40B4-BE49-F238E27FC236}">
                <a16:creationId xmlns:a16="http://schemas.microsoft.com/office/drawing/2014/main" id="{A91D7C31-C296-2FE8-49B3-BC12A695A886}"/>
              </a:ext>
            </a:extLst>
          </p:cNvPr>
          <p:cNvSpPr/>
          <p:nvPr/>
        </p:nvSpPr>
        <p:spPr>
          <a:xfrm>
            <a:off x="7858693" y="2077979"/>
            <a:ext cx="2458020" cy="1325563"/>
          </a:xfrm>
          <a:prstGeom prst="cube">
            <a:avLst>
              <a:gd name="adj" fmla="val 637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62A64095-DC30-3FB8-565D-24DC9CB083C9}"/>
              </a:ext>
            </a:extLst>
          </p:cNvPr>
          <p:cNvCxnSpPr/>
          <p:nvPr/>
        </p:nvCxnSpPr>
        <p:spPr>
          <a:xfrm flipV="1">
            <a:off x="9087703" y="1114616"/>
            <a:ext cx="0" cy="1416228"/>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B530715-1982-AFE3-F613-F705FB9A6054}"/>
              </a:ext>
            </a:extLst>
          </p:cNvPr>
          <p:cNvCxnSpPr>
            <a:stCxn id="8" idx="1"/>
            <a:endCxn id="8" idx="0"/>
          </p:cNvCxnSpPr>
          <p:nvPr/>
        </p:nvCxnSpPr>
        <p:spPr>
          <a:xfrm flipV="1">
            <a:off x="8665014" y="2077979"/>
            <a:ext cx="845378" cy="845378"/>
          </a:xfrm>
          <a:prstGeom prst="straightConnector1">
            <a:avLst/>
          </a:prstGeom>
          <a:ln w="76200">
            <a:solidFill>
              <a:srgbClr val="FF004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453AAF4-3160-83B4-B670-D29CC1E9F000}"/>
              </a:ext>
            </a:extLst>
          </p:cNvPr>
          <p:cNvSpPr txBox="1"/>
          <p:nvPr/>
        </p:nvSpPr>
        <p:spPr>
          <a:xfrm>
            <a:off x="9209375" y="1128905"/>
            <a:ext cx="1612633" cy="646331"/>
          </a:xfrm>
          <a:prstGeom prst="rect">
            <a:avLst/>
          </a:prstGeom>
          <a:noFill/>
        </p:spPr>
        <p:txBody>
          <a:bodyPr wrap="square" rtlCol="0">
            <a:spAutoFit/>
          </a:bodyPr>
          <a:lstStyle/>
          <a:p>
            <a:r>
              <a:rPr lang="en-US" sz="3600" b="1" dirty="0">
                <a:solidFill>
                  <a:srgbClr val="FFC000"/>
                </a:solidFill>
              </a:rPr>
              <a:t>H</a:t>
            </a:r>
          </a:p>
        </p:txBody>
      </p:sp>
      <p:sp>
        <p:nvSpPr>
          <p:cNvPr id="20" name="TextBox 19">
            <a:extLst>
              <a:ext uri="{FF2B5EF4-FFF2-40B4-BE49-F238E27FC236}">
                <a16:creationId xmlns:a16="http://schemas.microsoft.com/office/drawing/2014/main" id="{A3ACE2F1-CDE7-9097-ABFD-FEE86AE34DF1}"/>
              </a:ext>
            </a:extLst>
          </p:cNvPr>
          <p:cNvSpPr txBox="1"/>
          <p:nvPr/>
        </p:nvSpPr>
        <p:spPr>
          <a:xfrm>
            <a:off x="8406911" y="2229318"/>
            <a:ext cx="1612633" cy="646331"/>
          </a:xfrm>
          <a:prstGeom prst="rect">
            <a:avLst/>
          </a:prstGeom>
          <a:noFill/>
        </p:spPr>
        <p:txBody>
          <a:bodyPr wrap="square" rtlCol="0">
            <a:spAutoFit/>
          </a:bodyPr>
          <a:lstStyle/>
          <a:p>
            <a:r>
              <a:rPr lang="en-US" sz="3600" b="1" dirty="0">
                <a:solidFill>
                  <a:srgbClr val="FF0000"/>
                </a:solidFill>
              </a:rPr>
              <a:t>I</a:t>
            </a:r>
          </a:p>
        </p:txBody>
      </p:sp>
      <p:pic>
        <p:nvPicPr>
          <p:cNvPr id="3" name="Picture 2" descr="A graph of growth and numbers&#10;&#10;Description automatically generated with medium confidence">
            <a:extLst>
              <a:ext uri="{FF2B5EF4-FFF2-40B4-BE49-F238E27FC236}">
                <a16:creationId xmlns:a16="http://schemas.microsoft.com/office/drawing/2014/main" id="{3DE357A4-2ADB-E9C3-1D82-15FBC17D956C}"/>
              </a:ext>
            </a:extLst>
          </p:cNvPr>
          <p:cNvPicPr>
            <a:picLocks noChangeAspect="1"/>
          </p:cNvPicPr>
          <p:nvPr/>
        </p:nvPicPr>
        <p:blipFill>
          <a:blip r:embed="rId3"/>
          <a:stretch>
            <a:fillRect/>
          </a:stretch>
        </p:blipFill>
        <p:spPr>
          <a:xfrm>
            <a:off x="327692" y="1240434"/>
            <a:ext cx="6390574" cy="4792931"/>
          </a:xfrm>
          <a:prstGeom prst="rect">
            <a:avLst/>
          </a:prstGeom>
        </p:spPr>
      </p:pic>
    </p:spTree>
    <p:extLst>
      <p:ext uri="{BB962C8B-B14F-4D97-AF65-F5344CB8AC3E}">
        <p14:creationId xmlns:p14="http://schemas.microsoft.com/office/powerpoint/2010/main" val="23485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748A76-31FB-31C3-1486-955C136ABB31}"/>
              </a:ext>
            </a:extLst>
          </p:cNvPr>
          <p:cNvPicPr>
            <a:picLocks noChangeAspect="1"/>
          </p:cNvPicPr>
          <p:nvPr/>
        </p:nvPicPr>
        <p:blipFill rotWithShape="1">
          <a:blip r:embed="rId3"/>
          <a:srcRect l="-2" r="21216"/>
          <a:stretch/>
        </p:blipFill>
        <p:spPr>
          <a:xfrm>
            <a:off x="6523381" y="4103291"/>
            <a:ext cx="2408383" cy="2415816"/>
          </a:xfrm>
          <a:prstGeom prst="rect">
            <a:avLst/>
          </a:prstGeom>
        </p:spPr>
      </p:pic>
      <p:pic>
        <p:nvPicPr>
          <p:cNvPr id="6" name="Picture 5" descr="A close-up of a red and yellow speckled surface&#10;&#10;Description automatically generated">
            <a:extLst>
              <a:ext uri="{FF2B5EF4-FFF2-40B4-BE49-F238E27FC236}">
                <a16:creationId xmlns:a16="http://schemas.microsoft.com/office/drawing/2014/main" id="{BD92DC41-FD9C-B56F-7FBF-F6823D8F1D69}"/>
              </a:ext>
            </a:extLst>
          </p:cNvPr>
          <p:cNvPicPr>
            <a:picLocks noChangeAspect="1"/>
          </p:cNvPicPr>
          <p:nvPr/>
        </p:nvPicPr>
        <p:blipFill>
          <a:blip r:embed="rId4"/>
          <a:stretch>
            <a:fillRect/>
          </a:stretch>
        </p:blipFill>
        <p:spPr>
          <a:xfrm>
            <a:off x="6513610" y="1316311"/>
            <a:ext cx="3070022" cy="2426157"/>
          </a:xfrm>
          <a:prstGeom prst="rect">
            <a:avLst/>
          </a:prstGeom>
        </p:spPr>
      </p:pic>
      <p:pic>
        <p:nvPicPr>
          <p:cNvPr id="5" name="Picture 4" descr="A close-up of a red and white speckled surface&#10;&#10;Description automatically generated">
            <a:extLst>
              <a:ext uri="{FF2B5EF4-FFF2-40B4-BE49-F238E27FC236}">
                <a16:creationId xmlns:a16="http://schemas.microsoft.com/office/drawing/2014/main" id="{253515CC-E970-513F-8829-800123226689}"/>
              </a:ext>
            </a:extLst>
          </p:cNvPr>
          <p:cNvPicPr>
            <a:picLocks noChangeAspect="1"/>
          </p:cNvPicPr>
          <p:nvPr/>
        </p:nvPicPr>
        <p:blipFill rotWithShape="1">
          <a:blip r:embed="rId5"/>
          <a:srcRect l="-32" r="21199"/>
          <a:stretch/>
        </p:blipFill>
        <p:spPr>
          <a:xfrm>
            <a:off x="3445753" y="4096760"/>
            <a:ext cx="2426604" cy="2434093"/>
          </a:xfrm>
          <a:prstGeom prst="rect">
            <a:avLst/>
          </a:prstGeom>
        </p:spPr>
      </p:pic>
      <p:pic>
        <p:nvPicPr>
          <p:cNvPr id="3" name="Picture 2" descr="A close-up of a micrograph&#10;&#10;Description automatically generated">
            <a:extLst>
              <a:ext uri="{FF2B5EF4-FFF2-40B4-BE49-F238E27FC236}">
                <a16:creationId xmlns:a16="http://schemas.microsoft.com/office/drawing/2014/main" id="{3AC110A7-252C-235F-979E-E6F34E3E1991}"/>
              </a:ext>
            </a:extLst>
          </p:cNvPr>
          <p:cNvPicPr>
            <a:picLocks noChangeAspect="1"/>
          </p:cNvPicPr>
          <p:nvPr/>
        </p:nvPicPr>
        <p:blipFill rotWithShape="1">
          <a:blip r:embed="rId6"/>
          <a:srcRect r="21168"/>
          <a:stretch/>
        </p:blipFill>
        <p:spPr>
          <a:xfrm>
            <a:off x="3425117" y="1316311"/>
            <a:ext cx="2447240" cy="2453301"/>
          </a:xfrm>
          <a:prstGeom prst="rect">
            <a:avLst/>
          </a:prstGeom>
        </p:spPr>
      </p:pic>
      <p:sp>
        <p:nvSpPr>
          <p:cNvPr id="9" name="Rectangle 8">
            <a:extLst>
              <a:ext uri="{FF2B5EF4-FFF2-40B4-BE49-F238E27FC236}">
                <a16:creationId xmlns:a16="http://schemas.microsoft.com/office/drawing/2014/main" id="{2C9F0AE9-2EBF-2E7D-4313-319A3176E660}"/>
              </a:ext>
            </a:extLst>
          </p:cNvPr>
          <p:cNvSpPr/>
          <p:nvPr/>
        </p:nvSpPr>
        <p:spPr>
          <a:xfrm>
            <a:off x="-3" y="-1753"/>
            <a:ext cx="12192000" cy="1169166"/>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C18DB4-A141-64EA-926B-2AF4A5D1527B}"/>
              </a:ext>
            </a:extLst>
          </p:cNvPr>
          <p:cNvSpPr>
            <a:spLocks noGrp="1"/>
          </p:cNvSpPr>
          <p:nvPr>
            <p:ph type="title"/>
          </p:nvPr>
        </p:nvSpPr>
        <p:spPr>
          <a:xfrm>
            <a:off x="535767" y="18289"/>
            <a:ext cx="10515600" cy="1325563"/>
          </a:xfrm>
        </p:spPr>
        <p:txBody>
          <a:bodyPr/>
          <a:lstStyle/>
          <a:p>
            <a:r>
              <a:rPr lang="en-US" dirty="0">
                <a:solidFill>
                  <a:schemeClr val="bg1"/>
                </a:solidFill>
                <a:latin typeface="Century Gothic" panose="020B0502020202020204" pitchFamily="34" charset="0"/>
              </a:rPr>
              <a:t>Structural Analysis: AFM Scans</a:t>
            </a:r>
          </a:p>
        </p:txBody>
      </p:sp>
      <p:sp>
        <p:nvSpPr>
          <p:cNvPr id="4" name="Slide Number Placeholder 3">
            <a:extLst>
              <a:ext uri="{FF2B5EF4-FFF2-40B4-BE49-F238E27FC236}">
                <a16:creationId xmlns:a16="http://schemas.microsoft.com/office/drawing/2014/main" id="{5E9FA7D3-4A2B-1B75-19EE-2C406DB0D91D}"/>
              </a:ext>
            </a:extLst>
          </p:cNvPr>
          <p:cNvSpPr>
            <a:spLocks noGrp="1"/>
          </p:cNvSpPr>
          <p:nvPr>
            <p:ph type="sldNum" sz="quarter" idx="12"/>
          </p:nvPr>
        </p:nvSpPr>
        <p:spPr>
          <a:xfrm>
            <a:off x="9416528" y="6472549"/>
            <a:ext cx="2743200" cy="365125"/>
          </a:xfrm>
        </p:spPr>
        <p:txBody>
          <a:bodyPr/>
          <a:lstStyle/>
          <a:p>
            <a:fld id="{06CC62EF-CB4A-4E42-94EC-DE2D864572A3}" type="slidenum">
              <a:rPr lang="en-US" sz="2000" smtClean="0"/>
              <a:t>12</a:t>
            </a:fld>
            <a:endParaRPr lang="en-US" sz="2000" dirty="0"/>
          </a:p>
        </p:txBody>
      </p:sp>
      <p:pic>
        <p:nvPicPr>
          <p:cNvPr id="8" name="Picture 4">
            <a:extLst>
              <a:ext uri="{FF2B5EF4-FFF2-40B4-BE49-F238E27FC236}">
                <a16:creationId xmlns:a16="http://schemas.microsoft.com/office/drawing/2014/main" id="{53B43715-F330-071C-94DC-A8EBB4BF10F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0840" t="-1182" r="-77820" b="1182"/>
          <a:stretch/>
        </p:blipFill>
        <p:spPr bwMode="auto">
          <a:xfrm>
            <a:off x="9001036" y="4103291"/>
            <a:ext cx="2941581" cy="24304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21C044E-02FE-1E3E-ED19-3B74E8AF977B}"/>
              </a:ext>
            </a:extLst>
          </p:cNvPr>
          <p:cNvSpPr txBox="1"/>
          <p:nvPr/>
        </p:nvSpPr>
        <p:spPr>
          <a:xfrm>
            <a:off x="781118" y="2111776"/>
            <a:ext cx="2480188" cy="954107"/>
          </a:xfrm>
          <a:prstGeom prst="rect">
            <a:avLst/>
          </a:prstGeom>
          <a:noFill/>
        </p:spPr>
        <p:txBody>
          <a:bodyPr wrap="square" rtlCol="0">
            <a:spAutoFit/>
          </a:bodyPr>
          <a:lstStyle/>
          <a:p>
            <a:r>
              <a:rPr lang="en-US" sz="2800" dirty="0">
                <a:latin typeface="Century Gothic" panose="020B0502020202020204" pitchFamily="34" charset="0"/>
              </a:rPr>
              <a:t>Room Temperature</a:t>
            </a:r>
          </a:p>
        </p:txBody>
      </p:sp>
      <p:sp>
        <p:nvSpPr>
          <p:cNvPr id="11" name="TextBox 10">
            <a:extLst>
              <a:ext uri="{FF2B5EF4-FFF2-40B4-BE49-F238E27FC236}">
                <a16:creationId xmlns:a16="http://schemas.microsoft.com/office/drawing/2014/main" id="{35B073BF-ED15-ABE6-F8D1-34FAE496C06C}"/>
              </a:ext>
            </a:extLst>
          </p:cNvPr>
          <p:cNvSpPr txBox="1"/>
          <p:nvPr/>
        </p:nvSpPr>
        <p:spPr>
          <a:xfrm>
            <a:off x="781118" y="4798143"/>
            <a:ext cx="2480188" cy="954107"/>
          </a:xfrm>
          <a:prstGeom prst="rect">
            <a:avLst/>
          </a:prstGeom>
          <a:noFill/>
        </p:spPr>
        <p:txBody>
          <a:bodyPr wrap="square" rtlCol="0">
            <a:spAutoFit/>
          </a:bodyPr>
          <a:lstStyle/>
          <a:p>
            <a:r>
              <a:rPr lang="en-US" sz="2800" dirty="0">
                <a:latin typeface="Century Gothic" panose="020B0502020202020204" pitchFamily="34" charset="0"/>
              </a:rPr>
              <a:t>Low Temperature</a:t>
            </a:r>
          </a:p>
        </p:txBody>
      </p:sp>
      <p:sp>
        <p:nvSpPr>
          <p:cNvPr id="12" name="TextBox 11">
            <a:extLst>
              <a:ext uri="{FF2B5EF4-FFF2-40B4-BE49-F238E27FC236}">
                <a16:creationId xmlns:a16="http://schemas.microsoft.com/office/drawing/2014/main" id="{F0B635C9-F2D4-83BC-3C10-82927EAF87CD}"/>
              </a:ext>
            </a:extLst>
          </p:cNvPr>
          <p:cNvSpPr txBox="1"/>
          <p:nvPr/>
        </p:nvSpPr>
        <p:spPr>
          <a:xfrm>
            <a:off x="3425117" y="1301060"/>
            <a:ext cx="570545" cy="400110"/>
          </a:xfrm>
          <a:prstGeom prst="rect">
            <a:avLst/>
          </a:prstGeom>
          <a:solidFill>
            <a:schemeClr val="bg1"/>
          </a:solidFill>
          <a:ln>
            <a:solidFill>
              <a:schemeClr val="tx1"/>
            </a:solidFill>
          </a:ln>
        </p:spPr>
        <p:txBody>
          <a:bodyPr wrap="square" rtlCol="0">
            <a:spAutoFit/>
          </a:bodyPr>
          <a:lstStyle/>
          <a:p>
            <a:r>
              <a:rPr lang="en-US" sz="2000" dirty="0">
                <a:latin typeface="Century Gothic" panose="020B0502020202020204" pitchFamily="34" charset="0"/>
              </a:rPr>
              <a:t>Ta</a:t>
            </a:r>
          </a:p>
        </p:txBody>
      </p:sp>
      <p:sp>
        <p:nvSpPr>
          <p:cNvPr id="13" name="TextBox 12">
            <a:extLst>
              <a:ext uri="{FF2B5EF4-FFF2-40B4-BE49-F238E27FC236}">
                <a16:creationId xmlns:a16="http://schemas.microsoft.com/office/drawing/2014/main" id="{F96E5B10-9519-0E31-D21F-81EB9984B2B7}"/>
              </a:ext>
            </a:extLst>
          </p:cNvPr>
          <p:cNvSpPr txBox="1"/>
          <p:nvPr/>
        </p:nvSpPr>
        <p:spPr>
          <a:xfrm>
            <a:off x="6525432" y="1316311"/>
            <a:ext cx="570545" cy="400110"/>
          </a:xfrm>
          <a:prstGeom prst="rect">
            <a:avLst/>
          </a:prstGeom>
          <a:solidFill>
            <a:schemeClr val="bg1"/>
          </a:solidFill>
          <a:ln>
            <a:solidFill>
              <a:schemeClr val="tx1"/>
            </a:solidFill>
          </a:ln>
        </p:spPr>
        <p:txBody>
          <a:bodyPr wrap="square" rtlCol="0">
            <a:spAutoFit/>
          </a:bodyPr>
          <a:lstStyle/>
          <a:p>
            <a:r>
              <a:rPr lang="en-US" sz="2000" dirty="0">
                <a:latin typeface="Century Gothic" panose="020B0502020202020204" pitchFamily="34" charset="0"/>
              </a:rPr>
              <a:t>Nb</a:t>
            </a:r>
          </a:p>
        </p:txBody>
      </p:sp>
      <p:sp>
        <p:nvSpPr>
          <p:cNvPr id="14" name="TextBox 13">
            <a:extLst>
              <a:ext uri="{FF2B5EF4-FFF2-40B4-BE49-F238E27FC236}">
                <a16:creationId xmlns:a16="http://schemas.microsoft.com/office/drawing/2014/main" id="{8551867C-41A4-EA23-181B-1E10C600DD7B}"/>
              </a:ext>
            </a:extLst>
          </p:cNvPr>
          <p:cNvSpPr txBox="1"/>
          <p:nvPr/>
        </p:nvSpPr>
        <p:spPr>
          <a:xfrm>
            <a:off x="3441222" y="4093078"/>
            <a:ext cx="821269" cy="400110"/>
          </a:xfrm>
          <a:prstGeom prst="rect">
            <a:avLst/>
          </a:prstGeom>
          <a:solidFill>
            <a:schemeClr val="bg1"/>
          </a:solidFill>
          <a:ln>
            <a:solidFill>
              <a:schemeClr val="tx1"/>
            </a:solidFill>
          </a:ln>
        </p:spPr>
        <p:txBody>
          <a:bodyPr wrap="square" rtlCol="0">
            <a:spAutoFit/>
          </a:bodyPr>
          <a:lstStyle/>
          <a:p>
            <a:r>
              <a:rPr lang="en-US" sz="2000" dirty="0">
                <a:latin typeface="Century Gothic" panose="020B0502020202020204" pitchFamily="34" charset="0"/>
              </a:rPr>
              <a:t>6.5 K</a:t>
            </a:r>
          </a:p>
        </p:txBody>
      </p:sp>
      <p:sp>
        <p:nvSpPr>
          <p:cNvPr id="15" name="TextBox 14">
            <a:extLst>
              <a:ext uri="{FF2B5EF4-FFF2-40B4-BE49-F238E27FC236}">
                <a16:creationId xmlns:a16="http://schemas.microsoft.com/office/drawing/2014/main" id="{96507803-89C5-56D6-4154-5A74680B8E8A}"/>
              </a:ext>
            </a:extLst>
          </p:cNvPr>
          <p:cNvSpPr txBox="1"/>
          <p:nvPr/>
        </p:nvSpPr>
        <p:spPr>
          <a:xfrm>
            <a:off x="6523381" y="4115540"/>
            <a:ext cx="821269" cy="400110"/>
          </a:xfrm>
          <a:prstGeom prst="rect">
            <a:avLst/>
          </a:prstGeom>
          <a:solidFill>
            <a:schemeClr val="bg1"/>
          </a:solidFill>
          <a:ln>
            <a:solidFill>
              <a:schemeClr val="tx1"/>
            </a:solidFill>
          </a:ln>
        </p:spPr>
        <p:txBody>
          <a:bodyPr wrap="square" rtlCol="0">
            <a:spAutoFit/>
          </a:bodyPr>
          <a:lstStyle/>
          <a:p>
            <a:r>
              <a:rPr lang="en-US" sz="2000" dirty="0">
                <a:latin typeface="Century Gothic" panose="020B0502020202020204" pitchFamily="34" charset="0"/>
              </a:rPr>
              <a:t>5.5 K</a:t>
            </a:r>
          </a:p>
        </p:txBody>
      </p:sp>
      <p:sp>
        <p:nvSpPr>
          <p:cNvPr id="16" name="TextBox 15">
            <a:extLst>
              <a:ext uri="{FF2B5EF4-FFF2-40B4-BE49-F238E27FC236}">
                <a16:creationId xmlns:a16="http://schemas.microsoft.com/office/drawing/2014/main" id="{55A62E19-3107-1A77-2BD2-CD8715BF10AC}"/>
              </a:ext>
            </a:extLst>
          </p:cNvPr>
          <p:cNvSpPr txBox="1"/>
          <p:nvPr/>
        </p:nvSpPr>
        <p:spPr>
          <a:xfrm>
            <a:off x="3886447" y="3769612"/>
            <a:ext cx="1808312" cy="369332"/>
          </a:xfrm>
          <a:prstGeom prst="rect">
            <a:avLst/>
          </a:prstGeom>
          <a:noFill/>
        </p:spPr>
        <p:txBody>
          <a:bodyPr wrap="square" rtlCol="0">
            <a:spAutoFit/>
          </a:bodyPr>
          <a:lstStyle/>
          <a:p>
            <a:r>
              <a:rPr lang="en-US" dirty="0">
                <a:latin typeface="Century Gothic" panose="020B0502020202020204" pitchFamily="34" charset="0"/>
              </a:rPr>
              <a:t>RMS: 1.6 nm</a:t>
            </a:r>
          </a:p>
        </p:txBody>
      </p:sp>
      <p:sp>
        <p:nvSpPr>
          <p:cNvPr id="17" name="TextBox 16">
            <a:extLst>
              <a:ext uri="{FF2B5EF4-FFF2-40B4-BE49-F238E27FC236}">
                <a16:creationId xmlns:a16="http://schemas.microsoft.com/office/drawing/2014/main" id="{AF92A0E5-68A6-1204-844A-90A10DB43231}"/>
              </a:ext>
            </a:extLst>
          </p:cNvPr>
          <p:cNvSpPr txBox="1"/>
          <p:nvPr/>
        </p:nvSpPr>
        <p:spPr>
          <a:xfrm>
            <a:off x="7046008" y="3700113"/>
            <a:ext cx="1808311" cy="369332"/>
          </a:xfrm>
          <a:prstGeom prst="rect">
            <a:avLst/>
          </a:prstGeom>
          <a:noFill/>
        </p:spPr>
        <p:txBody>
          <a:bodyPr wrap="square" rtlCol="0">
            <a:spAutoFit/>
          </a:bodyPr>
          <a:lstStyle/>
          <a:p>
            <a:r>
              <a:rPr lang="en-US" dirty="0">
                <a:latin typeface="Century Gothic" panose="020B0502020202020204" pitchFamily="34" charset="0"/>
              </a:rPr>
              <a:t>RMS: 0.8 nm</a:t>
            </a:r>
          </a:p>
        </p:txBody>
      </p:sp>
      <p:sp>
        <p:nvSpPr>
          <p:cNvPr id="18" name="TextBox 17">
            <a:extLst>
              <a:ext uri="{FF2B5EF4-FFF2-40B4-BE49-F238E27FC236}">
                <a16:creationId xmlns:a16="http://schemas.microsoft.com/office/drawing/2014/main" id="{87266D53-7C67-9D23-0267-03F67B3CBFE8}"/>
              </a:ext>
            </a:extLst>
          </p:cNvPr>
          <p:cNvSpPr txBox="1"/>
          <p:nvPr/>
        </p:nvSpPr>
        <p:spPr>
          <a:xfrm>
            <a:off x="3874410" y="6488668"/>
            <a:ext cx="1892238" cy="369332"/>
          </a:xfrm>
          <a:prstGeom prst="rect">
            <a:avLst/>
          </a:prstGeom>
          <a:noFill/>
        </p:spPr>
        <p:txBody>
          <a:bodyPr wrap="square" rtlCol="0">
            <a:spAutoFit/>
          </a:bodyPr>
          <a:lstStyle/>
          <a:p>
            <a:r>
              <a:rPr lang="en-US" dirty="0">
                <a:latin typeface="Century Gothic" panose="020B0502020202020204" pitchFamily="34" charset="0"/>
              </a:rPr>
              <a:t>RMS: 0.4 nm</a:t>
            </a:r>
          </a:p>
        </p:txBody>
      </p:sp>
      <p:sp>
        <p:nvSpPr>
          <p:cNvPr id="19" name="TextBox 18">
            <a:extLst>
              <a:ext uri="{FF2B5EF4-FFF2-40B4-BE49-F238E27FC236}">
                <a16:creationId xmlns:a16="http://schemas.microsoft.com/office/drawing/2014/main" id="{0DE5CFE7-FE0C-FAB4-0E28-FF0A6CBAB5B3}"/>
              </a:ext>
            </a:extLst>
          </p:cNvPr>
          <p:cNvSpPr txBox="1"/>
          <p:nvPr/>
        </p:nvSpPr>
        <p:spPr>
          <a:xfrm>
            <a:off x="7080441" y="6493409"/>
            <a:ext cx="1795552" cy="369332"/>
          </a:xfrm>
          <a:prstGeom prst="rect">
            <a:avLst/>
          </a:prstGeom>
          <a:noFill/>
        </p:spPr>
        <p:txBody>
          <a:bodyPr wrap="square" rtlCol="0">
            <a:spAutoFit/>
          </a:bodyPr>
          <a:lstStyle/>
          <a:p>
            <a:r>
              <a:rPr lang="en-US" dirty="0">
                <a:latin typeface="Century Gothic" panose="020B0502020202020204" pitchFamily="34" charset="0"/>
              </a:rPr>
              <a:t>RMS: 1.2 nm</a:t>
            </a:r>
          </a:p>
        </p:txBody>
      </p:sp>
    </p:spTree>
    <p:extLst>
      <p:ext uri="{BB962C8B-B14F-4D97-AF65-F5344CB8AC3E}">
        <p14:creationId xmlns:p14="http://schemas.microsoft.com/office/powerpoint/2010/main" val="2339339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AD376-F8DD-4C15-5970-C563FF0B91CF}"/>
              </a:ext>
            </a:extLst>
          </p:cNvPr>
          <p:cNvSpPr>
            <a:spLocks noGrp="1"/>
          </p:cNvSpPr>
          <p:nvPr>
            <p:ph type="sldNum" sz="quarter" idx="12"/>
          </p:nvPr>
        </p:nvSpPr>
        <p:spPr>
          <a:xfrm>
            <a:off x="9448800" y="6483627"/>
            <a:ext cx="2743200" cy="365125"/>
          </a:xfrm>
        </p:spPr>
        <p:txBody>
          <a:bodyPr/>
          <a:lstStyle/>
          <a:p>
            <a:fld id="{06CC62EF-CB4A-4E42-94EC-DE2D864572A3}" type="slidenum">
              <a:rPr lang="en-US" sz="2000" smtClean="0"/>
              <a:t>13</a:t>
            </a:fld>
            <a:endParaRPr lang="en-US" sz="2000" dirty="0"/>
          </a:p>
        </p:txBody>
      </p:sp>
      <p:sp>
        <p:nvSpPr>
          <p:cNvPr id="5" name="Rectangle 4">
            <a:extLst>
              <a:ext uri="{FF2B5EF4-FFF2-40B4-BE49-F238E27FC236}">
                <a16:creationId xmlns:a16="http://schemas.microsoft.com/office/drawing/2014/main" id="{C0224144-C5B1-A3E1-5E36-C51B9B712549}"/>
              </a:ext>
            </a:extLst>
          </p:cNvPr>
          <p:cNvSpPr/>
          <p:nvPr/>
        </p:nvSpPr>
        <p:spPr>
          <a:xfrm>
            <a:off x="-3" y="-1753"/>
            <a:ext cx="12192000" cy="1169166"/>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7FE00D5-D075-F907-03A6-378BC6548B53}"/>
              </a:ext>
            </a:extLst>
          </p:cNvPr>
          <p:cNvSpPr>
            <a:spLocks noGrp="1"/>
          </p:cNvSpPr>
          <p:nvPr>
            <p:ph type="title"/>
          </p:nvPr>
        </p:nvSpPr>
        <p:spPr>
          <a:xfrm>
            <a:off x="535767" y="-46259"/>
            <a:ext cx="10515600" cy="1325563"/>
          </a:xfrm>
        </p:spPr>
        <p:txBody>
          <a:bodyPr/>
          <a:lstStyle/>
          <a:p>
            <a:r>
              <a:rPr lang="en-US" dirty="0">
                <a:solidFill>
                  <a:schemeClr val="bg1"/>
                </a:solidFill>
                <a:latin typeface="Century Gothic" panose="020B0502020202020204" pitchFamily="34" charset="0"/>
              </a:rPr>
              <a:t>Sample Thickness: T</a:t>
            </a:r>
            <a:r>
              <a:rPr lang="en-US" baseline="-25000" dirty="0">
                <a:solidFill>
                  <a:schemeClr val="bg1"/>
                </a:solidFill>
                <a:latin typeface="Century Gothic" panose="020B0502020202020204" pitchFamily="34" charset="0"/>
              </a:rPr>
              <a:t>C</a:t>
            </a:r>
            <a:r>
              <a:rPr lang="en-US" dirty="0">
                <a:solidFill>
                  <a:schemeClr val="bg1"/>
                </a:solidFill>
                <a:latin typeface="Century Gothic" panose="020B0502020202020204" pitchFamily="34" charset="0"/>
              </a:rPr>
              <a:t> Comparison</a:t>
            </a:r>
          </a:p>
        </p:txBody>
      </p:sp>
      <p:sp>
        <p:nvSpPr>
          <p:cNvPr id="7" name="TextBox 6">
            <a:extLst>
              <a:ext uri="{FF2B5EF4-FFF2-40B4-BE49-F238E27FC236}">
                <a16:creationId xmlns:a16="http://schemas.microsoft.com/office/drawing/2014/main" id="{B2D3416A-EB2A-5F9E-FBD0-446BDA0BB741}"/>
              </a:ext>
            </a:extLst>
          </p:cNvPr>
          <p:cNvSpPr txBox="1"/>
          <p:nvPr/>
        </p:nvSpPr>
        <p:spPr>
          <a:xfrm>
            <a:off x="2473165" y="1322425"/>
            <a:ext cx="1549101" cy="400110"/>
          </a:xfrm>
          <a:prstGeom prst="rect">
            <a:avLst/>
          </a:prstGeom>
          <a:noFill/>
        </p:spPr>
        <p:txBody>
          <a:bodyPr wrap="square" rtlCol="0">
            <a:spAutoFit/>
          </a:bodyPr>
          <a:lstStyle/>
          <a:p>
            <a:r>
              <a:rPr lang="en-US" sz="2000" dirty="0">
                <a:latin typeface="Century Gothic" panose="020B0502020202020204" pitchFamily="34" charset="0"/>
              </a:rPr>
              <a:t>Tantalum</a:t>
            </a:r>
          </a:p>
        </p:txBody>
      </p:sp>
      <p:sp>
        <p:nvSpPr>
          <p:cNvPr id="8" name="TextBox 7">
            <a:extLst>
              <a:ext uri="{FF2B5EF4-FFF2-40B4-BE49-F238E27FC236}">
                <a16:creationId xmlns:a16="http://schemas.microsoft.com/office/drawing/2014/main" id="{097FA22E-E1BA-8E3B-CFFF-DFEAD0B6566F}"/>
              </a:ext>
            </a:extLst>
          </p:cNvPr>
          <p:cNvSpPr txBox="1"/>
          <p:nvPr/>
        </p:nvSpPr>
        <p:spPr>
          <a:xfrm>
            <a:off x="8674249" y="1418221"/>
            <a:ext cx="1549101" cy="400110"/>
          </a:xfrm>
          <a:prstGeom prst="rect">
            <a:avLst/>
          </a:prstGeom>
          <a:noFill/>
        </p:spPr>
        <p:txBody>
          <a:bodyPr wrap="square" rtlCol="0">
            <a:spAutoFit/>
          </a:bodyPr>
          <a:lstStyle/>
          <a:p>
            <a:r>
              <a:rPr lang="en-US" sz="2000" dirty="0">
                <a:latin typeface="Century Gothic" panose="020B0502020202020204" pitchFamily="34" charset="0"/>
              </a:rPr>
              <a:t>Niobium</a:t>
            </a:r>
          </a:p>
        </p:txBody>
      </p:sp>
      <p:pic>
        <p:nvPicPr>
          <p:cNvPr id="16" name="Picture 15" descr="A graph of a graph showing the temperature&#10;&#10;Description automatically generated">
            <a:extLst>
              <a:ext uri="{FF2B5EF4-FFF2-40B4-BE49-F238E27FC236}">
                <a16:creationId xmlns:a16="http://schemas.microsoft.com/office/drawing/2014/main" id="{82189FBA-FB59-4C70-65EE-B4C047BCFC76}"/>
              </a:ext>
            </a:extLst>
          </p:cNvPr>
          <p:cNvPicPr>
            <a:picLocks noChangeAspect="1"/>
          </p:cNvPicPr>
          <p:nvPr/>
        </p:nvPicPr>
        <p:blipFill>
          <a:blip r:embed="rId3"/>
          <a:stretch>
            <a:fillRect/>
          </a:stretch>
        </p:blipFill>
        <p:spPr>
          <a:xfrm>
            <a:off x="85276" y="1722535"/>
            <a:ext cx="6528587" cy="4896440"/>
          </a:xfrm>
          <a:prstGeom prst="rect">
            <a:avLst/>
          </a:prstGeom>
        </p:spPr>
      </p:pic>
      <p:pic>
        <p:nvPicPr>
          <p:cNvPr id="18" name="Picture 17" descr="A graph of a graph showing different types of temperature&#10;&#10;Description automatically generated with medium confidence">
            <a:extLst>
              <a:ext uri="{FF2B5EF4-FFF2-40B4-BE49-F238E27FC236}">
                <a16:creationId xmlns:a16="http://schemas.microsoft.com/office/drawing/2014/main" id="{73AD768E-27CB-2F83-CE5F-4C20A3615051}"/>
              </a:ext>
            </a:extLst>
          </p:cNvPr>
          <p:cNvPicPr>
            <a:picLocks noChangeAspect="1"/>
          </p:cNvPicPr>
          <p:nvPr/>
        </p:nvPicPr>
        <p:blipFill>
          <a:blip r:embed="rId4"/>
          <a:stretch>
            <a:fillRect/>
          </a:stretch>
        </p:blipFill>
        <p:spPr>
          <a:xfrm>
            <a:off x="6095997" y="1957248"/>
            <a:ext cx="6035172" cy="4526379"/>
          </a:xfrm>
          <a:prstGeom prst="rect">
            <a:avLst/>
          </a:prstGeom>
        </p:spPr>
      </p:pic>
    </p:spTree>
    <p:extLst>
      <p:ext uri="{BB962C8B-B14F-4D97-AF65-F5344CB8AC3E}">
        <p14:creationId xmlns:p14="http://schemas.microsoft.com/office/powerpoint/2010/main" val="4007239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3AD376-F8DD-4C15-5970-C563FF0B91CF}"/>
              </a:ext>
            </a:extLst>
          </p:cNvPr>
          <p:cNvSpPr>
            <a:spLocks noGrp="1"/>
          </p:cNvSpPr>
          <p:nvPr>
            <p:ph type="sldNum" sz="quarter" idx="12"/>
          </p:nvPr>
        </p:nvSpPr>
        <p:spPr>
          <a:xfrm>
            <a:off x="9448800" y="6483627"/>
            <a:ext cx="2743200" cy="365125"/>
          </a:xfrm>
        </p:spPr>
        <p:txBody>
          <a:bodyPr/>
          <a:lstStyle/>
          <a:p>
            <a:fld id="{06CC62EF-CB4A-4E42-94EC-DE2D864572A3}" type="slidenum">
              <a:rPr lang="en-US" sz="2000" smtClean="0"/>
              <a:t>14</a:t>
            </a:fld>
            <a:endParaRPr lang="en-US" sz="2000" dirty="0"/>
          </a:p>
        </p:txBody>
      </p:sp>
      <p:sp>
        <p:nvSpPr>
          <p:cNvPr id="5" name="Rectangle 4">
            <a:extLst>
              <a:ext uri="{FF2B5EF4-FFF2-40B4-BE49-F238E27FC236}">
                <a16:creationId xmlns:a16="http://schemas.microsoft.com/office/drawing/2014/main" id="{C0224144-C5B1-A3E1-5E36-C51B9B712549}"/>
              </a:ext>
            </a:extLst>
          </p:cNvPr>
          <p:cNvSpPr/>
          <p:nvPr/>
        </p:nvSpPr>
        <p:spPr>
          <a:xfrm>
            <a:off x="-3" y="-1753"/>
            <a:ext cx="12192000" cy="1169166"/>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7FE00D5-D075-F907-03A6-378BC6548B53}"/>
              </a:ext>
            </a:extLst>
          </p:cNvPr>
          <p:cNvSpPr>
            <a:spLocks noGrp="1"/>
          </p:cNvSpPr>
          <p:nvPr>
            <p:ph type="title"/>
          </p:nvPr>
        </p:nvSpPr>
        <p:spPr>
          <a:xfrm>
            <a:off x="535767" y="-46259"/>
            <a:ext cx="10515600" cy="1325563"/>
          </a:xfrm>
        </p:spPr>
        <p:txBody>
          <a:bodyPr/>
          <a:lstStyle/>
          <a:p>
            <a:r>
              <a:rPr lang="en-US" dirty="0">
                <a:solidFill>
                  <a:schemeClr val="bg1"/>
                </a:solidFill>
                <a:latin typeface="Century Gothic" panose="020B0502020202020204" pitchFamily="34" charset="0"/>
              </a:rPr>
              <a:t>Sample Thickness: H</a:t>
            </a:r>
            <a:r>
              <a:rPr lang="en-US" baseline="-25000" dirty="0">
                <a:solidFill>
                  <a:schemeClr val="bg1"/>
                </a:solidFill>
                <a:latin typeface="Century Gothic" panose="020B0502020202020204" pitchFamily="34" charset="0"/>
              </a:rPr>
              <a:t>C</a:t>
            </a:r>
            <a:r>
              <a:rPr lang="en-US" dirty="0">
                <a:solidFill>
                  <a:schemeClr val="bg1"/>
                </a:solidFill>
                <a:latin typeface="Century Gothic" panose="020B0502020202020204" pitchFamily="34" charset="0"/>
              </a:rPr>
              <a:t> Comparison</a:t>
            </a:r>
          </a:p>
        </p:txBody>
      </p:sp>
      <p:sp>
        <p:nvSpPr>
          <p:cNvPr id="7" name="TextBox 6">
            <a:extLst>
              <a:ext uri="{FF2B5EF4-FFF2-40B4-BE49-F238E27FC236}">
                <a16:creationId xmlns:a16="http://schemas.microsoft.com/office/drawing/2014/main" id="{B2D3416A-EB2A-5F9E-FBD0-446BDA0BB741}"/>
              </a:ext>
            </a:extLst>
          </p:cNvPr>
          <p:cNvSpPr txBox="1"/>
          <p:nvPr/>
        </p:nvSpPr>
        <p:spPr>
          <a:xfrm>
            <a:off x="2767587" y="2032731"/>
            <a:ext cx="1549101" cy="400110"/>
          </a:xfrm>
          <a:prstGeom prst="rect">
            <a:avLst/>
          </a:prstGeom>
          <a:noFill/>
        </p:spPr>
        <p:txBody>
          <a:bodyPr wrap="square" rtlCol="0">
            <a:spAutoFit/>
          </a:bodyPr>
          <a:lstStyle/>
          <a:p>
            <a:r>
              <a:rPr lang="en-US" sz="2000" dirty="0">
                <a:latin typeface="Century Gothic" panose="020B0502020202020204" pitchFamily="34" charset="0"/>
              </a:rPr>
              <a:t>Tantalum</a:t>
            </a:r>
          </a:p>
        </p:txBody>
      </p:sp>
      <p:sp>
        <p:nvSpPr>
          <p:cNvPr id="8" name="TextBox 7">
            <a:extLst>
              <a:ext uri="{FF2B5EF4-FFF2-40B4-BE49-F238E27FC236}">
                <a16:creationId xmlns:a16="http://schemas.microsoft.com/office/drawing/2014/main" id="{097FA22E-E1BA-8E3B-CFFF-DFEAD0B6566F}"/>
              </a:ext>
            </a:extLst>
          </p:cNvPr>
          <p:cNvSpPr txBox="1"/>
          <p:nvPr/>
        </p:nvSpPr>
        <p:spPr>
          <a:xfrm>
            <a:off x="2767586" y="2038147"/>
            <a:ext cx="1549101" cy="400110"/>
          </a:xfrm>
          <a:prstGeom prst="rect">
            <a:avLst/>
          </a:prstGeom>
          <a:noFill/>
        </p:spPr>
        <p:txBody>
          <a:bodyPr wrap="square" rtlCol="0">
            <a:spAutoFit/>
          </a:bodyPr>
          <a:lstStyle/>
          <a:p>
            <a:r>
              <a:rPr lang="en-US" sz="2000" dirty="0">
                <a:latin typeface="Century Gothic" panose="020B0502020202020204" pitchFamily="34" charset="0"/>
              </a:rPr>
              <a:t>Niobium</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0927060-22E9-B4DE-0D1A-5E8ED4BE54C9}"/>
                  </a:ext>
                </a:extLst>
              </p:cNvPr>
              <p:cNvSpPr txBox="1"/>
              <p:nvPr/>
            </p:nvSpPr>
            <p:spPr>
              <a:xfrm>
                <a:off x="3833243" y="1252258"/>
                <a:ext cx="4829535" cy="7347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H</m:t>
                          </m:r>
                        </m:e>
                        <m:sub>
                          <m:r>
                            <m:rPr>
                              <m:sty m:val="p"/>
                            </m:rPr>
                            <a:rPr lang="en-US" b="0" i="0" smtClean="0">
                              <a:latin typeface="Cambria Math" panose="02040503050406030204" pitchFamily="18" charset="0"/>
                            </a:rPr>
                            <m:t>C</m:t>
                          </m:r>
                        </m:sub>
                      </m:sSub>
                      <m:r>
                        <a:rPr lang="en-US" b="0" i="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m:rPr>
                              <m:sty m:val="p"/>
                            </m:rPr>
                            <a:rPr lang="en-US" b="0" i="0">
                              <a:latin typeface="Cambria Math" panose="02040503050406030204" pitchFamily="18" charset="0"/>
                            </a:rPr>
                            <m:t>H</m:t>
                          </m:r>
                        </m:e>
                        <m:sub>
                          <m:r>
                            <m:rPr>
                              <m:sty m:val="p"/>
                            </m:rPr>
                            <a:rPr lang="en-US" b="0" i="0">
                              <a:latin typeface="Cambria Math" panose="02040503050406030204" pitchFamily="18" charset="0"/>
                            </a:rPr>
                            <m:t>C</m:t>
                          </m:r>
                        </m:sub>
                      </m:sSub>
                      <m:r>
                        <a:rPr lang="en-US" b="0" i="0" smtClean="0">
                          <a:latin typeface="Cambria Math" panose="02040503050406030204" pitchFamily="18" charset="0"/>
                        </a:rPr>
                        <m:t>(0)</m:t>
                      </m:r>
                      <m:d>
                        <m:dPr>
                          <m:begChr m:val="["/>
                          <m:endChr m:val="]"/>
                          <m:ctrlPr>
                            <a:rPr lang="en-US" i="1" smtClean="0">
                              <a:latin typeface="Cambria Math" panose="02040503050406030204" pitchFamily="18" charset="0"/>
                            </a:rPr>
                          </m:ctrlPr>
                        </m:dPr>
                        <m:e>
                          <m:r>
                            <a:rPr lang="en-US" b="0" i="0">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m:rPr>
                                          <m:sty m:val="p"/>
                                        </m:rPr>
                                        <a:rPr lang="en-US" b="0" i="0">
                                          <a:latin typeface="Cambria Math" panose="02040503050406030204" pitchFamily="18" charset="0"/>
                                        </a:rPr>
                                        <m:t>T</m:t>
                                      </m:r>
                                    </m:num>
                                    <m:den>
                                      <m:sSub>
                                        <m:sSubPr>
                                          <m:ctrlPr>
                                            <a:rPr lang="en-US" i="1">
                                              <a:latin typeface="Cambria Math" panose="02040503050406030204" pitchFamily="18" charset="0"/>
                                            </a:rPr>
                                          </m:ctrlPr>
                                        </m:sSubPr>
                                        <m:e>
                                          <m:r>
                                            <m:rPr>
                                              <m:sty m:val="p"/>
                                            </m:rPr>
                                            <a:rPr lang="en-US" b="0" i="0">
                                              <a:latin typeface="Cambria Math" panose="02040503050406030204" pitchFamily="18" charset="0"/>
                                            </a:rPr>
                                            <m:t>T</m:t>
                                          </m:r>
                                        </m:e>
                                        <m:sub>
                                          <m:r>
                                            <m:rPr>
                                              <m:sty m:val="p"/>
                                            </m:rPr>
                                            <a:rPr lang="en-US" b="0" i="0">
                                              <a:latin typeface="Cambria Math" panose="02040503050406030204" pitchFamily="18" charset="0"/>
                                            </a:rPr>
                                            <m:t>C</m:t>
                                          </m:r>
                                        </m:sub>
                                      </m:sSub>
                                    </m:den>
                                  </m:f>
                                </m:e>
                              </m:d>
                            </m:e>
                            <m:sup>
                              <m:r>
                                <a:rPr lang="en-US" b="0" i="0">
                                  <a:latin typeface="Cambria Math" panose="02040503050406030204" pitchFamily="18" charset="0"/>
                                </a:rPr>
                                <m:t>2</m:t>
                              </m:r>
                            </m:sup>
                          </m:sSup>
                        </m:e>
                      </m:d>
                    </m:oMath>
                  </m:oMathPara>
                </a14:m>
                <a:endParaRPr lang="en-US" dirty="0">
                  <a:latin typeface="Century Gothic" panose="020B0502020202020204" pitchFamily="34" charset="0"/>
                </a:endParaRPr>
              </a:p>
            </p:txBody>
          </p:sp>
        </mc:Choice>
        <mc:Fallback xmlns="">
          <p:sp>
            <p:nvSpPr>
              <p:cNvPr id="18" name="TextBox 17">
                <a:extLst>
                  <a:ext uri="{FF2B5EF4-FFF2-40B4-BE49-F238E27FC236}">
                    <a16:creationId xmlns:a16="http://schemas.microsoft.com/office/drawing/2014/main" id="{30927060-22E9-B4DE-0D1A-5E8ED4BE54C9}"/>
                  </a:ext>
                </a:extLst>
              </p:cNvPr>
              <p:cNvSpPr txBox="1">
                <a:spLocks noRot="1" noChangeAspect="1" noMove="1" noResize="1" noEditPoints="1" noAdjustHandles="1" noChangeArrowheads="1" noChangeShapeType="1" noTextEdit="1"/>
              </p:cNvSpPr>
              <p:nvPr/>
            </p:nvSpPr>
            <p:spPr>
              <a:xfrm>
                <a:off x="3833243" y="1252258"/>
                <a:ext cx="4829535" cy="734753"/>
              </a:xfrm>
              <a:prstGeom prst="rect">
                <a:avLst/>
              </a:prstGeom>
              <a:blipFill>
                <a:blip r:embed="rId4"/>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560E78AD-2C57-440B-7DBD-4B137D5E1FA7}"/>
              </a:ext>
            </a:extLst>
          </p:cNvPr>
          <p:cNvSpPr txBox="1"/>
          <p:nvPr/>
        </p:nvSpPr>
        <p:spPr>
          <a:xfrm>
            <a:off x="4112641" y="1444994"/>
            <a:ext cx="1347146" cy="369332"/>
          </a:xfrm>
          <a:prstGeom prst="rect">
            <a:avLst/>
          </a:prstGeom>
          <a:noFill/>
        </p:spPr>
        <p:txBody>
          <a:bodyPr wrap="square" rtlCol="0">
            <a:spAutoFit/>
          </a:bodyPr>
          <a:lstStyle/>
          <a:p>
            <a:r>
              <a:rPr lang="en-US" dirty="0">
                <a:latin typeface="Century Gothic" panose="020B0502020202020204" pitchFamily="34" charset="0"/>
              </a:rPr>
              <a:t>Recall:</a:t>
            </a:r>
          </a:p>
        </p:txBody>
      </p:sp>
      <p:pic>
        <p:nvPicPr>
          <p:cNvPr id="11" name="Picture 10" descr="A graph of different colored lines&#10;&#10;Description automatically generated">
            <a:extLst>
              <a:ext uri="{FF2B5EF4-FFF2-40B4-BE49-F238E27FC236}">
                <a16:creationId xmlns:a16="http://schemas.microsoft.com/office/drawing/2014/main" id="{F0C3FE09-3B13-4185-E3E7-441CFAA026EB}"/>
              </a:ext>
            </a:extLst>
          </p:cNvPr>
          <p:cNvPicPr>
            <a:picLocks noChangeAspect="1"/>
          </p:cNvPicPr>
          <p:nvPr/>
        </p:nvPicPr>
        <p:blipFill>
          <a:blip r:embed="rId5"/>
          <a:stretch>
            <a:fillRect/>
          </a:stretch>
        </p:blipFill>
        <p:spPr>
          <a:xfrm>
            <a:off x="535766" y="2455056"/>
            <a:ext cx="5560233" cy="4170175"/>
          </a:xfrm>
          <a:prstGeom prst="rect">
            <a:avLst/>
          </a:prstGeom>
        </p:spPr>
      </p:pic>
      <p:pic>
        <p:nvPicPr>
          <p:cNvPr id="13" name="Picture 12" descr="A graph of different colored lines&#10;&#10;Description automatically generated">
            <a:extLst>
              <a:ext uri="{FF2B5EF4-FFF2-40B4-BE49-F238E27FC236}">
                <a16:creationId xmlns:a16="http://schemas.microsoft.com/office/drawing/2014/main" id="{F7C1AFBD-00F3-1F12-EA44-8BD77B8564E7}"/>
              </a:ext>
            </a:extLst>
          </p:cNvPr>
          <p:cNvPicPr>
            <a:picLocks noChangeAspect="1"/>
          </p:cNvPicPr>
          <p:nvPr/>
        </p:nvPicPr>
        <p:blipFill>
          <a:blip r:embed="rId6"/>
          <a:stretch>
            <a:fillRect/>
          </a:stretch>
        </p:blipFill>
        <p:spPr>
          <a:xfrm>
            <a:off x="680297" y="2478561"/>
            <a:ext cx="5723677" cy="4292757"/>
          </a:xfrm>
          <a:prstGeom prst="rect">
            <a:avLst/>
          </a:prstGeom>
        </p:spPr>
      </p:pic>
      <p:sp>
        <p:nvSpPr>
          <p:cNvPr id="15" name="TextBox 14">
            <a:extLst>
              <a:ext uri="{FF2B5EF4-FFF2-40B4-BE49-F238E27FC236}">
                <a16:creationId xmlns:a16="http://schemas.microsoft.com/office/drawing/2014/main" id="{2EA43EE2-EEC5-29B7-1AAC-FF30BBC5FF0F}"/>
              </a:ext>
            </a:extLst>
          </p:cNvPr>
          <p:cNvSpPr txBox="1"/>
          <p:nvPr/>
        </p:nvSpPr>
        <p:spPr>
          <a:xfrm>
            <a:off x="7073660" y="3237685"/>
            <a:ext cx="3977707" cy="1754326"/>
          </a:xfrm>
          <a:prstGeom prst="rect">
            <a:avLst/>
          </a:prstGeom>
          <a:noFill/>
        </p:spPr>
        <p:txBody>
          <a:bodyPr wrap="square" rtlCol="0">
            <a:spAutoFit/>
          </a:bodyPr>
          <a:lstStyle/>
          <a:p>
            <a:pPr marL="342900" indent="-342900">
              <a:buFont typeface="Arial" panose="020B0604020202020204" pitchFamily="34" charset="0"/>
              <a:buChar char="•"/>
            </a:pPr>
            <a:r>
              <a:rPr lang="en-US" sz="3600" dirty="0">
                <a:latin typeface="Century Gothic" panose="020B0502020202020204" pitchFamily="34" charset="0"/>
              </a:rPr>
              <a:t>H</a:t>
            </a:r>
            <a:r>
              <a:rPr lang="en-US" sz="3600" baseline="-25000" dirty="0">
                <a:latin typeface="Century Gothic" panose="020B0502020202020204" pitchFamily="34" charset="0"/>
              </a:rPr>
              <a:t>C</a:t>
            </a:r>
            <a:r>
              <a:rPr lang="en-US" sz="3600" dirty="0">
                <a:latin typeface="Century Gothic" panose="020B0502020202020204" pitchFamily="34" charset="0"/>
              </a:rPr>
              <a:t> decreases</a:t>
            </a:r>
          </a:p>
          <a:p>
            <a:endParaRPr lang="en-US" sz="3600" dirty="0">
              <a:latin typeface="Century Gothic" panose="020B0502020202020204" pitchFamily="34" charset="0"/>
            </a:endParaRPr>
          </a:p>
          <a:p>
            <a:pPr marL="342900" indent="-342900">
              <a:buFont typeface="Arial" panose="020B0604020202020204" pitchFamily="34" charset="0"/>
              <a:buChar char="•"/>
            </a:pPr>
            <a:r>
              <a:rPr lang="en-US" sz="3600" dirty="0">
                <a:latin typeface="Century Gothic" panose="020B0502020202020204" pitchFamily="34" charset="0"/>
              </a:rPr>
              <a:t>Bad fit</a:t>
            </a:r>
          </a:p>
        </p:txBody>
      </p:sp>
      <p:sp>
        <p:nvSpPr>
          <p:cNvPr id="16" name="TextBox 15">
            <a:extLst>
              <a:ext uri="{FF2B5EF4-FFF2-40B4-BE49-F238E27FC236}">
                <a16:creationId xmlns:a16="http://schemas.microsoft.com/office/drawing/2014/main" id="{5CD0DE25-26D2-FBCB-EBEA-5C6721440626}"/>
              </a:ext>
            </a:extLst>
          </p:cNvPr>
          <p:cNvSpPr txBox="1"/>
          <p:nvPr/>
        </p:nvSpPr>
        <p:spPr>
          <a:xfrm>
            <a:off x="7073659" y="3237685"/>
            <a:ext cx="3977707" cy="1754326"/>
          </a:xfrm>
          <a:prstGeom prst="rect">
            <a:avLst/>
          </a:prstGeom>
          <a:noFill/>
        </p:spPr>
        <p:txBody>
          <a:bodyPr wrap="square" rtlCol="0">
            <a:spAutoFit/>
          </a:bodyPr>
          <a:lstStyle/>
          <a:p>
            <a:pPr marL="342900" indent="-342900">
              <a:buFont typeface="Arial" panose="020B0604020202020204" pitchFamily="34" charset="0"/>
              <a:buChar char="•"/>
            </a:pPr>
            <a:r>
              <a:rPr lang="en-US" sz="3600" dirty="0">
                <a:latin typeface="Century Gothic" panose="020B0502020202020204" pitchFamily="34" charset="0"/>
              </a:rPr>
              <a:t>H</a:t>
            </a:r>
            <a:r>
              <a:rPr lang="en-US" sz="3600" baseline="-25000" dirty="0">
                <a:latin typeface="Century Gothic" panose="020B0502020202020204" pitchFamily="34" charset="0"/>
              </a:rPr>
              <a:t>C</a:t>
            </a:r>
            <a:r>
              <a:rPr lang="en-US" sz="3600" dirty="0">
                <a:latin typeface="Century Gothic" panose="020B0502020202020204" pitchFamily="34" charset="0"/>
              </a:rPr>
              <a:t> increases</a:t>
            </a:r>
          </a:p>
          <a:p>
            <a:endParaRPr lang="en-US" sz="3600" dirty="0">
              <a:latin typeface="Century Gothic" panose="020B0502020202020204" pitchFamily="34" charset="0"/>
            </a:endParaRPr>
          </a:p>
          <a:p>
            <a:pPr marL="342900" indent="-342900">
              <a:buFont typeface="Arial" panose="020B0604020202020204" pitchFamily="34" charset="0"/>
              <a:buChar char="•"/>
            </a:pPr>
            <a:r>
              <a:rPr lang="en-US" sz="3600" dirty="0">
                <a:latin typeface="Century Gothic" panose="020B0502020202020204" pitchFamily="34" charset="0"/>
              </a:rPr>
              <a:t>Good fit</a:t>
            </a:r>
          </a:p>
        </p:txBody>
      </p:sp>
    </p:spTree>
    <p:extLst>
      <p:ext uri="{BB962C8B-B14F-4D97-AF65-F5344CB8AC3E}">
        <p14:creationId xmlns:p14="http://schemas.microsoft.com/office/powerpoint/2010/main" val="244491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4585FB-FCAB-5063-B6CD-D34ECFCD5A45}"/>
              </a:ext>
            </a:extLst>
          </p:cNvPr>
          <p:cNvSpPr/>
          <p:nvPr/>
        </p:nvSpPr>
        <p:spPr>
          <a:xfrm>
            <a:off x="-3" y="-1753"/>
            <a:ext cx="12192000" cy="1169166"/>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F9FBA3-FD58-026C-5D4E-5A82583AE18C}"/>
              </a:ext>
            </a:extLst>
          </p:cNvPr>
          <p:cNvSpPr>
            <a:spLocks noGrp="1"/>
          </p:cNvSpPr>
          <p:nvPr>
            <p:ph type="title"/>
          </p:nvPr>
        </p:nvSpPr>
        <p:spPr>
          <a:xfrm>
            <a:off x="299804" y="-1753"/>
            <a:ext cx="11750234" cy="1325563"/>
          </a:xfrm>
        </p:spPr>
        <p:txBody>
          <a:bodyPr>
            <a:normAutofit/>
          </a:bodyPr>
          <a:lstStyle/>
          <a:p>
            <a:r>
              <a:rPr lang="en-US" dirty="0">
                <a:solidFill>
                  <a:schemeClr val="bg1"/>
                </a:solidFill>
                <a:latin typeface="Century Gothic" panose="020B0502020202020204" pitchFamily="34" charset="0"/>
              </a:rPr>
              <a:t>Summary: Low Temperature MBE Growth</a:t>
            </a:r>
          </a:p>
        </p:txBody>
      </p:sp>
      <p:sp>
        <p:nvSpPr>
          <p:cNvPr id="4" name="Slide Number Placeholder 3">
            <a:extLst>
              <a:ext uri="{FF2B5EF4-FFF2-40B4-BE49-F238E27FC236}">
                <a16:creationId xmlns:a16="http://schemas.microsoft.com/office/drawing/2014/main" id="{342D3D6A-B10E-A933-BB56-55C85CAE8A91}"/>
              </a:ext>
            </a:extLst>
          </p:cNvPr>
          <p:cNvSpPr>
            <a:spLocks noGrp="1"/>
          </p:cNvSpPr>
          <p:nvPr>
            <p:ph type="sldNum" sz="quarter" idx="12"/>
          </p:nvPr>
        </p:nvSpPr>
        <p:spPr>
          <a:xfrm>
            <a:off x="9429124" y="6492875"/>
            <a:ext cx="2743200" cy="365125"/>
          </a:xfrm>
        </p:spPr>
        <p:txBody>
          <a:bodyPr/>
          <a:lstStyle/>
          <a:p>
            <a:fld id="{06CC62EF-CB4A-4E42-94EC-DE2D864572A3}" type="slidenum">
              <a:rPr lang="en-US" sz="2000" smtClean="0"/>
              <a:t>15</a:t>
            </a:fld>
            <a:endParaRPr lang="en-US" sz="2000" dirty="0"/>
          </a:p>
        </p:txBody>
      </p:sp>
      <p:sp>
        <p:nvSpPr>
          <p:cNvPr id="11" name="Rounded Rectangle 10">
            <a:extLst>
              <a:ext uri="{FF2B5EF4-FFF2-40B4-BE49-F238E27FC236}">
                <a16:creationId xmlns:a16="http://schemas.microsoft.com/office/drawing/2014/main" id="{84ECBE99-9EDD-FBAD-A947-4A699D219926}"/>
              </a:ext>
            </a:extLst>
          </p:cNvPr>
          <p:cNvSpPr/>
          <p:nvPr/>
        </p:nvSpPr>
        <p:spPr>
          <a:xfrm>
            <a:off x="3873895" y="1323810"/>
            <a:ext cx="4146936" cy="1027135"/>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6BE7301-7FF9-D4F9-6CA5-AB502E97C26B}"/>
              </a:ext>
            </a:extLst>
          </p:cNvPr>
          <p:cNvSpPr txBox="1"/>
          <p:nvPr/>
        </p:nvSpPr>
        <p:spPr>
          <a:xfrm>
            <a:off x="4394135" y="1575767"/>
            <a:ext cx="3714378" cy="523220"/>
          </a:xfrm>
          <a:prstGeom prst="rect">
            <a:avLst/>
          </a:prstGeom>
          <a:noFill/>
        </p:spPr>
        <p:txBody>
          <a:bodyPr wrap="square" rtlCol="0">
            <a:spAutoFit/>
          </a:bodyPr>
          <a:lstStyle/>
          <a:p>
            <a:r>
              <a:rPr lang="en-US" sz="2800" dirty="0">
                <a:latin typeface="Century Gothic" panose="020B0502020202020204" pitchFamily="34" charset="0"/>
              </a:rPr>
              <a:t> Higher T</a:t>
            </a:r>
            <a:r>
              <a:rPr lang="en-US" sz="2800" baseline="-25000" dirty="0">
                <a:latin typeface="Century Gothic" panose="020B0502020202020204" pitchFamily="34" charset="0"/>
              </a:rPr>
              <a:t>C</a:t>
            </a:r>
            <a:r>
              <a:rPr lang="en-US" sz="2800" dirty="0">
                <a:latin typeface="Century Gothic" panose="020B0502020202020204" pitchFamily="34" charset="0"/>
              </a:rPr>
              <a:t> values</a:t>
            </a:r>
          </a:p>
        </p:txBody>
      </p:sp>
      <p:cxnSp>
        <p:nvCxnSpPr>
          <p:cNvPr id="14" name="Straight Arrow Connector 13">
            <a:extLst>
              <a:ext uri="{FF2B5EF4-FFF2-40B4-BE49-F238E27FC236}">
                <a16:creationId xmlns:a16="http://schemas.microsoft.com/office/drawing/2014/main" id="{D533AADF-B322-E889-3126-3E7212C7E927}"/>
              </a:ext>
            </a:extLst>
          </p:cNvPr>
          <p:cNvCxnSpPr>
            <a:cxnSpLocks/>
          </p:cNvCxnSpPr>
          <p:nvPr/>
        </p:nvCxnSpPr>
        <p:spPr>
          <a:xfrm>
            <a:off x="5909785" y="2480154"/>
            <a:ext cx="0" cy="7734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D9BD4274-05CB-E9B1-9552-8E2393F8C5FB}"/>
              </a:ext>
            </a:extLst>
          </p:cNvPr>
          <p:cNvSpPr/>
          <p:nvPr/>
        </p:nvSpPr>
        <p:spPr>
          <a:xfrm>
            <a:off x="3873895" y="3429000"/>
            <a:ext cx="4234617" cy="1027135"/>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5380D8E-1C2B-3567-B48D-3F514E8FE511}"/>
              </a:ext>
            </a:extLst>
          </p:cNvPr>
          <p:cNvSpPr txBox="1"/>
          <p:nvPr/>
        </p:nvSpPr>
        <p:spPr>
          <a:xfrm>
            <a:off x="4030880" y="3680958"/>
            <a:ext cx="4440887" cy="523220"/>
          </a:xfrm>
          <a:prstGeom prst="rect">
            <a:avLst/>
          </a:prstGeom>
          <a:noFill/>
        </p:spPr>
        <p:txBody>
          <a:bodyPr wrap="square" rtlCol="0">
            <a:spAutoFit/>
          </a:bodyPr>
          <a:lstStyle/>
          <a:p>
            <a:r>
              <a:rPr lang="en-US" sz="2800" dirty="0">
                <a:latin typeface="Century Gothic" panose="020B0502020202020204" pitchFamily="34" charset="0"/>
              </a:rPr>
              <a:t>Better quality thin films</a:t>
            </a:r>
          </a:p>
        </p:txBody>
      </p:sp>
      <p:cxnSp>
        <p:nvCxnSpPr>
          <p:cNvPr id="21" name="Straight Arrow Connector 20">
            <a:extLst>
              <a:ext uri="{FF2B5EF4-FFF2-40B4-BE49-F238E27FC236}">
                <a16:creationId xmlns:a16="http://schemas.microsoft.com/office/drawing/2014/main" id="{CE9380A3-35C8-562B-D6BD-12AFDD165DDD}"/>
              </a:ext>
            </a:extLst>
          </p:cNvPr>
          <p:cNvCxnSpPr>
            <a:cxnSpLocks/>
          </p:cNvCxnSpPr>
          <p:nvPr/>
        </p:nvCxnSpPr>
        <p:spPr>
          <a:xfrm>
            <a:off x="5946953" y="4661937"/>
            <a:ext cx="0" cy="7734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E935B4CE-034F-DCCB-DFB8-A4086A3C4DB2}"/>
              </a:ext>
            </a:extLst>
          </p:cNvPr>
          <p:cNvSpPr/>
          <p:nvPr/>
        </p:nvSpPr>
        <p:spPr>
          <a:xfrm>
            <a:off x="3911063" y="5610783"/>
            <a:ext cx="4234617" cy="1027135"/>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C282CD96-83AE-DC43-85A3-88DB60A34FB4}"/>
              </a:ext>
            </a:extLst>
          </p:cNvPr>
          <p:cNvSpPr txBox="1"/>
          <p:nvPr/>
        </p:nvSpPr>
        <p:spPr>
          <a:xfrm>
            <a:off x="4394135" y="5683811"/>
            <a:ext cx="3463858" cy="954107"/>
          </a:xfrm>
          <a:prstGeom prst="rect">
            <a:avLst/>
          </a:prstGeom>
          <a:noFill/>
        </p:spPr>
        <p:txBody>
          <a:bodyPr wrap="square" rtlCol="0">
            <a:spAutoFit/>
          </a:bodyPr>
          <a:lstStyle/>
          <a:p>
            <a:pPr algn="ctr"/>
            <a:r>
              <a:rPr lang="en-US" sz="2800" dirty="0">
                <a:latin typeface="Century Gothic" panose="020B0502020202020204" pitchFamily="34" charset="0"/>
              </a:rPr>
              <a:t>Longer coherence times?</a:t>
            </a:r>
          </a:p>
        </p:txBody>
      </p:sp>
    </p:spTree>
    <p:extLst>
      <p:ext uri="{BB962C8B-B14F-4D97-AF65-F5344CB8AC3E}">
        <p14:creationId xmlns:p14="http://schemas.microsoft.com/office/powerpoint/2010/main" val="176308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8" grpId="0" animBg="1"/>
      <p:bldP spid="19" grpId="0"/>
      <p:bldP spid="22"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4585FB-FCAB-5063-B6CD-D34ECFCD5A45}"/>
              </a:ext>
            </a:extLst>
          </p:cNvPr>
          <p:cNvSpPr/>
          <p:nvPr/>
        </p:nvSpPr>
        <p:spPr>
          <a:xfrm>
            <a:off x="-3" y="-1753"/>
            <a:ext cx="12192000" cy="1169166"/>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F9FBA3-FD58-026C-5D4E-5A82583AE18C}"/>
              </a:ext>
            </a:extLst>
          </p:cNvPr>
          <p:cNvSpPr>
            <a:spLocks noGrp="1"/>
          </p:cNvSpPr>
          <p:nvPr>
            <p:ph type="title"/>
          </p:nvPr>
        </p:nvSpPr>
        <p:spPr>
          <a:xfrm>
            <a:off x="299804" y="-1753"/>
            <a:ext cx="11750234" cy="1325563"/>
          </a:xfrm>
        </p:spPr>
        <p:txBody>
          <a:bodyPr>
            <a:normAutofit/>
          </a:bodyPr>
          <a:lstStyle/>
          <a:p>
            <a:r>
              <a:rPr lang="en-US" dirty="0">
                <a:solidFill>
                  <a:schemeClr val="bg1"/>
                </a:solidFill>
                <a:latin typeface="Century Gothic" panose="020B0502020202020204" pitchFamily="34" charset="0"/>
              </a:rPr>
              <a:t>Acknowledgements</a:t>
            </a:r>
          </a:p>
        </p:txBody>
      </p:sp>
      <p:sp>
        <p:nvSpPr>
          <p:cNvPr id="4" name="Slide Number Placeholder 3">
            <a:extLst>
              <a:ext uri="{FF2B5EF4-FFF2-40B4-BE49-F238E27FC236}">
                <a16:creationId xmlns:a16="http://schemas.microsoft.com/office/drawing/2014/main" id="{342D3D6A-B10E-A933-BB56-55C85CAE8A91}"/>
              </a:ext>
            </a:extLst>
          </p:cNvPr>
          <p:cNvSpPr>
            <a:spLocks noGrp="1"/>
          </p:cNvSpPr>
          <p:nvPr>
            <p:ph type="sldNum" sz="quarter" idx="12"/>
          </p:nvPr>
        </p:nvSpPr>
        <p:spPr>
          <a:xfrm>
            <a:off x="9429124" y="6492875"/>
            <a:ext cx="2743200" cy="365125"/>
          </a:xfrm>
        </p:spPr>
        <p:txBody>
          <a:bodyPr/>
          <a:lstStyle/>
          <a:p>
            <a:fld id="{06CC62EF-CB4A-4E42-94EC-DE2D864572A3}" type="slidenum">
              <a:rPr lang="en-US" sz="2000" smtClean="0"/>
              <a:t>16</a:t>
            </a:fld>
            <a:endParaRPr lang="en-US" sz="2000" dirty="0"/>
          </a:p>
        </p:txBody>
      </p:sp>
      <p:sp>
        <p:nvSpPr>
          <p:cNvPr id="3" name="TextBox 2">
            <a:extLst>
              <a:ext uri="{FF2B5EF4-FFF2-40B4-BE49-F238E27FC236}">
                <a16:creationId xmlns:a16="http://schemas.microsoft.com/office/drawing/2014/main" id="{DCC92D43-9044-C597-5860-4670A8910F55}"/>
              </a:ext>
            </a:extLst>
          </p:cNvPr>
          <p:cNvSpPr txBox="1"/>
          <p:nvPr/>
        </p:nvSpPr>
        <p:spPr>
          <a:xfrm>
            <a:off x="187890" y="1496974"/>
            <a:ext cx="12876756" cy="1754326"/>
          </a:xfrm>
          <a:prstGeom prst="rect">
            <a:avLst/>
          </a:prstGeom>
          <a:noFill/>
        </p:spPr>
        <p:txBody>
          <a:bodyPr wrap="square" rtlCol="0">
            <a:spAutoFit/>
          </a:bodyPr>
          <a:lstStyle/>
          <a:p>
            <a:r>
              <a:rPr lang="en-US" sz="3600" dirty="0">
                <a:solidFill>
                  <a:srgbClr val="1C0FC6"/>
                </a:solidFill>
                <a:latin typeface="Century Gothic" panose="020B0502020202020204" pitchFamily="34" charset="0"/>
              </a:rPr>
              <a:t>A special thanks to: </a:t>
            </a:r>
          </a:p>
          <a:p>
            <a:r>
              <a:rPr lang="en-US" sz="3600" dirty="0">
                <a:solidFill>
                  <a:srgbClr val="1C0FC6"/>
                </a:solidFill>
                <a:latin typeface="Century Gothic" panose="020B0502020202020204" pitchFamily="34" charset="0"/>
              </a:rPr>
              <a:t>Professor Chris Palmstrøm, Teun van </a:t>
            </a:r>
            <a:r>
              <a:rPr lang="en-US" sz="3600" dirty="0" err="1">
                <a:solidFill>
                  <a:srgbClr val="1C0FC6"/>
                </a:solidFill>
                <a:latin typeface="Century Gothic" panose="020B0502020202020204" pitchFamily="34" charset="0"/>
              </a:rPr>
              <a:t>Schijndel</a:t>
            </a:r>
            <a:r>
              <a:rPr lang="en-US" sz="3600" dirty="0">
                <a:solidFill>
                  <a:srgbClr val="1C0FC6"/>
                </a:solidFill>
                <a:latin typeface="Century Gothic" panose="020B0502020202020204" pitchFamily="34" charset="0"/>
              </a:rPr>
              <a:t>, and Professor Sathya Guruswamy</a:t>
            </a:r>
          </a:p>
        </p:txBody>
      </p:sp>
      <p:sp>
        <p:nvSpPr>
          <p:cNvPr id="6" name="TextBox 5">
            <a:extLst>
              <a:ext uri="{FF2B5EF4-FFF2-40B4-BE49-F238E27FC236}">
                <a16:creationId xmlns:a16="http://schemas.microsoft.com/office/drawing/2014/main" id="{D31AEE2B-3915-FC5C-CA8E-747DB184E51D}"/>
              </a:ext>
            </a:extLst>
          </p:cNvPr>
          <p:cNvSpPr txBox="1"/>
          <p:nvPr/>
        </p:nvSpPr>
        <p:spPr>
          <a:xfrm>
            <a:off x="187890" y="3580862"/>
            <a:ext cx="12876756" cy="646331"/>
          </a:xfrm>
          <a:prstGeom prst="rect">
            <a:avLst/>
          </a:prstGeom>
          <a:noFill/>
        </p:spPr>
        <p:txBody>
          <a:bodyPr wrap="square" rtlCol="0">
            <a:spAutoFit/>
          </a:bodyPr>
          <a:lstStyle/>
          <a:p>
            <a:r>
              <a:rPr lang="en-US" sz="3600" dirty="0">
                <a:latin typeface="Century Gothic" panose="020B0502020202020204" pitchFamily="34" charset="0"/>
              </a:rPr>
              <a:t>This work was funded by NSF REU Grant PHY-1852574.</a:t>
            </a:r>
          </a:p>
        </p:txBody>
      </p:sp>
      <p:pic>
        <p:nvPicPr>
          <p:cNvPr id="7" name="Picture 2">
            <a:extLst>
              <a:ext uri="{FF2B5EF4-FFF2-40B4-BE49-F238E27FC236}">
                <a16:creationId xmlns:a16="http://schemas.microsoft.com/office/drawing/2014/main" id="{0351615D-6ABD-8D4B-DD7F-C417DB1DF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0571" y="4854082"/>
            <a:ext cx="1938553" cy="19385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ilson Group | Materials Department | UC Santa Barbara">
            <a:extLst>
              <a:ext uri="{FF2B5EF4-FFF2-40B4-BE49-F238E27FC236}">
                <a16:creationId xmlns:a16="http://schemas.microsoft.com/office/drawing/2014/main" id="{D3C4A03D-BD39-68F9-D54E-530FE2060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976" y="4854082"/>
            <a:ext cx="3477100" cy="16557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lectrical Engineering | College of Engineering - UC Santa Barbara">
            <a:extLst>
              <a:ext uri="{FF2B5EF4-FFF2-40B4-BE49-F238E27FC236}">
                <a16:creationId xmlns:a16="http://schemas.microsoft.com/office/drawing/2014/main" id="{0DFFD203-CD3C-EB13-FCF3-30E9C29444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399" y="4838379"/>
            <a:ext cx="2658848" cy="18557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National Science Foundation - Wikipedia">
            <a:extLst>
              <a:ext uri="{FF2B5EF4-FFF2-40B4-BE49-F238E27FC236}">
                <a16:creationId xmlns:a16="http://schemas.microsoft.com/office/drawing/2014/main" id="{724319E4-860D-1E81-6B09-2FFB1A9050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3471" y="4760047"/>
            <a:ext cx="1938553" cy="194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87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2BAB95-009F-C510-8DD0-969EA7167199}"/>
              </a:ext>
            </a:extLst>
          </p:cNvPr>
          <p:cNvSpPr/>
          <p:nvPr/>
        </p:nvSpPr>
        <p:spPr>
          <a:xfrm>
            <a:off x="-3" y="-1753"/>
            <a:ext cx="12192000" cy="1169166"/>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E26336-D2D8-462F-AC52-CBE419CEEF73}"/>
              </a:ext>
            </a:extLst>
          </p:cNvPr>
          <p:cNvSpPr>
            <a:spLocks noGrp="1"/>
          </p:cNvSpPr>
          <p:nvPr>
            <p:ph type="title"/>
          </p:nvPr>
        </p:nvSpPr>
        <p:spPr>
          <a:xfrm>
            <a:off x="479855" y="-1753"/>
            <a:ext cx="10515600" cy="1325563"/>
          </a:xfrm>
        </p:spPr>
        <p:txBody>
          <a:bodyPr/>
          <a:lstStyle/>
          <a:p>
            <a:r>
              <a:rPr lang="en-US" dirty="0">
                <a:solidFill>
                  <a:schemeClr val="bg1"/>
                </a:solidFill>
                <a:latin typeface="Century Gothic" panose="020B0502020202020204" pitchFamily="34" charset="0"/>
              </a:rPr>
              <a:t>References</a:t>
            </a:r>
          </a:p>
        </p:txBody>
      </p:sp>
      <p:sp>
        <p:nvSpPr>
          <p:cNvPr id="4" name="Slide Number Placeholder 3">
            <a:extLst>
              <a:ext uri="{FF2B5EF4-FFF2-40B4-BE49-F238E27FC236}">
                <a16:creationId xmlns:a16="http://schemas.microsoft.com/office/drawing/2014/main" id="{39C0CA4A-4719-B4C3-7565-38A365F8CAF9}"/>
              </a:ext>
            </a:extLst>
          </p:cNvPr>
          <p:cNvSpPr>
            <a:spLocks noGrp="1"/>
          </p:cNvSpPr>
          <p:nvPr>
            <p:ph type="sldNum" sz="quarter" idx="12"/>
          </p:nvPr>
        </p:nvSpPr>
        <p:spPr>
          <a:xfrm>
            <a:off x="9448800" y="6492875"/>
            <a:ext cx="2743200" cy="365125"/>
          </a:xfrm>
        </p:spPr>
        <p:txBody>
          <a:bodyPr/>
          <a:lstStyle/>
          <a:p>
            <a:fld id="{06CC62EF-CB4A-4E42-94EC-DE2D864572A3}" type="slidenum">
              <a:rPr lang="en-US" sz="2000" smtClean="0"/>
              <a:t>17</a:t>
            </a:fld>
            <a:endParaRPr lang="en-US" sz="2000" dirty="0"/>
          </a:p>
        </p:txBody>
      </p:sp>
      <p:sp>
        <p:nvSpPr>
          <p:cNvPr id="7" name="TextBox 6">
            <a:extLst>
              <a:ext uri="{FF2B5EF4-FFF2-40B4-BE49-F238E27FC236}">
                <a16:creationId xmlns:a16="http://schemas.microsoft.com/office/drawing/2014/main" id="{25FDF971-5253-BC72-287F-DF9BF06544B1}"/>
              </a:ext>
            </a:extLst>
          </p:cNvPr>
          <p:cNvSpPr txBox="1"/>
          <p:nvPr/>
        </p:nvSpPr>
        <p:spPr>
          <a:xfrm>
            <a:off x="333632" y="1435021"/>
            <a:ext cx="9934833" cy="6217087"/>
          </a:xfrm>
          <a:prstGeom prst="rect">
            <a:avLst/>
          </a:prstGeom>
          <a:noFill/>
        </p:spPr>
        <p:txBody>
          <a:bodyPr wrap="square">
            <a:spAutoFit/>
          </a:bodyPr>
          <a:lstStyle/>
          <a:p>
            <a:pPr rtl="0">
              <a:spcBef>
                <a:spcPts val="0"/>
              </a:spcBef>
              <a:spcAft>
                <a:spcPts val="0"/>
              </a:spcAft>
            </a:pPr>
            <a:r>
              <a:rPr lang="en-US" sz="1600" b="0" i="0" u="none" strike="noStrike" dirty="0">
                <a:solidFill>
                  <a:srgbClr val="000000"/>
                </a:solidFill>
                <a:effectLst/>
                <a:latin typeface="Century Gothic" panose="020B0502020202020204" pitchFamily="34" charset="0"/>
              </a:rPr>
              <a:t>[1] F. Lacy. </a:t>
            </a:r>
            <a:r>
              <a:rPr lang="en-US" sz="1600" b="0" i="1" u="none" strike="noStrike" dirty="0">
                <a:solidFill>
                  <a:srgbClr val="000000"/>
                </a:solidFill>
                <a:effectLst/>
                <a:latin typeface="Century Gothic" panose="020B0502020202020204" pitchFamily="34" charset="0"/>
              </a:rPr>
              <a:t>Electrical Resistance of Superconductors, </a:t>
            </a:r>
            <a:r>
              <a:rPr lang="en-US" sz="1600" b="0" i="0" u="none" strike="noStrike" dirty="0">
                <a:solidFill>
                  <a:srgbClr val="000000"/>
                </a:solidFill>
                <a:effectLst/>
                <a:latin typeface="Century Gothic" panose="020B0502020202020204" pitchFamily="34" charset="0"/>
              </a:rPr>
              <a:t>Proceedings of the World Conference (2019). </a:t>
            </a:r>
            <a:endParaRPr lang="en-US" sz="1600" b="0" dirty="0">
              <a:effectLst/>
              <a:latin typeface="Century Gothic" panose="020B0502020202020204" pitchFamily="34" charset="0"/>
            </a:endParaRPr>
          </a:p>
          <a:p>
            <a:pPr rtl="0">
              <a:spcBef>
                <a:spcPts val="0"/>
              </a:spcBef>
              <a:spcAft>
                <a:spcPts val="0"/>
              </a:spcAft>
            </a:pPr>
            <a:r>
              <a:rPr lang="en-US" sz="1600" b="0" i="0" u="none" strike="noStrike" dirty="0">
                <a:solidFill>
                  <a:srgbClr val="000000"/>
                </a:solidFill>
                <a:effectLst/>
                <a:latin typeface="Century Gothic" panose="020B0502020202020204" pitchFamily="34" charset="0"/>
              </a:rPr>
              <a:t>[</a:t>
            </a:r>
            <a:r>
              <a:rPr lang="en-US" sz="1600" dirty="0">
                <a:solidFill>
                  <a:srgbClr val="000000"/>
                </a:solidFill>
                <a:latin typeface="Century Gothic" panose="020B0502020202020204" pitchFamily="34" charset="0"/>
              </a:rPr>
              <a:t>2</a:t>
            </a:r>
            <a:r>
              <a:rPr lang="en-US" sz="1600" b="0" i="0" u="none" strike="noStrike" dirty="0">
                <a:solidFill>
                  <a:srgbClr val="000000"/>
                </a:solidFill>
                <a:effectLst/>
                <a:latin typeface="Century Gothic" panose="020B0502020202020204" pitchFamily="34" charset="0"/>
              </a:rPr>
              <a:t>]P. Jaworski. </a:t>
            </a:r>
            <a:r>
              <a:rPr lang="en-US" sz="1600" b="0" i="0" u="none" strike="noStrike" dirty="0" err="1">
                <a:solidFill>
                  <a:srgbClr val="000000"/>
                </a:solidFill>
                <a:effectLst/>
                <a:latin typeface="Century Gothic" panose="020B0502020202020204" pitchFamily="34" charset="0"/>
              </a:rPr>
              <a:t>PioM</a:t>
            </a:r>
            <a:r>
              <a:rPr lang="en-US" sz="1600" b="0" i="0" u="none" strike="noStrike" dirty="0">
                <a:solidFill>
                  <a:srgbClr val="000000"/>
                </a:solidFill>
                <a:effectLst/>
                <a:latin typeface="Century Gothic" panose="020B0502020202020204" pitchFamily="34" charset="0"/>
              </a:rPr>
              <a:t> EN DE PL; POLAND/</a:t>
            </a:r>
            <a:r>
              <a:rPr lang="en-US" sz="1600" b="0" i="0" u="none" strike="noStrike" dirty="0" err="1">
                <a:solidFill>
                  <a:srgbClr val="000000"/>
                </a:solidFill>
                <a:effectLst/>
                <a:latin typeface="Century Gothic" panose="020B0502020202020204" pitchFamily="34" charset="0"/>
              </a:rPr>
              <a:t>Poznań</a:t>
            </a:r>
            <a:r>
              <a:rPr lang="en-US" sz="1600" b="0" i="0" u="none" strike="noStrike" dirty="0">
                <a:solidFill>
                  <a:srgbClr val="000000"/>
                </a:solidFill>
                <a:effectLst/>
                <a:latin typeface="Century Gothic" panose="020B0502020202020204" pitchFamily="34" charset="0"/>
              </a:rPr>
              <a:t> / Public domain from </a:t>
            </a:r>
            <a:r>
              <a:rPr lang="en-US" sz="1600" b="0" i="0" u="none" strike="noStrike" dirty="0">
                <a:solidFill>
                  <a:srgbClr val="0097A7"/>
                </a:solidFill>
                <a:effectLst/>
                <a:latin typeface="Century Gothic" panose="020B0502020202020204" pitchFamily="34" charset="0"/>
                <a:hlinkClick r:id="rId2"/>
              </a:rPr>
              <a:t>https://commons.wikimedia.org/wiki/File:EfektMeisnera.svg</a:t>
            </a:r>
            <a:r>
              <a:rPr lang="en-US" sz="1600" b="0" i="0" u="none" strike="noStrike" dirty="0">
                <a:solidFill>
                  <a:srgbClr val="000000"/>
                </a:solidFill>
                <a:effectLst/>
                <a:latin typeface="Century Gothic" panose="020B0502020202020204" pitchFamily="34" charset="0"/>
              </a:rPr>
              <a:t> accessed February 25th, 2020.</a:t>
            </a:r>
            <a:endParaRPr lang="en-US" sz="1600" b="0" dirty="0">
              <a:effectLst/>
              <a:latin typeface="Century Gothic" panose="020B0502020202020204" pitchFamily="34" charset="0"/>
            </a:endParaRPr>
          </a:p>
          <a:p>
            <a:pPr rtl="0">
              <a:spcBef>
                <a:spcPts val="0"/>
              </a:spcBef>
              <a:spcAft>
                <a:spcPts val="0"/>
              </a:spcAft>
            </a:pPr>
            <a:r>
              <a:rPr lang="en-US" sz="1600" b="0" i="0" u="none" strike="noStrike" dirty="0">
                <a:solidFill>
                  <a:srgbClr val="000000"/>
                </a:solidFill>
                <a:effectLst/>
                <a:latin typeface="Century Gothic" panose="020B0502020202020204" pitchFamily="34" charset="0"/>
              </a:rPr>
              <a:t>[3] D. Yoshioka, </a:t>
            </a:r>
            <a:r>
              <a:rPr lang="en-US" sz="1600" b="0" i="1" u="none" strike="noStrike" dirty="0">
                <a:solidFill>
                  <a:srgbClr val="000000"/>
                </a:solidFill>
                <a:effectLst/>
                <a:latin typeface="Century Gothic" panose="020B0502020202020204" pitchFamily="34" charset="0"/>
              </a:rPr>
              <a:t>Meissner effect cannot be explained classically,</a:t>
            </a:r>
            <a:r>
              <a:rPr lang="en-US" sz="1600" b="0" i="0" u="none" strike="noStrike" dirty="0">
                <a:solidFill>
                  <a:srgbClr val="000000"/>
                </a:solidFill>
                <a:effectLst/>
                <a:latin typeface="Century Gothic" panose="020B0502020202020204" pitchFamily="34" charset="0"/>
              </a:rPr>
              <a:t> </a:t>
            </a:r>
            <a:r>
              <a:rPr lang="en-US" sz="1600" b="0" i="0" u="none" strike="noStrike" dirty="0">
                <a:solidFill>
                  <a:srgbClr val="0097A7"/>
                </a:solidFill>
                <a:effectLst/>
                <a:latin typeface="Century Gothic" panose="020B0502020202020204" pitchFamily="34" charset="0"/>
                <a:hlinkClick r:id="rId3"/>
              </a:rPr>
              <a:t>arXiv 120</a:t>
            </a:r>
            <a:r>
              <a:rPr lang="en-US" sz="1600" b="0" i="0" u="none" strike="noStrike" dirty="0">
                <a:solidFill>
                  <a:srgbClr val="000000"/>
                </a:solidFill>
                <a:effectLst/>
                <a:latin typeface="Century Gothic" panose="020B0502020202020204" pitchFamily="34" charset="0"/>
              </a:rPr>
              <a:t>3 (2012).</a:t>
            </a:r>
            <a:endParaRPr lang="en-US" sz="1600" b="0" dirty="0">
              <a:effectLst/>
              <a:latin typeface="Century Gothic" panose="020B0502020202020204" pitchFamily="34" charset="0"/>
            </a:endParaRPr>
          </a:p>
          <a:p>
            <a:pPr rtl="0">
              <a:spcBef>
                <a:spcPts val="0"/>
              </a:spcBef>
              <a:spcAft>
                <a:spcPts val="0"/>
              </a:spcAft>
            </a:pPr>
            <a:r>
              <a:rPr lang="en-US" sz="1600" b="0" i="0" u="none" strike="noStrike" dirty="0">
                <a:solidFill>
                  <a:srgbClr val="000000"/>
                </a:solidFill>
                <a:effectLst/>
                <a:latin typeface="Century Gothic" panose="020B0502020202020204" pitchFamily="34" charset="0"/>
              </a:rPr>
              <a:t>[4] H.M.A.R. Maruf. M.R. Islam, F.U.Z. Chowdhury, </a:t>
            </a:r>
            <a:r>
              <a:rPr lang="en-US" sz="1600" b="0" i="1" u="none" strike="noStrike" dirty="0">
                <a:solidFill>
                  <a:srgbClr val="000000"/>
                </a:solidFill>
                <a:effectLst/>
                <a:latin typeface="Century Gothic" panose="020B0502020202020204" pitchFamily="34" charset="0"/>
              </a:rPr>
              <a:t>Analogy between AC Josephson junction effects and optical phenomena in superconductors</a:t>
            </a:r>
            <a:r>
              <a:rPr lang="en-US" sz="1600" b="0" i="0" u="none" strike="noStrike" dirty="0">
                <a:solidFill>
                  <a:srgbClr val="000000"/>
                </a:solidFill>
                <a:effectLst/>
                <a:latin typeface="Century Gothic" panose="020B0502020202020204" pitchFamily="34" charset="0"/>
              </a:rPr>
              <a:t>, Bangladesh Journal of Physics 23 &amp; 24, 105-113 (2018).</a:t>
            </a:r>
            <a:endParaRPr lang="en-US" sz="1600" b="0" dirty="0">
              <a:effectLst/>
              <a:latin typeface="Century Gothic" panose="020B0502020202020204" pitchFamily="34" charset="0"/>
            </a:endParaRPr>
          </a:p>
          <a:p>
            <a:pPr rtl="0">
              <a:spcBef>
                <a:spcPts val="0"/>
              </a:spcBef>
              <a:spcAft>
                <a:spcPts val="0"/>
              </a:spcAft>
            </a:pPr>
            <a:r>
              <a:rPr lang="en-US" sz="1600" b="0" i="0" u="none" strike="noStrike" dirty="0">
                <a:solidFill>
                  <a:srgbClr val="000000"/>
                </a:solidFill>
                <a:effectLst/>
                <a:latin typeface="Century Gothic" panose="020B0502020202020204" pitchFamily="34" charset="0"/>
              </a:rPr>
              <a:t>[5]J. </a:t>
            </a:r>
            <a:r>
              <a:rPr lang="en-US" sz="1600" b="0" i="0" u="none" strike="noStrike" dirty="0" err="1">
                <a:solidFill>
                  <a:srgbClr val="000000"/>
                </a:solidFill>
                <a:effectLst/>
                <a:latin typeface="Century Gothic" panose="020B0502020202020204" pitchFamily="34" charset="0"/>
              </a:rPr>
              <a:t>Knuutinen</a:t>
            </a:r>
            <a:r>
              <a:rPr lang="en-US" sz="1600" b="0" i="0" u="none" strike="noStrike" dirty="0">
                <a:solidFill>
                  <a:srgbClr val="000000"/>
                </a:solidFill>
                <a:effectLst/>
                <a:latin typeface="Century Gothic" panose="020B0502020202020204" pitchFamily="34" charset="0"/>
              </a:rPr>
              <a:t> (2022, May 2). </a:t>
            </a:r>
            <a:r>
              <a:rPr lang="en-US" sz="1600" b="0" i="1" u="none" strike="noStrike" dirty="0">
                <a:solidFill>
                  <a:srgbClr val="000000"/>
                </a:solidFill>
                <a:effectLst/>
                <a:latin typeface="Century Gothic" panose="020B0502020202020204" pitchFamily="34" charset="0"/>
              </a:rPr>
              <a:t>Why superconducting qubits might be the path to quantum advantage. </a:t>
            </a:r>
            <a:r>
              <a:rPr lang="en-US" sz="1600" b="0" i="0" u="none" strike="noStrike" dirty="0" err="1">
                <a:solidFill>
                  <a:srgbClr val="000000"/>
                </a:solidFill>
                <a:effectLst/>
                <a:latin typeface="Century Gothic" panose="020B0502020202020204" pitchFamily="34" charset="0"/>
              </a:rPr>
              <a:t>Quanscient</a:t>
            </a:r>
            <a:r>
              <a:rPr lang="en-US" sz="1600" b="0" i="0" u="none" strike="noStrike" dirty="0">
                <a:solidFill>
                  <a:srgbClr val="000000"/>
                </a:solidFill>
                <a:effectLst/>
                <a:latin typeface="Century Gothic" panose="020B0502020202020204" pitchFamily="34" charset="0"/>
              </a:rPr>
              <a:t>. </a:t>
            </a:r>
            <a:r>
              <a:rPr lang="en-US" sz="1600" b="0" i="0" u="sng" strike="noStrike" dirty="0">
                <a:solidFill>
                  <a:srgbClr val="0097A7"/>
                </a:solidFill>
                <a:effectLst/>
                <a:latin typeface="Century Gothic" panose="020B0502020202020204" pitchFamily="34" charset="0"/>
                <a:hlinkClick r:id="rId4"/>
              </a:rPr>
              <a:t>https://quanscient.com/blog/why-superconducting-qubits-might-be-the-path-to-quantum-advantage</a:t>
            </a:r>
            <a:endParaRPr lang="en-US" sz="1600" b="0" dirty="0">
              <a:effectLst/>
              <a:latin typeface="Century Gothic" panose="020B0502020202020204" pitchFamily="34" charset="0"/>
            </a:endParaRPr>
          </a:p>
          <a:p>
            <a:pPr rtl="0">
              <a:spcBef>
                <a:spcPts val="0"/>
              </a:spcBef>
              <a:spcAft>
                <a:spcPts val="0"/>
              </a:spcAft>
            </a:pPr>
            <a:r>
              <a:rPr lang="en-US" sz="1600" b="0" i="0" u="none" strike="noStrike" dirty="0">
                <a:solidFill>
                  <a:srgbClr val="000000"/>
                </a:solidFill>
                <a:effectLst/>
                <a:latin typeface="Century Gothic" panose="020B0502020202020204" pitchFamily="34" charset="0"/>
              </a:rPr>
              <a:t>[6] R. M. </a:t>
            </a:r>
            <a:r>
              <a:rPr lang="en-US" sz="1600" b="0" i="0" u="none" strike="noStrike" dirty="0" err="1">
                <a:solidFill>
                  <a:srgbClr val="000000"/>
                </a:solidFill>
                <a:effectLst/>
                <a:latin typeface="Century Gothic" panose="020B0502020202020204" pitchFamily="34" charset="0"/>
              </a:rPr>
              <a:t>Lutchyn</a:t>
            </a:r>
            <a:r>
              <a:rPr lang="en-US" sz="1600" b="0" i="0" u="none" strike="noStrike" dirty="0">
                <a:solidFill>
                  <a:srgbClr val="000000"/>
                </a:solidFill>
                <a:effectLst/>
                <a:latin typeface="Century Gothic" panose="020B0502020202020204" pitchFamily="34" charset="0"/>
              </a:rPr>
              <a:t>, J. D. Sau, and S. Das </a:t>
            </a:r>
            <a:r>
              <a:rPr lang="en-US" sz="1600" b="0" i="0" u="none" strike="noStrike" dirty="0" err="1">
                <a:solidFill>
                  <a:srgbClr val="000000"/>
                </a:solidFill>
                <a:effectLst/>
                <a:latin typeface="Century Gothic" panose="020B0502020202020204" pitchFamily="34" charset="0"/>
              </a:rPr>
              <a:t>Sarma</a:t>
            </a:r>
            <a:r>
              <a:rPr lang="en-US" sz="1600" b="0" i="0" u="none" strike="noStrike" dirty="0">
                <a:solidFill>
                  <a:srgbClr val="000000"/>
                </a:solidFill>
                <a:effectLst/>
                <a:latin typeface="Century Gothic" panose="020B0502020202020204" pitchFamily="34" charset="0"/>
              </a:rPr>
              <a:t>, </a:t>
            </a:r>
            <a:r>
              <a:rPr lang="en-US" sz="1600" b="0" i="1" u="none" strike="noStrike" dirty="0">
                <a:solidFill>
                  <a:srgbClr val="000000"/>
                </a:solidFill>
                <a:effectLst/>
                <a:latin typeface="Century Gothic" panose="020B0502020202020204" pitchFamily="34" charset="0"/>
              </a:rPr>
              <a:t>Majorana fermions and a topological phase transition in Semiconductor - superconductor heterostructures</a:t>
            </a:r>
            <a:r>
              <a:rPr lang="en-US" sz="1600" b="0" i="0" u="none" strike="noStrike" dirty="0">
                <a:solidFill>
                  <a:srgbClr val="000000"/>
                </a:solidFill>
                <a:effectLst/>
                <a:latin typeface="Century Gothic" panose="020B0502020202020204" pitchFamily="34" charset="0"/>
              </a:rPr>
              <a:t>, Physical Review Letters 105, 077001 (2010)</a:t>
            </a:r>
            <a:endParaRPr lang="en-US" sz="1600" b="0" dirty="0">
              <a:effectLst/>
              <a:latin typeface="Century Gothic" panose="020B0502020202020204" pitchFamily="34" charset="0"/>
            </a:endParaRPr>
          </a:p>
          <a:p>
            <a:pPr rtl="0">
              <a:spcBef>
                <a:spcPts val="0"/>
              </a:spcBef>
              <a:spcAft>
                <a:spcPts val="0"/>
              </a:spcAft>
            </a:pPr>
            <a:r>
              <a:rPr lang="en-US" sz="1600" b="0" i="0" u="none" strike="noStrike" dirty="0">
                <a:solidFill>
                  <a:srgbClr val="000000"/>
                </a:solidFill>
                <a:effectLst/>
                <a:latin typeface="Century Gothic" panose="020B0502020202020204" pitchFamily="34" charset="0"/>
              </a:rPr>
              <a:t>[7]</a:t>
            </a:r>
            <a:r>
              <a:rPr lang="en-US" sz="1600" b="0" i="1" u="none" strike="noStrike" dirty="0">
                <a:solidFill>
                  <a:srgbClr val="000000"/>
                </a:solidFill>
                <a:effectLst/>
                <a:latin typeface="Century Gothic" panose="020B0502020202020204" pitchFamily="34" charset="0"/>
              </a:rPr>
              <a:t>Ex-situ characterization</a:t>
            </a:r>
            <a:r>
              <a:rPr lang="en-US" sz="1600" b="0" i="0" u="none" strike="noStrike" dirty="0">
                <a:solidFill>
                  <a:srgbClr val="000000"/>
                </a:solidFill>
                <a:effectLst/>
                <a:latin typeface="Century Gothic" panose="020B0502020202020204" pitchFamily="34" charset="0"/>
              </a:rPr>
              <a:t>. Ex-Situ Characterization | Chris </a:t>
            </a:r>
            <a:r>
              <a:rPr lang="en-US" sz="1600" b="0" i="0" u="none" strike="noStrike" dirty="0" err="1">
                <a:solidFill>
                  <a:srgbClr val="000000"/>
                </a:solidFill>
                <a:effectLst/>
                <a:latin typeface="Century Gothic" panose="020B0502020202020204" pitchFamily="34" charset="0"/>
              </a:rPr>
              <a:t>Palmstrøm</a:t>
            </a:r>
            <a:r>
              <a:rPr lang="en-US" sz="1600" b="0" i="0" u="none" strike="noStrike" dirty="0">
                <a:solidFill>
                  <a:srgbClr val="000000"/>
                </a:solidFill>
                <a:effectLst/>
                <a:latin typeface="Century Gothic" panose="020B0502020202020204" pitchFamily="34" charset="0"/>
              </a:rPr>
              <a:t> Research Group | UC Santa Barbara. (2022). https://</a:t>
            </a:r>
            <a:r>
              <a:rPr lang="en-US" sz="1600" b="0" i="0" u="none" strike="noStrike" dirty="0" err="1">
                <a:solidFill>
                  <a:srgbClr val="000000"/>
                </a:solidFill>
                <a:effectLst/>
                <a:latin typeface="Century Gothic" panose="020B0502020202020204" pitchFamily="34" charset="0"/>
              </a:rPr>
              <a:t>palmstrom.cnsi.ucsb.edu</a:t>
            </a:r>
            <a:r>
              <a:rPr lang="en-US" sz="1600" b="0" i="0" u="none" strike="noStrike" dirty="0">
                <a:solidFill>
                  <a:srgbClr val="000000"/>
                </a:solidFill>
                <a:effectLst/>
                <a:latin typeface="Century Gothic" panose="020B0502020202020204" pitchFamily="34" charset="0"/>
              </a:rPr>
              <a:t>/facilities/ex-situ </a:t>
            </a:r>
          </a:p>
          <a:p>
            <a:pPr rtl="0">
              <a:spcBef>
                <a:spcPts val="0"/>
              </a:spcBef>
              <a:spcAft>
                <a:spcPts val="0"/>
              </a:spcAft>
            </a:pPr>
            <a:r>
              <a:rPr lang="en-US" sz="1600" dirty="0">
                <a:solidFill>
                  <a:srgbClr val="000000"/>
                </a:solidFill>
                <a:latin typeface="Century Gothic" panose="020B0502020202020204" pitchFamily="34" charset="0"/>
              </a:rPr>
              <a:t>[8] P. Krantz, M. </a:t>
            </a:r>
            <a:r>
              <a:rPr lang="en-US" sz="1600" dirty="0" err="1">
                <a:solidFill>
                  <a:srgbClr val="000000"/>
                </a:solidFill>
                <a:latin typeface="Century Gothic" panose="020B0502020202020204" pitchFamily="34" charset="0"/>
              </a:rPr>
              <a:t>Kjaergaard</a:t>
            </a:r>
            <a:r>
              <a:rPr lang="en-US" sz="1600" dirty="0">
                <a:solidFill>
                  <a:srgbClr val="000000"/>
                </a:solidFill>
                <a:latin typeface="Century Gothic" panose="020B0502020202020204" pitchFamily="34" charset="0"/>
              </a:rPr>
              <a:t>, F. Yan, T. P. Orlando, S. Gustavsson, and W. D. Oliver, Appl. Phys. Rev. 10.1063/1.5089550 (2019)</a:t>
            </a:r>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br>
              <a:rPr lang="en-US" b="0" dirty="0">
                <a:effectLst/>
              </a:rPr>
            </a:br>
            <a:endParaRPr lang="en-US" dirty="0"/>
          </a:p>
        </p:txBody>
      </p:sp>
    </p:spTree>
    <p:extLst>
      <p:ext uri="{BB962C8B-B14F-4D97-AF65-F5344CB8AC3E}">
        <p14:creationId xmlns:p14="http://schemas.microsoft.com/office/powerpoint/2010/main" val="1688548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40156D-0349-B62D-5185-7C93A0C8B6DD}"/>
              </a:ext>
            </a:extLst>
          </p:cNvPr>
          <p:cNvSpPr/>
          <p:nvPr/>
        </p:nvSpPr>
        <p:spPr>
          <a:xfrm>
            <a:off x="0" y="0"/>
            <a:ext cx="12192000" cy="1489321"/>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E1E427-496D-2EE2-2D73-F60999C42603}"/>
              </a:ext>
            </a:extLst>
          </p:cNvPr>
          <p:cNvSpPr>
            <a:spLocks noGrp="1"/>
          </p:cNvSpPr>
          <p:nvPr>
            <p:ph type="title"/>
          </p:nvPr>
        </p:nvSpPr>
        <p:spPr>
          <a:xfrm>
            <a:off x="838200" y="174534"/>
            <a:ext cx="10515600" cy="1325563"/>
          </a:xfrm>
        </p:spPr>
        <p:txBody>
          <a:bodyPr>
            <a:normAutofit/>
          </a:bodyPr>
          <a:lstStyle/>
          <a:p>
            <a:r>
              <a:rPr lang="en-US" sz="3600" dirty="0">
                <a:solidFill>
                  <a:schemeClr val="bg1"/>
                </a:solidFill>
                <a:latin typeface="Century Gothic" panose="020B0502020202020204" pitchFamily="34" charset="0"/>
              </a:rPr>
              <a:t>What is a superconductor?</a:t>
            </a:r>
          </a:p>
        </p:txBody>
      </p:sp>
      <p:pic>
        <p:nvPicPr>
          <p:cNvPr id="1029" name="Picture 5">
            <a:extLst>
              <a:ext uri="{FF2B5EF4-FFF2-40B4-BE49-F238E27FC236}">
                <a16:creationId xmlns:a16="http://schemas.microsoft.com/office/drawing/2014/main" id="{83BC0F58-5FA9-25D5-1EE0-8A19046B6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815" y="2237468"/>
            <a:ext cx="7121978" cy="46103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3107871-0663-FF44-B07F-F910BD260736}"/>
              </a:ext>
            </a:extLst>
          </p:cNvPr>
          <p:cNvSpPr txBox="1"/>
          <p:nvPr/>
        </p:nvSpPr>
        <p:spPr>
          <a:xfrm>
            <a:off x="5725888" y="4981191"/>
            <a:ext cx="1052286" cy="1077218"/>
          </a:xfrm>
          <a:prstGeom prst="rect">
            <a:avLst/>
          </a:prstGeom>
          <a:noFill/>
        </p:spPr>
        <p:txBody>
          <a:bodyPr wrap="square">
            <a:spAutoFit/>
          </a:bodyPr>
          <a:lstStyle/>
          <a:p>
            <a:pPr rtl="0">
              <a:spcBef>
                <a:spcPts val="0"/>
              </a:spcBef>
              <a:spcAft>
                <a:spcPts val="0"/>
              </a:spcAft>
            </a:pPr>
            <a:r>
              <a:rPr lang="en-US" sz="2800" b="0" i="0" u="none" strike="noStrike" dirty="0">
                <a:solidFill>
                  <a:srgbClr val="FF0000"/>
                </a:solidFill>
                <a:effectLst/>
                <a:latin typeface="Poppins" pitchFamily="2" charset="77"/>
              </a:rPr>
              <a:t>T</a:t>
            </a:r>
            <a:r>
              <a:rPr lang="en-US" sz="2800" b="0" i="0" u="none" strike="noStrike" baseline="-25000" dirty="0">
                <a:solidFill>
                  <a:srgbClr val="FF0000"/>
                </a:solidFill>
                <a:effectLst/>
                <a:latin typeface="Poppins" pitchFamily="2" charset="77"/>
              </a:rPr>
              <a:t>C</a:t>
            </a:r>
            <a:endParaRPr lang="en-US" sz="2800" b="0" dirty="0">
              <a:effectLst/>
            </a:endParaRPr>
          </a:p>
          <a:p>
            <a:br>
              <a:rPr lang="en-US" dirty="0"/>
            </a:br>
            <a:endParaRPr lang="en-US" dirty="0"/>
          </a:p>
        </p:txBody>
      </p:sp>
      <p:sp>
        <p:nvSpPr>
          <p:cNvPr id="10" name="Oval 9">
            <a:extLst>
              <a:ext uri="{FF2B5EF4-FFF2-40B4-BE49-F238E27FC236}">
                <a16:creationId xmlns:a16="http://schemas.microsoft.com/office/drawing/2014/main" id="{DBBC7B52-AB4B-3CBE-C01E-DCFF787325E4}"/>
              </a:ext>
            </a:extLst>
          </p:cNvPr>
          <p:cNvSpPr/>
          <p:nvPr/>
        </p:nvSpPr>
        <p:spPr>
          <a:xfrm>
            <a:off x="5370288" y="5355771"/>
            <a:ext cx="355600" cy="33382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732454-D448-913E-FA38-872C0C483BAA}"/>
              </a:ext>
            </a:extLst>
          </p:cNvPr>
          <p:cNvSpPr/>
          <p:nvPr/>
        </p:nvSpPr>
        <p:spPr>
          <a:xfrm>
            <a:off x="9255578" y="2278743"/>
            <a:ext cx="1339851" cy="1773534"/>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CD24C99-ABA8-58E8-EFEF-AEA901024D65}"/>
              </a:ext>
            </a:extLst>
          </p:cNvPr>
          <p:cNvSpPr txBox="1"/>
          <p:nvPr/>
        </p:nvSpPr>
        <p:spPr>
          <a:xfrm>
            <a:off x="9357178" y="2797255"/>
            <a:ext cx="1122137" cy="830997"/>
          </a:xfrm>
          <a:prstGeom prst="rect">
            <a:avLst/>
          </a:prstGeom>
          <a:noFill/>
        </p:spPr>
        <p:txBody>
          <a:bodyPr wrap="square" rtlCol="0">
            <a:spAutoFit/>
          </a:bodyPr>
          <a:lstStyle/>
          <a:p>
            <a:r>
              <a:rPr lang="en-US" sz="4800">
                <a:solidFill>
                  <a:schemeClr val="bg1"/>
                </a:solidFill>
                <a:latin typeface="Century Gothic" panose="020B0502020202020204" pitchFamily="34" charset="0"/>
              </a:rPr>
              <a:t>Nb</a:t>
            </a:r>
            <a:endParaRPr lang="en-US" sz="4800" dirty="0">
              <a:solidFill>
                <a:schemeClr val="bg1"/>
              </a:solidFill>
              <a:latin typeface="Century Gothic" panose="020B0502020202020204" pitchFamily="34" charset="0"/>
            </a:endParaRPr>
          </a:p>
        </p:txBody>
      </p:sp>
      <p:sp>
        <p:nvSpPr>
          <p:cNvPr id="13" name="TextBox 12">
            <a:extLst>
              <a:ext uri="{FF2B5EF4-FFF2-40B4-BE49-F238E27FC236}">
                <a16:creationId xmlns:a16="http://schemas.microsoft.com/office/drawing/2014/main" id="{FC672CDB-D955-1D40-8CE5-487B08E23F75}"/>
              </a:ext>
            </a:extLst>
          </p:cNvPr>
          <p:cNvSpPr txBox="1"/>
          <p:nvPr/>
        </p:nvSpPr>
        <p:spPr>
          <a:xfrm>
            <a:off x="9255579" y="2278743"/>
            <a:ext cx="643165" cy="369332"/>
          </a:xfrm>
          <a:prstGeom prst="rect">
            <a:avLst/>
          </a:prstGeom>
          <a:noFill/>
        </p:spPr>
        <p:txBody>
          <a:bodyPr wrap="square" rtlCol="0">
            <a:spAutoFit/>
          </a:bodyPr>
          <a:lstStyle/>
          <a:p>
            <a:r>
              <a:rPr lang="en-US">
                <a:solidFill>
                  <a:schemeClr val="bg1"/>
                </a:solidFill>
                <a:latin typeface="Century Gothic" panose="020B0502020202020204" pitchFamily="34" charset="0"/>
              </a:rPr>
              <a:t>41</a:t>
            </a:r>
            <a:endParaRPr lang="en-US" dirty="0">
              <a:solidFill>
                <a:schemeClr val="bg1"/>
              </a:solidFill>
              <a:latin typeface="Century Gothic" panose="020B0502020202020204" pitchFamily="34" charset="0"/>
            </a:endParaRPr>
          </a:p>
        </p:txBody>
      </p:sp>
      <p:sp>
        <p:nvSpPr>
          <p:cNvPr id="14" name="Rectangle 13">
            <a:extLst>
              <a:ext uri="{FF2B5EF4-FFF2-40B4-BE49-F238E27FC236}">
                <a16:creationId xmlns:a16="http://schemas.microsoft.com/office/drawing/2014/main" id="{2C6514B2-EDB2-0D9B-AAA9-1C7FB05F3C37}"/>
              </a:ext>
            </a:extLst>
          </p:cNvPr>
          <p:cNvSpPr/>
          <p:nvPr/>
        </p:nvSpPr>
        <p:spPr>
          <a:xfrm>
            <a:off x="10712903" y="2278743"/>
            <a:ext cx="1339851" cy="1773534"/>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9727655-899E-9001-CC34-004129876C84}"/>
              </a:ext>
            </a:extLst>
          </p:cNvPr>
          <p:cNvSpPr txBox="1"/>
          <p:nvPr/>
        </p:nvSpPr>
        <p:spPr>
          <a:xfrm>
            <a:off x="10814503" y="2797255"/>
            <a:ext cx="1122137" cy="830997"/>
          </a:xfrm>
          <a:prstGeom prst="rect">
            <a:avLst/>
          </a:prstGeom>
          <a:noFill/>
        </p:spPr>
        <p:txBody>
          <a:bodyPr wrap="square" rtlCol="0">
            <a:spAutoFit/>
          </a:bodyPr>
          <a:lstStyle/>
          <a:p>
            <a:r>
              <a:rPr lang="en-US" sz="4800">
                <a:solidFill>
                  <a:schemeClr val="bg1"/>
                </a:solidFill>
                <a:latin typeface="Century Gothic" panose="020B0502020202020204" pitchFamily="34" charset="0"/>
              </a:rPr>
              <a:t>Ta</a:t>
            </a:r>
            <a:endParaRPr lang="en-US" sz="4800" dirty="0">
              <a:solidFill>
                <a:schemeClr val="bg1"/>
              </a:solidFill>
              <a:latin typeface="Century Gothic" panose="020B0502020202020204" pitchFamily="34" charset="0"/>
            </a:endParaRPr>
          </a:p>
        </p:txBody>
      </p:sp>
      <p:sp>
        <p:nvSpPr>
          <p:cNvPr id="16" name="TextBox 15">
            <a:extLst>
              <a:ext uri="{FF2B5EF4-FFF2-40B4-BE49-F238E27FC236}">
                <a16:creationId xmlns:a16="http://schemas.microsoft.com/office/drawing/2014/main" id="{47C3B8F4-F1B5-F1C6-0A70-4D88E82FDEA4}"/>
              </a:ext>
            </a:extLst>
          </p:cNvPr>
          <p:cNvSpPr txBox="1"/>
          <p:nvPr/>
        </p:nvSpPr>
        <p:spPr>
          <a:xfrm>
            <a:off x="10712904" y="2278743"/>
            <a:ext cx="643165" cy="369332"/>
          </a:xfrm>
          <a:prstGeom prst="rect">
            <a:avLst/>
          </a:prstGeom>
          <a:noFill/>
        </p:spPr>
        <p:txBody>
          <a:bodyPr wrap="square" rtlCol="0">
            <a:spAutoFit/>
          </a:bodyPr>
          <a:lstStyle/>
          <a:p>
            <a:r>
              <a:rPr lang="en-US">
                <a:solidFill>
                  <a:schemeClr val="bg1"/>
                </a:solidFill>
                <a:latin typeface="Century Gothic" panose="020B0502020202020204" pitchFamily="34" charset="0"/>
              </a:rPr>
              <a:t>73</a:t>
            </a:r>
            <a:endParaRPr lang="en-US" dirty="0">
              <a:solidFill>
                <a:schemeClr val="bg1"/>
              </a:solidFill>
              <a:latin typeface="Century Gothic" panose="020B0502020202020204" pitchFamily="34" charset="0"/>
            </a:endParaRPr>
          </a:p>
        </p:txBody>
      </p:sp>
      <p:sp>
        <p:nvSpPr>
          <p:cNvPr id="17" name="5-Point Star 16">
            <a:extLst>
              <a:ext uri="{FF2B5EF4-FFF2-40B4-BE49-F238E27FC236}">
                <a16:creationId xmlns:a16="http://schemas.microsoft.com/office/drawing/2014/main" id="{CBDFF793-2777-B76E-8142-DCF0564BEDE6}"/>
              </a:ext>
            </a:extLst>
          </p:cNvPr>
          <p:cNvSpPr/>
          <p:nvPr/>
        </p:nvSpPr>
        <p:spPr>
          <a:xfrm>
            <a:off x="10218058" y="2278743"/>
            <a:ext cx="377371" cy="369332"/>
          </a:xfrm>
          <a:prstGeom prst="star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a:extLst>
              <a:ext uri="{FF2B5EF4-FFF2-40B4-BE49-F238E27FC236}">
                <a16:creationId xmlns:a16="http://schemas.microsoft.com/office/drawing/2014/main" id="{C2A76833-09E9-BAA5-7E1A-6779AD29537F}"/>
              </a:ext>
            </a:extLst>
          </p:cNvPr>
          <p:cNvSpPr/>
          <p:nvPr/>
        </p:nvSpPr>
        <p:spPr>
          <a:xfrm>
            <a:off x="11675383" y="2290001"/>
            <a:ext cx="377371" cy="369332"/>
          </a:xfrm>
          <a:prstGeom prst="star5">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A576E5-2EBE-91F1-6F75-55C00764B1B3}"/>
              </a:ext>
            </a:extLst>
          </p:cNvPr>
          <p:cNvSpPr txBox="1"/>
          <p:nvPr/>
        </p:nvSpPr>
        <p:spPr>
          <a:xfrm>
            <a:off x="1281341" y="2284327"/>
            <a:ext cx="6110514" cy="923330"/>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Lato" panose="020F0502020204030203" pitchFamily="34" charset="0"/>
              </a:rPr>
              <a:t>[1]</a:t>
            </a:r>
            <a:endParaRPr lang="en-US" b="0" dirty="0">
              <a:effectLst/>
            </a:endParaRPr>
          </a:p>
          <a:p>
            <a:br>
              <a:rPr lang="en-US" dirty="0"/>
            </a:br>
            <a:endParaRPr lang="en-US" dirty="0"/>
          </a:p>
        </p:txBody>
      </p:sp>
      <p:sp>
        <p:nvSpPr>
          <p:cNvPr id="21" name="Slide Number Placeholder 20">
            <a:extLst>
              <a:ext uri="{FF2B5EF4-FFF2-40B4-BE49-F238E27FC236}">
                <a16:creationId xmlns:a16="http://schemas.microsoft.com/office/drawing/2014/main" id="{EFA2FCFE-FBB3-0C67-B604-766A6F8BFB39}"/>
              </a:ext>
            </a:extLst>
          </p:cNvPr>
          <p:cNvSpPr>
            <a:spLocks noGrp="1"/>
          </p:cNvSpPr>
          <p:nvPr>
            <p:ph type="sldNum" sz="quarter" idx="12"/>
          </p:nvPr>
        </p:nvSpPr>
        <p:spPr>
          <a:xfrm>
            <a:off x="9285155" y="6356350"/>
            <a:ext cx="2743200" cy="365125"/>
          </a:xfrm>
        </p:spPr>
        <p:txBody>
          <a:bodyPr/>
          <a:lstStyle/>
          <a:p>
            <a:fld id="{06CC62EF-CB4A-4E42-94EC-DE2D864572A3}" type="slidenum">
              <a:rPr lang="en-US" sz="2000" smtClean="0"/>
              <a:t>2</a:t>
            </a:fld>
            <a:endParaRPr lang="en-US" sz="2000" dirty="0"/>
          </a:p>
        </p:txBody>
      </p:sp>
    </p:spTree>
    <p:extLst>
      <p:ext uri="{BB962C8B-B14F-4D97-AF65-F5344CB8AC3E}">
        <p14:creationId xmlns:p14="http://schemas.microsoft.com/office/powerpoint/2010/main" val="348705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p:bldP spid="13" grpId="0"/>
      <p:bldP spid="14" grpId="0" animBg="1"/>
      <p:bldP spid="15" grpId="0"/>
      <p:bldP spid="16" grpId="0"/>
      <p:bldP spid="17" grpId="0" animBg="1"/>
      <p:bldP spid="18"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40156D-0349-B62D-5185-7C93A0C8B6DD}"/>
              </a:ext>
            </a:extLst>
          </p:cNvPr>
          <p:cNvSpPr/>
          <p:nvPr/>
        </p:nvSpPr>
        <p:spPr>
          <a:xfrm>
            <a:off x="0" y="0"/>
            <a:ext cx="12192000" cy="1444709"/>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9E1E427-496D-2EE2-2D73-F60999C42603}"/>
              </a:ext>
            </a:extLst>
          </p:cNvPr>
          <p:cNvSpPr>
            <a:spLocks noGrp="1"/>
          </p:cNvSpPr>
          <p:nvPr>
            <p:ph type="title"/>
          </p:nvPr>
        </p:nvSpPr>
        <p:spPr>
          <a:xfrm>
            <a:off x="838200" y="119146"/>
            <a:ext cx="10515600" cy="1325563"/>
          </a:xfrm>
        </p:spPr>
        <p:txBody>
          <a:bodyPr>
            <a:normAutofit/>
          </a:bodyPr>
          <a:lstStyle/>
          <a:p>
            <a:r>
              <a:rPr lang="en-US" sz="3600" dirty="0">
                <a:solidFill>
                  <a:schemeClr val="bg1"/>
                </a:solidFill>
                <a:latin typeface="Century Gothic" panose="020B0502020202020204" pitchFamily="34" charset="0"/>
              </a:rPr>
              <a:t>The Meissner Effect</a:t>
            </a:r>
          </a:p>
        </p:txBody>
      </p:sp>
      <p:pic>
        <p:nvPicPr>
          <p:cNvPr id="2050" name="Picture 2">
            <a:extLst>
              <a:ext uri="{FF2B5EF4-FFF2-40B4-BE49-F238E27FC236}">
                <a16:creationId xmlns:a16="http://schemas.microsoft.com/office/drawing/2014/main" id="{3317F082-2FD2-E4EE-801C-C55E0EF41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81753"/>
            <a:ext cx="4851400" cy="43437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DFF8ADF-B48F-1B91-246A-722DB43E8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715" y="2055813"/>
            <a:ext cx="6175079" cy="42885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E7A380A-9012-2C30-4F06-F24F7902071F}"/>
              </a:ext>
            </a:extLst>
          </p:cNvPr>
          <p:cNvSpPr txBox="1"/>
          <p:nvPr/>
        </p:nvSpPr>
        <p:spPr>
          <a:xfrm>
            <a:off x="6393544" y="6063867"/>
            <a:ext cx="6110514" cy="1077218"/>
          </a:xfrm>
          <a:prstGeom prst="rect">
            <a:avLst/>
          </a:prstGeom>
          <a:noFill/>
        </p:spPr>
        <p:txBody>
          <a:bodyPr wrap="square">
            <a:spAutoFit/>
          </a:bodyPr>
          <a:lstStyle/>
          <a:p>
            <a:pPr rtl="0">
              <a:spcBef>
                <a:spcPts val="0"/>
              </a:spcBef>
              <a:spcAft>
                <a:spcPts val="0"/>
              </a:spcAft>
            </a:pPr>
            <a:r>
              <a:rPr lang="en-US" sz="2800" b="1" i="0" u="none" strike="noStrike" dirty="0">
                <a:solidFill>
                  <a:srgbClr val="000000"/>
                </a:solidFill>
                <a:effectLst/>
                <a:latin typeface="Century Gothic" panose="020B0502020202020204" pitchFamily="34" charset="0"/>
              </a:rPr>
              <a:t>Superconducting state broken!</a:t>
            </a:r>
            <a:endParaRPr lang="en-US" sz="2800" b="0" dirty="0">
              <a:effectLst/>
              <a:latin typeface="Century Gothic" panose="020B0502020202020204" pitchFamily="34" charset="0"/>
            </a:endParaRPr>
          </a:p>
          <a:p>
            <a:br>
              <a:rPr lang="en-US" dirty="0"/>
            </a:br>
            <a:endParaRPr lang="en-US" dirty="0"/>
          </a:p>
        </p:txBody>
      </p:sp>
      <p:sp>
        <p:nvSpPr>
          <p:cNvPr id="21" name="Slide Number Placeholder 20">
            <a:extLst>
              <a:ext uri="{FF2B5EF4-FFF2-40B4-BE49-F238E27FC236}">
                <a16:creationId xmlns:a16="http://schemas.microsoft.com/office/drawing/2014/main" id="{A17B7549-B1DD-5634-EB17-6DF0C3528176}"/>
              </a:ext>
            </a:extLst>
          </p:cNvPr>
          <p:cNvSpPr>
            <a:spLocks noGrp="1"/>
          </p:cNvSpPr>
          <p:nvPr>
            <p:ph type="sldNum" sz="quarter" idx="12"/>
          </p:nvPr>
        </p:nvSpPr>
        <p:spPr>
          <a:xfrm>
            <a:off x="9448800" y="6492875"/>
            <a:ext cx="2743200" cy="365125"/>
          </a:xfrm>
        </p:spPr>
        <p:txBody>
          <a:bodyPr/>
          <a:lstStyle/>
          <a:p>
            <a:fld id="{06CC62EF-CB4A-4E42-94EC-DE2D864572A3}" type="slidenum">
              <a:rPr lang="en-US" sz="2000" smtClean="0"/>
              <a:t>3</a:t>
            </a:fld>
            <a:endParaRPr lang="en-US" sz="20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2F3ADFC-DDE4-E27B-6FEC-F049778033F1}"/>
                  </a:ext>
                </a:extLst>
              </p:cNvPr>
              <p:cNvSpPr txBox="1"/>
              <p:nvPr/>
            </p:nvSpPr>
            <p:spPr>
              <a:xfrm>
                <a:off x="8089750" y="2181753"/>
                <a:ext cx="3485478" cy="9489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m:rPr>
                              <m:sty m:val="p"/>
                            </m:rPr>
                            <a:rPr lang="en-US" sz="2400" b="0" i="0" smtClean="0">
                              <a:latin typeface="Cambria Math" panose="02040503050406030204" pitchFamily="18" charset="0"/>
                            </a:rPr>
                            <m:t>H</m:t>
                          </m:r>
                        </m:e>
                        <m:sub>
                          <m:r>
                            <m:rPr>
                              <m:sty m:val="p"/>
                            </m:rPr>
                            <a:rPr lang="en-US" sz="2400" b="0" i="0" smtClean="0">
                              <a:latin typeface="Cambria Math" panose="02040503050406030204" pitchFamily="18" charset="0"/>
                            </a:rPr>
                            <m:t>C</m:t>
                          </m:r>
                        </m:sub>
                      </m:sSub>
                      <m:r>
                        <a:rPr lang="en-US" sz="2400" b="0" i="0">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rPr>
                          </m:ctrlPr>
                        </m:sSubPr>
                        <m:e>
                          <m:r>
                            <m:rPr>
                              <m:sty m:val="p"/>
                            </m:rPr>
                            <a:rPr lang="en-US" sz="2400" b="0" i="0">
                              <a:latin typeface="Cambria Math" panose="02040503050406030204" pitchFamily="18" charset="0"/>
                            </a:rPr>
                            <m:t>H</m:t>
                          </m:r>
                        </m:e>
                        <m:sub>
                          <m:r>
                            <m:rPr>
                              <m:sty m:val="p"/>
                            </m:rPr>
                            <a:rPr lang="en-US" sz="2400" b="0" i="0">
                              <a:latin typeface="Cambria Math" panose="02040503050406030204" pitchFamily="18" charset="0"/>
                            </a:rPr>
                            <m:t>C</m:t>
                          </m:r>
                        </m:sub>
                      </m:sSub>
                      <m:r>
                        <a:rPr lang="en-US" sz="2400" b="0" i="0" smtClean="0">
                          <a:latin typeface="Cambria Math" panose="02040503050406030204" pitchFamily="18" charset="0"/>
                        </a:rPr>
                        <m:t>(0)</m:t>
                      </m:r>
                      <m:d>
                        <m:dPr>
                          <m:begChr m:val="["/>
                          <m:endChr m:val="]"/>
                          <m:ctrlPr>
                            <a:rPr lang="en-US" sz="2400" i="1" smtClean="0">
                              <a:latin typeface="Cambria Math" panose="02040503050406030204" pitchFamily="18" charset="0"/>
                            </a:rPr>
                          </m:ctrlPr>
                        </m:dPr>
                        <m:e>
                          <m:r>
                            <a:rPr lang="en-US" sz="2400" b="0" i="0">
                              <a:latin typeface="Cambria Math" panose="02040503050406030204" pitchFamily="18" charset="0"/>
                            </a:rPr>
                            <m:t>1−</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sty m:val="p"/>
                                        </m:rPr>
                                        <a:rPr lang="en-US" sz="2400" b="0" i="0">
                                          <a:latin typeface="Cambria Math" panose="02040503050406030204" pitchFamily="18" charset="0"/>
                                        </a:rPr>
                                        <m:t>T</m:t>
                                      </m:r>
                                    </m:num>
                                    <m:den>
                                      <m:sSub>
                                        <m:sSubPr>
                                          <m:ctrlPr>
                                            <a:rPr lang="en-US" sz="2400" i="1">
                                              <a:latin typeface="Cambria Math" panose="02040503050406030204" pitchFamily="18" charset="0"/>
                                            </a:rPr>
                                          </m:ctrlPr>
                                        </m:sSubPr>
                                        <m:e>
                                          <m:r>
                                            <m:rPr>
                                              <m:sty m:val="p"/>
                                            </m:rPr>
                                            <a:rPr lang="en-US" sz="2400" b="0" i="0">
                                              <a:latin typeface="Cambria Math" panose="02040503050406030204" pitchFamily="18" charset="0"/>
                                            </a:rPr>
                                            <m:t>T</m:t>
                                          </m:r>
                                        </m:e>
                                        <m:sub>
                                          <m:r>
                                            <m:rPr>
                                              <m:sty m:val="p"/>
                                            </m:rPr>
                                            <a:rPr lang="en-US" sz="2400" b="0" i="0">
                                              <a:latin typeface="Cambria Math" panose="02040503050406030204" pitchFamily="18" charset="0"/>
                                            </a:rPr>
                                            <m:t>C</m:t>
                                          </m:r>
                                        </m:sub>
                                      </m:sSub>
                                    </m:den>
                                  </m:f>
                                </m:e>
                              </m:d>
                            </m:e>
                            <m:sup>
                              <m:r>
                                <a:rPr lang="en-US" sz="2400" b="0" i="0">
                                  <a:latin typeface="Cambria Math" panose="02040503050406030204" pitchFamily="18" charset="0"/>
                                </a:rPr>
                                <m:t>2</m:t>
                              </m:r>
                            </m:sup>
                          </m:sSup>
                        </m:e>
                      </m:d>
                    </m:oMath>
                  </m:oMathPara>
                </a14:m>
                <a:endParaRPr lang="en-US" sz="2400" dirty="0">
                  <a:latin typeface="Century Gothic" panose="020B0502020202020204" pitchFamily="34" charset="0"/>
                </a:endParaRPr>
              </a:p>
            </p:txBody>
          </p:sp>
        </mc:Choice>
        <mc:Fallback xmlns="">
          <p:sp>
            <p:nvSpPr>
              <p:cNvPr id="3" name="TextBox 2">
                <a:extLst>
                  <a:ext uri="{FF2B5EF4-FFF2-40B4-BE49-F238E27FC236}">
                    <a16:creationId xmlns:a16="http://schemas.microsoft.com/office/drawing/2014/main" id="{02F3ADFC-DDE4-E27B-6FEC-F049778033F1}"/>
                  </a:ext>
                </a:extLst>
              </p:cNvPr>
              <p:cNvSpPr txBox="1">
                <a:spLocks noRot="1" noChangeAspect="1" noMove="1" noResize="1" noEditPoints="1" noAdjustHandles="1" noChangeArrowheads="1" noChangeShapeType="1" noTextEdit="1"/>
              </p:cNvSpPr>
              <p:nvPr/>
            </p:nvSpPr>
            <p:spPr>
              <a:xfrm>
                <a:off x="8089750" y="2181753"/>
                <a:ext cx="3485478" cy="948978"/>
              </a:xfrm>
              <a:prstGeom prst="rect">
                <a:avLst/>
              </a:prstGeom>
              <a:blipFill>
                <a:blip r:embed="rId4"/>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F999D1DE-AE0A-0900-BE02-00E6DB7A5944}"/>
              </a:ext>
            </a:extLst>
          </p:cNvPr>
          <p:cNvSpPr txBox="1"/>
          <p:nvPr/>
        </p:nvSpPr>
        <p:spPr>
          <a:xfrm>
            <a:off x="283030" y="1907287"/>
            <a:ext cx="6110514" cy="923330"/>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Lato" panose="020F0502020204030203" pitchFamily="34" charset="0"/>
              </a:rPr>
              <a:t>[2]</a:t>
            </a:r>
            <a:endParaRPr lang="en-US" b="0" dirty="0">
              <a:effectLst/>
            </a:endParaRPr>
          </a:p>
          <a:p>
            <a:br>
              <a:rPr lang="en-US" dirty="0"/>
            </a:br>
            <a:endParaRPr lang="en-US" dirty="0"/>
          </a:p>
        </p:txBody>
      </p:sp>
      <p:sp>
        <p:nvSpPr>
          <p:cNvPr id="6" name="TextBox 5">
            <a:extLst>
              <a:ext uri="{FF2B5EF4-FFF2-40B4-BE49-F238E27FC236}">
                <a16:creationId xmlns:a16="http://schemas.microsoft.com/office/drawing/2014/main" id="{F02D4BDC-92EF-8044-4F49-EC62737C4AEA}"/>
              </a:ext>
            </a:extLst>
          </p:cNvPr>
          <p:cNvSpPr txBox="1"/>
          <p:nvPr/>
        </p:nvSpPr>
        <p:spPr>
          <a:xfrm>
            <a:off x="5689600" y="1873717"/>
            <a:ext cx="6110514" cy="923330"/>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Lato" panose="020F0502020204030203" pitchFamily="34" charset="0"/>
              </a:rPr>
              <a:t>[3]</a:t>
            </a:r>
            <a:endParaRPr lang="en-US" b="0" dirty="0">
              <a:effectLst/>
            </a:endParaRPr>
          </a:p>
          <a:p>
            <a:br>
              <a:rPr lang="en-US" dirty="0"/>
            </a:br>
            <a:endParaRPr lang="en-US" dirty="0"/>
          </a:p>
        </p:txBody>
      </p:sp>
    </p:spTree>
    <p:extLst>
      <p:ext uri="{BB962C8B-B14F-4D97-AF65-F5344CB8AC3E}">
        <p14:creationId xmlns:p14="http://schemas.microsoft.com/office/powerpoint/2010/main" val="414400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52F28A-8DF3-D3CC-AC8D-4F3C1D727F51}"/>
              </a:ext>
            </a:extLst>
          </p:cNvPr>
          <p:cNvSpPr txBox="1"/>
          <p:nvPr/>
        </p:nvSpPr>
        <p:spPr>
          <a:xfrm>
            <a:off x="186519" y="2144366"/>
            <a:ext cx="6110514" cy="923330"/>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Lato" panose="020F0502020204030203" pitchFamily="34" charset="0"/>
              </a:rPr>
              <a:t>[4]</a:t>
            </a:r>
            <a:endParaRPr lang="en-US" b="0" dirty="0">
              <a:effectLst/>
            </a:endParaRPr>
          </a:p>
          <a:p>
            <a:br>
              <a:rPr lang="en-US" dirty="0"/>
            </a:br>
            <a:endParaRPr lang="en-US" dirty="0"/>
          </a:p>
        </p:txBody>
      </p:sp>
      <p:sp>
        <p:nvSpPr>
          <p:cNvPr id="2" name="Title 1">
            <a:extLst>
              <a:ext uri="{FF2B5EF4-FFF2-40B4-BE49-F238E27FC236}">
                <a16:creationId xmlns:a16="http://schemas.microsoft.com/office/drawing/2014/main" id="{1302D31F-ECDC-4086-A615-CDDA3CA140DF}"/>
              </a:ext>
            </a:extLst>
          </p:cNvPr>
          <p:cNvSpPr>
            <a:spLocks noGrp="1"/>
          </p:cNvSpPr>
          <p:nvPr>
            <p:ph type="title"/>
          </p:nvPr>
        </p:nvSpPr>
        <p:spPr>
          <a:xfrm>
            <a:off x="258580" y="193663"/>
            <a:ext cx="10515600" cy="863035"/>
          </a:xfrm>
        </p:spPr>
        <p:txBody>
          <a:bodyPr vert="horz" lIns="91440" tIns="45720" rIns="91440" bIns="45720" rtlCol="0" anchor="b">
            <a:normAutofit/>
          </a:bodyPr>
          <a:lstStyle/>
          <a:p>
            <a:r>
              <a:rPr lang="en-US" sz="3600" dirty="0">
                <a:latin typeface="Century Gothic" panose="020B0502020202020204" pitchFamily="34" charset="0"/>
              </a:rPr>
              <a:t>Superconductors in Qubits</a:t>
            </a:r>
          </a:p>
        </p:txBody>
      </p:sp>
      <p:pic>
        <p:nvPicPr>
          <p:cNvPr id="3082" name="Picture 10" descr="A diagram of a power supply&#10;&#10;Description automatically generated">
            <a:extLst>
              <a:ext uri="{FF2B5EF4-FFF2-40B4-BE49-F238E27FC236}">
                <a16:creationId xmlns:a16="http://schemas.microsoft.com/office/drawing/2014/main" id="{945396D6-5C27-0787-DC65-977209E1F7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1926" y="2077962"/>
            <a:ext cx="4602278" cy="17373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A826AF5-A28E-BF6C-3DDF-D4BA168B705D}"/>
              </a:ext>
            </a:extLst>
          </p:cNvPr>
          <p:cNvSpPr txBox="1"/>
          <p:nvPr/>
        </p:nvSpPr>
        <p:spPr>
          <a:xfrm>
            <a:off x="404734" y="1483539"/>
            <a:ext cx="5291528" cy="523220"/>
          </a:xfrm>
          <a:prstGeom prst="rect">
            <a:avLst/>
          </a:prstGeom>
          <a:noFill/>
        </p:spPr>
        <p:txBody>
          <a:bodyPr wrap="square" rtlCol="0">
            <a:spAutoFit/>
          </a:bodyPr>
          <a:lstStyle/>
          <a:p>
            <a:pPr marL="457200" indent="-457200">
              <a:buFont typeface="Wingdings" pitchFamily="2" charset="2"/>
              <a:buChar char="v"/>
            </a:pPr>
            <a:r>
              <a:rPr lang="en-US" sz="2800" dirty="0">
                <a:latin typeface="Century Gothic" panose="020B0502020202020204" pitchFamily="34" charset="0"/>
              </a:rPr>
              <a:t>Superconducting qubits</a:t>
            </a:r>
          </a:p>
        </p:txBody>
      </p:sp>
      <p:sp>
        <p:nvSpPr>
          <p:cNvPr id="15" name="Plus 14">
            <a:extLst>
              <a:ext uri="{FF2B5EF4-FFF2-40B4-BE49-F238E27FC236}">
                <a16:creationId xmlns:a16="http://schemas.microsoft.com/office/drawing/2014/main" id="{4C9432BB-9E76-C482-0848-2BD783215B6D}"/>
              </a:ext>
            </a:extLst>
          </p:cNvPr>
          <p:cNvSpPr/>
          <p:nvPr/>
        </p:nvSpPr>
        <p:spPr>
          <a:xfrm>
            <a:off x="5396462" y="2368446"/>
            <a:ext cx="809469" cy="779489"/>
          </a:xfrm>
          <a:prstGeom prst="mathPlus">
            <a:avLst/>
          </a:prstGeom>
          <a:solidFill>
            <a:schemeClr val="bg2">
              <a:lumMod val="9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4C1A931-9E59-117E-6CA7-5FC04CA116EC}"/>
              </a:ext>
            </a:extLst>
          </p:cNvPr>
          <p:cNvSpPr/>
          <p:nvPr/>
        </p:nvSpPr>
        <p:spPr>
          <a:xfrm>
            <a:off x="-67456" y="6334780"/>
            <a:ext cx="12326911" cy="637082"/>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Equal 18">
            <a:extLst>
              <a:ext uri="{FF2B5EF4-FFF2-40B4-BE49-F238E27FC236}">
                <a16:creationId xmlns:a16="http://schemas.microsoft.com/office/drawing/2014/main" id="{F3F2EC4F-85A5-7446-27F2-5B1FBFA4A0B6}"/>
              </a:ext>
            </a:extLst>
          </p:cNvPr>
          <p:cNvSpPr/>
          <p:nvPr/>
        </p:nvSpPr>
        <p:spPr>
          <a:xfrm>
            <a:off x="8456684" y="2419306"/>
            <a:ext cx="963244" cy="707219"/>
          </a:xfrm>
          <a:prstGeom prst="mathEqual">
            <a:avLst/>
          </a:prstGeom>
          <a:solidFill>
            <a:schemeClr val="bg2">
              <a:lumMod val="9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086" name="Picture 14">
            <a:extLst>
              <a:ext uri="{FF2B5EF4-FFF2-40B4-BE49-F238E27FC236}">
                <a16:creationId xmlns:a16="http://schemas.microsoft.com/office/drawing/2014/main" id="{2B7A0814-8EDA-FCFE-0576-38F67A4023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2524" y="1539752"/>
            <a:ext cx="2174629" cy="22314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041C2D4-5F1B-B825-49A2-BDA055D03835}"/>
              </a:ext>
            </a:extLst>
          </p:cNvPr>
          <p:cNvSpPr txBox="1"/>
          <p:nvPr/>
        </p:nvSpPr>
        <p:spPr>
          <a:xfrm>
            <a:off x="404734" y="4925304"/>
            <a:ext cx="5291528" cy="523220"/>
          </a:xfrm>
          <a:prstGeom prst="rect">
            <a:avLst/>
          </a:prstGeom>
          <a:noFill/>
        </p:spPr>
        <p:txBody>
          <a:bodyPr wrap="square" rtlCol="0">
            <a:spAutoFit/>
          </a:bodyPr>
          <a:lstStyle/>
          <a:p>
            <a:pPr marL="457200" indent="-457200">
              <a:buFont typeface="Wingdings" pitchFamily="2" charset="2"/>
              <a:buChar char="v"/>
            </a:pPr>
            <a:r>
              <a:rPr lang="en-US" sz="2800" dirty="0">
                <a:latin typeface="Century Gothic" panose="020B0502020202020204" pitchFamily="34" charset="0"/>
              </a:rPr>
              <a:t>Topological qubits</a:t>
            </a:r>
          </a:p>
        </p:txBody>
      </p:sp>
      <p:pic>
        <p:nvPicPr>
          <p:cNvPr id="3088" name="Picture 16">
            <a:extLst>
              <a:ext uri="{FF2B5EF4-FFF2-40B4-BE49-F238E27FC236}">
                <a16:creationId xmlns:a16="http://schemas.microsoft.com/office/drawing/2014/main" id="{F67BF602-8B7F-4F9E-26F2-7667D527D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6336" y="4235603"/>
            <a:ext cx="2560088" cy="2198494"/>
          </a:xfrm>
          <a:prstGeom prst="rect">
            <a:avLst/>
          </a:prstGeom>
          <a:noFill/>
          <a:extLst>
            <a:ext uri="{909E8E84-426E-40DD-AFC4-6F175D3DCCD1}">
              <a14:hiddenFill xmlns:a14="http://schemas.microsoft.com/office/drawing/2010/main">
                <a:solidFill>
                  <a:srgbClr val="FFFFFF"/>
                </a:solidFill>
              </a14:hiddenFill>
            </a:ext>
          </a:extLst>
        </p:spPr>
      </p:pic>
      <p:sp>
        <p:nvSpPr>
          <p:cNvPr id="21" name="Slide Number Placeholder 20">
            <a:extLst>
              <a:ext uri="{FF2B5EF4-FFF2-40B4-BE49-F238E27FC236}">
                <a16:creationId xmlns:a16="http://schemas.microsoft.com/office/drawing/2014/main" id="{0F9A2461-50D3-C9DF-E793-87AEF6198065}"/>
              </a:ext>
            </a:extLst>
          </p:cNvPr>
          <p:cNvSpPr>
            <a:spLocks noGrp="1"/>
          </p:cNvSpPr>
          <p:nvPr>
            <p:ph type="sldNum" sz="quarter" idx="12"/>
          </p:nvPr>
        </p:nvSpPr>
        <p:spPr>
          <a:xfrm>
            <a:off x="9338238" y="6470758"/>
            <a:ext cx="2743200" cy="365125"/>
          </a:xfrm>
        </p:spPr>
        <p:txBody>
          <a:bodyPr/>
          <a:lstStyle/>
          <a:p>
            <a:fld id="{06CC62EF-CB4A-4E42-94EC-DE2D864572A3}" type="slidenum">
              <a:rPr lang="en-US" sz="2000" smtClean="0"/>
              <a:t>4</a:t>
            </a:fld>
            <a:endParaRPr lang="en-US" sz="2000" dirty="0"/>
          </a:p>
        </p:txBody>
      </p:sp>
      <p:sp>
        <p:nvSpPr>
          <p:cNvPr id="4" name="TextBox 3">
            <a:extLst>
              <a:ext uri="{FF2B5EF4-FFF2-40B4-BE49-F238E27FC236}">
                <a16:creationId xmlns:a16="http://schemas.microsoft.com/office/drawing/2014/main" id="{2CA09021-EC6F-BFF4-5170-87355C3887EA}"/>
              </a:ext>
            </a:extLst>
          </p:cNvPr>
          <p:cNvSpPr txBox="1"/>
          <p:nvPr/>
        </p:nvSpPr>
        <p:spPr>
          <a:xfrm>
            <a:off x="8750382" y="1495976"/>
            <a:ext cx="6110514" cy="923330"/>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Lato" panose="020F0502020204030203" pitchFamily="34" charset="0"/>
              </a:rPr>
              <a:t>[5]</a:t>
            </a:r>
            <a:endParaRPr lang="en-US" b="0" dirty="0">
              <a:effectLst/>
            </a:endParaRPr>
          </a:p>
          <a:p>
            <a:br>
              <a:rPr lang="en-US" dirty="0"/>
            </a:br>
            <a:endParaRPr lang="en-US" dirty="0"/>
          </a:p>
        </p:txBody>
      </p:sp>
      <p:sp>
        <p:nvSpPr>
          <p:cNvPr id="5" name="TextBox 4">
            <a:extLst>
              <a:ext uri="{FF2B5EF4-FFF2-40B4-BE49-F238E27FC236}">
                <a16:creationId xmlns:a16="http://schemas.microsoft.com/office/drawing/2014/main" id="{424D9BEB-021E-F7A9-7CEF-C23241C6C7A7}"/>
              </a:ext>
            </a:extLst>
          </p:cNvPr>
          <p:cNvSpPr txBox="1"/>
          <p:nvPr/>
        </p:nvSpPr>
        <p:spPr>
          <a:xfrm>
            <a:off x="4422899" y="4339727"/>
            <a:ext cx="6110514" cy="923330"/>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Lato" panose="020F0502020204030203" pitchFamily="34" charset="0"/>
              </a:rPr>
              <a:t>[6]</a:t>
            </a:r>
            <a:endParaRPr lang="en-US" b="0" dirty="0">
              <a:effectLst/>
            </a:endParaRPr>
          </a:p>
          <a:p>
            <a:br>
              <a:rPr lang="en-US" dirty="0"/>
            </a:br>
            <a:endParaRPr lang="en-US" dirty="0"/>
          </a:p>
        </p:txBody>
      </p:sp>
      <p:pic>
        <p:nvPicPr>
          <p:cNvPr id="1026" name="Picture 2" descr="LC circuit - Wikipedia">
            <a:extLst>
              <a:ext uri="{FF2B5EF4-FFF2-40B4-BE49-F238E27FC236}">
                <a16:creationId xmlns:a16="http://schemas.microsoft.com/office/drawing/2014/main" id="{4FF9049C-6365-5CB7-ECB4-E8D029F395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3599" y="1838242"/>
            <a:ext cx="2538448" cy="18614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38F207-12FC-61B5-CE44-3D469653D918}"/>
              </a:ext>
            </a:extLst>
          </p:cNvPr>
          <p:cNvSpPr txBox="1"/>
          <p:nvPr/>
        </p:nvSpPr>
        <p:spPr>
          <a:xfrm>
            <a:off x="4645152" y="10863072"/>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3182DF8C-BFCD-5934-4E1D-37982D52D638}"/>
              </a:ext>
            </a:extLst>
          </p:cNvPr>
          <p:cNvPicPr>
            <a:picLocks noChangeAspect="1"/>
          </p:cNvPicPr>
          <p:nvPr/>
        </p:nvPicPr>
        <p:blipFill>
          <a:blip r:embed="rId7"/>
          <a:stretch>
            <a:fillRect/>
          </a:stretch>
        </p:blipFill>
        <p:spPr>
          <a:xfrm>
            <a:off x="9389185" y="1242103"/>
            <a:ext cx="2781450" cy="2912157"/>
          </a:xfrm>
          <a:prstGeom prst="rect">
            <a:avLst/>
          </a:prstGeom>
        </p:spPr>
      </p:pic>
      <p:sp>
        <p:nvSpPr>
          <p:cNvPr id="8" name="Rectangle 7">
            <a:extLst>
              <a:ext uri="{FF2B5EF4-FFF2-40B4-BE49-F238E27FC236}">
                <a16:creationId xmlns:a16="http://schemas.microsoft.com/office/drawing/2014/main" id="{AD0E3E5A-1004-4890-3240-A2924DE4564C}"/>
              </a:ext>
            </a:extLst>
          </p:cNvPr>
          <p:cNvSpPr/>
          <p:nvPr/>
        </p:nvSpPr>
        <p:spPr>
          <a:xfrm>
            <a:off x="10533413" y="1056698"/>
            <a:ext cx="805147" cy="426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09CD51-D676-E94A-848C-F5870B3E51B1}"/>
              </a:ext>
            </a:extLst>
          </p:cNvPr>
          <p:cNvSpPr/>
          <p:nvPr/>
        </p:nvSpPr>
        <p:spPr>
          <a:xfrm>
            <a:off x="9338238" y="1242103"/>
            <a:ext cx="518994" cy="2976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EE41EC2-F8B0-21A1-D71E-7814ECB6AD64}"/>
              </a:ext>
            </a:extLst>
          </p:cNvPr>
          <p:cNvSpPr txBox="1"/>
          <p:nvPr/>
        </p:nvSpPr>
        <p:spPr>
          <a:xfrm>
            <a:off x="8741896" y="1502678"/>
            <a:ext cx="6110514" cy="923330"/>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Lato" panose="020F0502020204030203" pitchFamily="34" charset="0"/>
              </a:rPr>
              <a:t>[8]</a:t>
            </a:r>
            <a:endParaRPr lang="en-US" b="0" dirty="0">
              <a:effectLst/>
            </a:endParaRPr>
          </a:p>
          <a:p>
            <a:br>
              <a:rPr lang="en-US" dirty="0"/>
            </a:br>
            <a:endParaRPr lang="en-US" dirty="0"/>
          </a:p>
        </p:txBody>
      </p:sp>
    </p:spTree>
    <p:extLst>
      <p:ext uri="{BB962C8B-B14F-4D97-AF65-F5344CB8AC3E}">
        <p14:creationId xmlns:p14="http://schemas.microsoft.com/office/powerpoint/2010/main" val="270004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animBg="1"/>
      <p:bldP spid="19" grpId="0" animBg="1"/>
      <p:bldP spid="20" grpId="0"/>
      <p:bldP spid="4" grpId="0"/>
      <p:bldP spid="4" grpId="1"/>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A023646-4B65-8B13-A4FF-EF5477224CC6}"/>
              </a:ext>
            </a:extLst>
          </p:cNvPr>
          <p:cNvSpPr/>
          <p:nvPr/>
        </p:nvSpPr>
        <p:spPr>
          <a:xfrm>
            <a:off x="1" y="0"/>
            <a:ext cx="4557010"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DC3865D-75EE-337F-4BC6-B9632B61AF82}"/>
              </a:ext>
            </a:extLst>
          </p:cNvPr>
          <p:cNvSpPr>
            <a:spLocks noGrp="1"/>
          </p:cNvSpPr>
          <p:nvPr>
            <p:ph type="sldNum" sz="quarter" idx="12"/>
          </p:nvPr>
        </p:nvSpPr>
        <p:spPr>
          <a:xfrm>
            <a:off x="9415285" y="6356350"/>
            <a:ext cx="2743200" cy="365125"/>
          </a:xfrm>
        </p:spPr>
        <p:txBody>
          <a:bodyPr vert="horz" lIns="91440" tIns="45720" rIns="91440" bIns="45720" rtlCol="0" anchor="ctr">
            <a:noAutofit/>
          </a:bodyPr>
          <a:lstStyle/>
          <a:p>
            <a:fld id="{06CC62EF-CB4A-4E42-94EC-DE2D864572A3}" type="slidenum">
              <a:rPr lang="en-US" sz="2000" smtClean="0"/>
              <a:pPr/>
              <a:t>5</a:t>
            </a:fld>
            <a:endParaRPr lang="en-US" sz="2000" dirty="0"/>
          </a:p>
        </p:txBody>
      </p:sp>
      <p:pic>
        <p:nvPicPr>
          <p:cNvPr id="4098" name="Picture 2" descr="A diagram of a microscope&#10;&#10;Description automatically generated">
            <a:extLst>
              <a:ext uri="{FF2B5EF4-FFF2-40B4-BE49-F238E27FC236}">
                <a16:creationId xmlns:a16="http://schemas.microsoft.com/office/drawing/2014/main" id="{9DB289BC-9542-8EF3-D2F8-82E7CE0B67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86926" y="621647"/>
            <a:ext cx="7375158" cy="57341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B113CFA-EA63-3832-FFB1-4223A7F266FA}"/>
              </a:ext>
            </a:extLst>
          </p:cNvPr>
          <p:cNvSpPr txBox="1"/>
          <p:nvPr/>
        </p:nvSpPr>
        <p:spPr>
          <a:xfrm>
            <a:off x="129916" y="1925905"/>
            <a:ext cx="5071671" cy="2308324"/>
          </a:xfrm>
          <a:prstGeom prst="rect">
            <a:avLst/>
          </a:prstGeom>
          <a:noFill/>
        </p:spPr>
        <p:txBody>
          <a:bodyPr wrap="square" rtlCol="0">
            <a:spAutoFit/>
          </a:bodyPr>
          <a:lstStyle/>
          <a:p>
            <a:r>
              <a:rPr lang="en-US" sz="3600" dirty="0">
                <a:solidFill>
                  <a:schemeClr val="bg1"/>
                </a:solidFill>
                <a:latin typeface="Century Gothic" panose="020B0502020202020204" pitchFamily="34" charset="0"/>
              </a:rPr>
              <a:t>Growing Superconductors: </a:t>
            </a:r>
            <a:r>
              <a:rPr lang="en-US" sz="3600" b="1" dirty="0">
                <a:solidFill>
                  <a:schemeClr val="bg1"/>
                </a:solidFill>
                <a:latin typeface="Century Gothic" panose="020B0502020202020204" pitchFamily="34" charset="0"/>
              </a:rPr>
              <a:t>Molecular Beam Epitaxy</a:t>
            </a:r>
          </a:p>
        </p:txBody>
      </p:sp>
      <p:sp>
        <p:nvSpPr>
          <p:cNvPr id="14" name="TextBox 13">
            <a:extLst>
              <a:ext uri="{FF2B5EF4-FFF2-40B4-BE49-F238E27FC236}">
                <a16:creationId xmlns:a16="http://schemas.microsoft.com/office/drawing/2014/main" id="{75F75141-E577-4766-316C-E2FDCA051844}"/>
              </a:ext>
            </a:extLst>
          </p:cNvPr>
          <p:cNvSpPr txBox="1"/>
          <p:nvPr/>
        </p:nvSpPr>
        <p:spPr>
          <a:xfrm>
            <a:off x="1903751" y="6355830"/>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1BED70B5-8A79-8A4C-6E90-9BF0927C945D}"/>
              </a:ext>
            </a:extLst>
          </p:cNvPr>
          <p:cNvSpPr txBox="1"/>
          <p:nvPr/>
        </p:nvSpPr>
        <p:spPr>
          <a:xfrm>
            <a:off x="6089236" y="2505670"/>
            <a:ext cx="1204210" cy="923330"/>
          </a:xfrm>
          <a:prstGeom prst="rect">
            <a:avLst/>
          </a:prstGeom>
          <a:noFill/>
        </p:spPr>
        <p:txBody>
          <a:bodyPr wrap="square">
            <a:spAutoFit/>
          </a:bodyPr>
          <a:lstStyle/>
          <a:p>
            <a:pPr rtl="0">
              <a:spcBef>
                <a:spcPts val="0"/>
              </a:spcBef>
              <a:spcAft>
                <a:spcPts val="0"/>
              </a:spcAft>
            </a:pPr>
            <a:r>
              <a:rPr lang="en-US" sz="1800" b="0" i="0" u="none" strike="noStrike" dirty="0">
                <a:solidFill>
                  <a:srgbClr val="FF0000"/>
                </a:solidFill>
                <a:effectLst/>
                <a:latin typeface="Arial" panose="020B0604020202020204" pitchFamily="34" charset="0"/>
              </a:rPr>
              <a:t>Substrate</a:t>
            </a:r>
            <a:endParaRPr lang="en-US" b="0" dirty="0">
              <a:effectLst/>
            </a:endParaRPr>
          </a:p>
          <a:p>
            <a:br>
              <a:rPr lang="en-US" dirty="0"/>
            </a:br>
            <a:endParaRPr lang="en-US" dirty="0"/>
          </a:p>
        </p:txBody>
      </p:sp>
      <p:cxnSp>
        <p:nvCxnSpPr>
          <p:cNvPr id="21" name="Straight Arrow Connector 20">
            <a:extLst>
              <a:ext uri="{FF2B5EF4-FFF2-40B4-BE49-F238E27FC236}">
                <a16:creationId xmlns:a16="http://schemas.microsoft.com/office/drawing/2014/main" id="{5C6D07B3-7837-6912-485C-BE473DFC443C}"/>
              </a:ext>
            </a:extLst>
          </p:cNvPr>
          <p:cNvCxnSpPr>
            <a:cxnSpLocks/>
          </p:cNvCxnSpPr>
          <p:nvPr/>
        </p:nvCxnSpPr>
        <p:spPr>
          <a:xfrm flipV="1">
            <a:off x="6990415" y="1738859"/>
            <a:ext cx="714529" cy="766291"/>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40B3C3C-56BB-F3F3-9FC6-0165C3352D6D}"/>
              </a:ext>
            </a:extLst>
          </p:cNvPr>
          <p:cNvSpPr txBox="1"/>
          <p:nvPr/>
        </p:nvSpPr>
        <p:spPr>
          <a:xfrm>
            <a:off x="9237902" y="2682522"/>
            <a:ext cx="1204210" cy="1200329"/>
          </a:xfrm>
          <a:prstGeom prst="rect">
            <a:avLst/>
          </a:prstGeom>
          <a:noFill/>
        </p:spPr>
        <p:txBody>
          <a:bodyPr wrap="square">
            <a:spAutoFit/>
          </a:bodyPr>
          <a:lstStyle/>
          <a:p>
            <a:pPr rtl="0">
              <a:spcBef>
                <a:spcPts val="0"/>
              </a:spcBef>
              <a:spcAft>
                <a:spcPts val="0"/>
              </a:spcAft>
            </a:pPr>
            <a:r>
              <a:rPr lang="en-US" sz="1800" b="0" i="0" u="none" strike="noStrike" dirty="0">
                <a:solidFill>
                  <a:srgbClr val="1C0FC6"/>
                </a:solidFill>
                <a:effectLst/>
                <a:latin typeface="Arial" panose="020B0604020202020204" pitchFamily="34" charset="0"/>
              </a:rPr>
              <a:t>Source Material</a:t>
            </a:r>
            <a:endParaRPr lang="en-US" b="0" dirty="0">
              <a:solidFill>
                <a:srgbClr val="1C0FC6"/>
              </a:solidFill>
              <a:effectLst/>
            </a:endParaRPr>
          </a:p>
          <a:p>
            <a:br>
              <a:rPr lang="en-US" dirty="0"/>
            </a:br>
            <a:endParaRPr lang="en-US" dirty="0"/>
          </a:p>
        </p:txBody>
      </p:sp>
      <p:cxnSp>
        <p:nvCxnSpPr>
          <p:cNvPr id="25" name="Straight Arrow Connector 24">
            <a:extLst>
              <a:ext uri="{FF2B5EF4-FFF2-40B4-BE49-F238E27FC236}">
                <a16:creationId xmlns:a16="http://schemas.microsoft.com/office/drawing/2014/main" id="{FD26DC38-8936-1EF6-C56A-19F7F160E9B4}"/>
              </a:ext>
            </a:extLst>
          </p:cNvPr>
          <p:cNvCxnSpPr/>
          <p:nvPr/>
        </p:nvCxnSpPr>
        <p:spPr>
          <a:xfrm flipH="1">
            <a:off x="8004748" y="3282686"/>
            <a:ext cx="1410537" cy="802784"/>
          </a:xfrm>
          <a:prstGeom prst="straightConnector1">
            <a:avLst/>
          </a:prstGeom>
          <a:ln w="41275">
            <a:solidFill>
              <a:srgbClr val="1C0FC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8A936A1-0EE3-AD2C-7E3A-02B37829FD39}"/>
              </a:ext>
            </a:extLst>
          </p:cNvPr>
          <p:cNvCxnSpPr>
            <a:cxnSpLocks/>
          </p:cNvCxnSpPr>
          <p:nvPr/>
        </p:nvCxnSpPr>
        <p:spPr>
          <a:xfrm>
            <a:off x="9928698" y="3372506"/>
            <a:ext cx="858187" cy="1934012"/>
          </a:xfrm>
          <a:prstGeom prst="straightConnector1">
            <a:avLst/>
          </a:prstGeom>
          <a:ln w="41275">
            <a:solidFill>
              <a:srgbClr val="1C0FC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757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C85112-4BA3-170E-7FD6-1D6A8C12B4CE}"/>
              </a:ext>
            </a:extLst>
          </p:cNvPr>
          <p:cNvSpPr/>
          <p:nvPr/>
        </p:nvSpPr>
        <p:spPr>
          <a:xfrm>
            <a:off x="0" y="0"/>
            <a:ext cx="12192000" cy="1613647"/>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796A33-596A-FDD1-F4F4-0FEC2E871D14}"/>
              </a:ext>
            </a:extLst>
          </p:cNvPr>
          <p:cNvSpPr>
            <a:spLocks noGrp="1"/>
          </p:cNvSpPr>
          <p:nvPr>
            <p:ph type="title"/>
          </p:nvPr>
        </p:nvSpPr>
        <p:spPr>
          <a:xfrm>
            <a:off x="201382" y="116554"/>
            <a:ext cx="7316449" cy="1325563"/>
          </a:xfrm>
        </p:spPr>
        <p:txBody>
          <a:bodyPr>
            <a:normAutofit/>
          </a:bodyPr>
          <a:lstStyle/>
          <a:p>
            <a:r>
              <a:rPr lang="en-US" sz="3600" dirty="0">
                <a:solidFill>
                  <a:schemeClr val="bg1"/>
                </a:solidFill>
                <a:latin typeface="Century Gothic" panose="020B0502020202020204" pitchFamily="34" charset="0"/>
              </a:rPr>
              <a:t>Low Temperature Superconductor Growth</a:t>
            </a:r>
          </a:p>
        </p:txBody>
      </p:sp>
      <p:sp>
        <p:nvSpPr>
          <p:cNvPr id="3" name="Content Placeholder 2">
            <a:extLst>
              <a:ext uri="{FF2B5EF4-FFF2-40B4-BE49-F238E27FC236}">
                <a16:creationId xmlns:a16="http://schemas.microsoft.com/office/drawing/2014/main" id="{145CBD22-E551-26DD-C798-DED35CD2A803}"/>
              </a:ext>
            </a:extLst>
          </p:cNvPr>
          <p:cNvSpPr>
            <a:spLocks noGrp="1"/>
          </p:cNvSpPr>
          <p:nvPr>
            <p:ph idx="1"/>
          </p:nvPr>
        </p:nvSpPr>
        <p:spPr>
          <a:xfrm>
            <a:off x="373506" y="2214540"/>
            <a:ext cx="5397708" cy="4351338"/>
          </a:xfrm>
        </p:spPr>
        <p:txBody>
          <a:bodyPr>
            <a:normAutofit/>
          </a:bodyPr>
          <a:lstStyle/>
          <a:p>
            <a:pPr marL="0" indent="0">
              <a:buNone/>
            </a:pPr>
            <a:r>
              <a:rPr lang="en-US" b="0" i="0" u="none" strike="noStrike" dirty="0">
                <a:solidFill>
                  <a:srgbClr val="000000"/>
                </a:solidFill>
                <a:effectLst/>
                <a:latin typeface="Century Gothic" panose="020B0502020202020204" pitchFamily="34" charset="0"/>
              </a:rPr>
              <a:t>How does LT growth affect…</a:t>
            </a:r>
          </a:p>
          <a:p>
            <a:pPr marL="0" indent="0">
              <a:buNone/>
            </a:pPr>
            <a:endParaRPr lang="en-US" b="0" i="0" u="none" strike="noStrike" dirty="0">
              <a:solidFill>
                <a:srgbClr val="000000"/>
              </a:solidFill>
              <a:effectLst/>
              <a:latin typeface="Century Gothic" panose="020B0502020202020204" pitchFamily="34" charset="0"/>
            </a:endParaRPr>
          </a:p>
          <a:p>
            <a:pPr marL="514350" indent="-514350">
              <a:buFont typeface="+mj-lt"/>
              <a:buAutoNum type="arabicPeriod"/>
            </a:pPr>
            <a:r>
              <a:rPr lang="en-US" b="0" i="0" u="none" strike="noStrike" dirty="0">
                <a:solidFill>
                  <a:srgbClr val="000000"/>
                </a:solidFill>
                <a:effectLst/>
                <a:latin typeface="Century Gothic" panose="020B0502020202020204" pitchFamily="34" charset="0"/>
              </a:rPr>
              <a:t>T</a:t>
            </a:r>
            <a:r>
              <a:rPr lang="en-US" b="0" i="0" u="none" strike="noStrike" baseline="-25000" dirty="0">
                <a:solidFill>
                  <a:srgbClr val="000000"/>
                </a:solidFill>
                <a:effectLst/>
                <a:latin typeface="Century Gothic" panose="020B0502020202020204" pitchFamily="34" charset="0"/>
              </a:rPr>
              <a:t>C</a:t>
            </a:r>
            <a:endParaRPr lang="en-US" b="0" i="0" u="none" strike="noStrike" dirty="0">
              <a:solidFill>
                <a:srgbClr val="000000"/>
              </a:solidFill>
              <a:effectLst/>
              <a:latin typeface="Century Gothic" panose="020B0502020202020204" pitchFamily="34" charset="0"/>
            </a:endParaRPr>
          </a:p>
          <a:p>
            <a:pPr marL="514350" indent="-514350">
              <a:buFont typeface="+mj-lt"/>
              <a:buAutoNum type="arabicPeriod"/>
            </a:pPr>
            <a:r>
              <a:rPr lang="en-US" dirty="0">
                <a:solidFill>
                  <a:srgbClr val="000000"/>
                </a:solidFill>
                <a:latin typeface="Century Gothic" panose="020B0502020202020204" pitchFamily="34" charset="0"/>
              </a:rPr>
              <a:t>H</a:t>
            </a:r>
            <a:r>
              <a:rPr lang="en-US" baseline="-25000" dirty="0">
                <a:solidFill>
                  <a:srgbClr val="000000"/>
                </a:solidFill>
                <a:latin typeface="Century Gothic" panose="020B0502020202020204" pitchFamily="34" charset="0"/>
              </a:rPr>
              <a:t>C</a:t>
            </a:r>
          </a:p>
          <a:p>
            <a:pPr marL="514350" indent="-514350">
              <a:buFont typeface="+mj-lt"/>
              <a:buAutoNum type="arabicPeriod"/>
            </a:pPr>
            <a:r>
              <a:rPr lang="en-US" dirty="0">
                <a:solidFill>
                  <a:srgbClr val="000000"/>
                </a:solidFill>
                <a:latin typeface="Century Gothic" panose="020B0502020202020204" pitchFamily="34" charset="0"/>
              </a:rPr>
              <a:t>Qubit quality</a:t>
            </a:r>
          </a:p>
          <a:p>
            <a:pPr marL="514350" indent="-514350">
              <a:buFont typeface="+mj-lt"/>
              <a:buAutoNum type="arabicPeriod"/>
            </a:pPr>
            <a:endParaRPr lang="en-US" dirty="0">
              <a:solidFill>
                <a:srgbClr val="000000"/>
              </a:solidFill>
              <a:latin typeface="Century Gothic" panose="020B0502020202020204" pitchFamily="34" charset="0"/>
            </a:endParaRPr>
          </a:p>
          <a:p>
            <a:pPr marL="514350" indent="-514350">
              <a:buFont typeface="+mj-lt"/>
              <a:buAutoNum type="arabicPeriod"/>
            </a:pPr>
            <a:endParaRPr lang="en-US" b="0" i="0" u="none" strike="noStrike" dirty="0">
              <a:solidFill>
                <a:srgbClr val="000000"/>
              </a:solidFill>
              <a:effectLst/>
              <a:latin typeface="Century Gothic" panose="020B0502020202020204" pitchFamily="34" charset="0"/>
            </a:endParaRPr>
          </a:p>
          <a:p>
            <a:pPr>
              <a:buFont typeface="Wingdings" pitchFamily="2" charset="2"/>
              <a:buChar char="v"/>
            </a:pPr>
            <a:endParaRPr lang="en-US" dirty="0"/>
          </a:p>
        </p:txBody>
      </p:sp>
      <p:sp>
        <p:nvSpPr>
          <p:cNvPr id="4" name="Slide Number Placeholder 3">
            <a:extLst>
              <a:ext uri="{FF2B5EF4-FFF2-40B4-BE49-F238E27FC236}">
                <a16:creationId xmlns:a16="http://schemas.microsoft.com/office/drawing/2014/main" id="{5B447DF1-902D-0389-1570-C89691C47DF9}"/>
              </a:ext>
            </a:extLst>
          </p:cNvPr>
          <p:cNvSpPr>
            <a:spLocks noGrp="1"/>
          </p:cNvSpPr>
          <p:nvPr>
            <p:ph type="sldNum" sz="quarter" idx="12"/>
          </p:nvPr>
        </p:nvSpPr>
        <p:spPr>
          <a:xfrm>
            <a:off x="9400694" y="6486261"/>
            <a:ext cx="2743200" cy="365125"/>
          </a:xfrm>
        </p:spPr>
        <p:txBody>
          <a:bodyPr/>
          <a:lstStyle/>
          <a:p>
            <a:fld id="{06CC62EF-CB4A-4E42-94EC-DE2D864572A3}" type="slidenum">
              <a:rPr lang="en-US" sz="2000" smtClean="0"/>
              <a:t>6</a:t>
            </a:fld>
            <a:endParaRPr lang="en-US" sz="2000" dirty="0"/>
          </a:p>
        </p:txBody>
      </p:sp>
      <p:pic>
        <p:nvPicPr>
          <p:cNvPr id="5122" name="Picture 2">
            <a:extLst>
              <a:ext uri="{FF2B5EF4-FFF2-40B4-BE49-F238E27FC236}">
                <a16:creationId xmlns:a16="http://schemas.microsoft.com/office/drawing/2014/main" id="{4EFD549E-5F3F-E63A-83EB-147589C9B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214" y="1995257"/>
            <a:ext cx="6164681" cy="478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012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41D4FA-F573-6BCE-7D11-6D9336C548D6}"/>
              </a:ext>
            </a:extLst>
          </p:cNvPr>
          <p:cNvSpPr/>
          <p:nvPr/>
        </p:nvSpPr>
        <p:spPr>
          <a:xfrm>
            <a:off x="0" y="0"/>
            <a:ext cx="12192000" cy="1447593"/>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6927D1-994F-A335-8506-2AF780F5D46F}"/>
              </a:ext>
            </a:extLst>
          </p:cNvPr>
          <p:cNvSpPr>
            <a:spLocks noGrp="1"/>
          </p:cNvSpPr>
          <p:nvPr>
            <p:ph type="title"/>
          </p:nvPr>
        </p:nvSpPr>
        <p:spPr>
          <a:xfrm>
            <a:off x="472440" y="122030"/>
            <a:ext cx="10515600" cy="1325563"/>
          </a:xfrm>
        </p:spPr>
        <p:txBody>
          <a:bodyPr/>
          <a:lstStyle/>
          <a:p>
            <a:r>
              <a:rPr lang="en-US" dirty="0">
                <a:solidFill>
                  <a:schemeClr val="bg1"/>
                </a:solidFill>
                <a:latin typeface="Century Gothic" panose="020B0502020202020204" pitchFamily="34" charset="0"/>
              </a:rPr>
              <a:t>Methods</a:t>
            </a:r>
          </a:p>
        </p:txBody>
      </p:sp>
      <p:sp>
        <p:nvSpPr>
          <p:cNvPr id="4" name="Slide Number Placeholder 3">
            <a:extLst>
              <a:ext uri="{FF2B5EF4-FFF2-40B4-BE49-F238E27FC236}">
                <a16:creationId xmlns:a16="http://schemas.microsoft.com/office/drawing/2014/main" id="{B80997D2-0E74-4CDB-566C-97876B113D74}"/>
              </a:ext>
            </a:extLst>
          </p:cNvPr>
          <p:cNvSpPr>
            <a:spLocks noGrp="1"/>
          </p:cNvSpPr>
          <p:nvPr>
            <p:ph type="sldNum" sz="quarter" idx="12"/>
          </p:nvPr>
        </p:nvSpPr>
        <p:spPr>
          <a:xfrm>
            <a:off x="9277574" y="6492875"/>
            <a:ext cx="2743200" cy="365125"/>
          </a:xfrm>
        </p:spPr>
        <p:txBody>
          <a:bodyPr/>
          <a:lstStyle/>
          <a:p>
            <a:fld id="{06CC62EF-CB4A-4E42-94EC-DE2D864572A3}" type="slidenum">
              <a:rPr lang="en-US" sz="2000" smtClean="0"/>
              <a:t>7</a:t>
            </a:fld>
            <a:endParaRPr lang="en-US" sz="2000" dirty="0"/>
          </a:p>
        </p:txBody>
      </p:sp>
      <p:grpSp>
        <p:nvGrpSpPr>
          <p:cNvPr id="24" name="Group 23">
            <a:extLst>
              <a:ext uri="{FF2B5EF4-FFF2-40B4-BE49-F238E27FC236}">
                <a16:creationId xmlns:a16="http://schemas.microsoft.com/office/drawing/2014/main" id="{E6B0DC08-8D3E-5406-C24A-34C9361AB202}"/>
              </a:ext>
            </a:extLst>
          </p:cNvPr>
          <p:cNvGrpSpPr/>
          <p:nvPr/>
        </p:nvGrpSpPr>
        <p:grpSpPr>
          <a:xfrm>
            <a:off x="688489" y="3152821"/>
            <a:ext cx="6788076" cy="2950260"/>
            <a:chOff x="355002" y="3230687"/>
            <a:chExt cx="7569798" cy="2950260"/>
          </a:xfrm>
        </p:grpSpPr>
        <p:grpSp>
          <p:nvGrpSpPr>
            <p:cNvPr id="23" name="Group 22">
              <a:extLst>
                <a:ext uri="{FF2B5EF4-FFF2-40B4-BE49-F238E27FC236}">
                  <a16:creationId xmlns:a16="http://schemas.microsoft.com/office/drawing/2014/main" id="{369BC87C-D3B3-33DD-06CF-90AEBADF73F2}"/>
                </a:ext>
              </a:extLst>
            </p:cNvPr>
            <p:cNvGrpSpPr/>
            <p:nvPr/>
          </p:nvGrpSpPr>
          <p:grpSpPr>
            <a:xfrm>
              <a:off x="355002" y="3230687"/>
              <a:ext cx="7569798" cy="2425185"/>
              <a:chOff x="355002" y="3230687"/>
              <a:chExt cx="7569798" cy="2425185"/>
            </a:xfrm>
          </p:grpSpPr>
          <p:grpSp>
            <p:nvGrpSpPr>
              <p:cNvPr id="14" name="Group 13">
                <a:extLst>
                  <a:ext uri="{FF2B5EF4-FFF2-40B4-BE49-F238E27FC236}">
                    <a16:creationId xmlns:a16="http://schemas.microsoft.com/office/drawing/2014/main" id="{29DDAD60-F76D-7AD3-C7BB-E043272ABA27}"/>
                  </a:ext>
                </a:extLst>
              </p:cNvPr>
              <p:cNvGrpSpPr/>
              <p:nvPr/>
            </p:nvGrpSpPr>
            <p:grpSpPr>
              <a:xfrm>
                <a:off x="355002" y="3230687"/>
                <a:ext cx="7569798" cy="1593606"/>
                <a:chOff x="1861073" y="3708514"/>
                <a:chExt cx="7569798" cy="1593606"/>
              </a:xfrm>
            </p:grpSpPr>
            <p:grpSp>
              <p:nvGrpSpPr>
                <p:cNvPr id="10" name="Group 9">
                  <a:extLst>
                    <a:ext uri="{FF2B5EF4-FFF2-40B4-BE49-F238E27FC236}">
                      <a16:creationId xmlns:a16="http://schemas.microsoft.com/office/drawing/2014/main" id="{19C401FA-2095-19AE-F9EE-214ACC273BDB}"/>
                    </a:ext>
                  </a:extLst>
                </p:cNvPr>
                <p:cNvGrpSpPr/>
                <p:nvPr/>
              </p:nvGrpSpPr>
              <p:grpSpPr>
                <a:xfrm>
                  <a:off x="1861073" y="3713987"/>
                  <a:ext cx="5056094" cy="1588133"/>
                  <a:chOff x="2657139" y="4264518"/>
                  <a:chExt cx="4260028" cy="1037602"/>
                </a:xfrm>
              </p:grpSpPr>
              <p:sp>
                <p:nvSpPr>
                  <p:cNvPr id="6" name="Rectangle 5">
                    <a:extLst>
                      <a:ext uri="{FF2B5EF4-FFF2-40B4-BE49-F238E27FC236}">
                        <a16:creationId xmlns:a16="http://schemas.microsoft.com/office/drawing/2014/main" id="{D446447E-28B9-7B39-1953-C922F091487D}"/>
                      </a:ext>
                    </a:extLst>
                  </p:cNvPr>
                  <p:cNvSpPr/>
                  <p:nvPr/>
                </p:nvSpPr>
                <p:spPr>
                  <a:xfrm>
                    <a:off x="2657139" y="4624388"/>
                    <a:ext cx="4260028" cy="67773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34D876-ED71-01A0-5807-7D3F2CDED5FB}"/>
                      </a:ext>
                    </a:extLst>
                  </p:cNvPr>
                  <p:cNvSpPr/>
                  <p:nvPr/>
                </p:nvSpPr>
                <p:spPr>
                  <a:xfrm>
                    <a:off x="2657139" y="4264518"/>
                    <a:ext cx="4260028" cy="359870"/>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3CF3302-88A0-2667-DB5D-A4AD6A818ADC}"/>
                      </a:ext>
                    </a:extLst>
                  </p:cNvPr>
                  <p:cNvSpPr txBox="1"/>
                  <p:nvPr/>
                </p:nvSpPr>
                <p:spPr>
                  <a:xfrm>
                    <a:off x="4389120" y="4796957"/>
                    <a:ext cx="2528047" cy="461665"/>
                  </a:xfrm>
                  <a:prstGeom prst="rect">
                    <a:avLst/>
                  </a:prstGeom>
                  <a:noFill/>
                </p:spPr>
                <p:txBody>
                  <a:bodyPr wrap="square" rtlCol="0">
                    <a:spAutoFit/>
                  </a:bodyPr>
                  <a:lstStyle/>
                  <a:p>
                    <a:r>
                      <a:rPr lang="en-US" sz="2400" dirty="0">
                        <a:latin typeface="Century Gothic" panose="020B0502020202020204" pitchFamily="34" charset="0"/>
                      </a:rPr>
                      <a:t>Al</a:t>
                    </a:r>
                    <a:r>
                      <a:rPr lang="en-US" sz="2400" baseline="-25000" dirty="0">
                        <a:latin typeface="Century Gothic" panose="020B0502020202020204" pitchFamily="34" charset="0"/>
                      </a:rPr>
                      <a:t>2</a:t>
                    </a:r>
                    <a:r>
                      <a:rPr lang="en-US" sz="2400" dirty="0">
                        <a:latin typeface="Century Gothic" panose="020B0502020202020204" pitchFamily="34" charset="0"/>
                      </a:rPr>
                      <a:t>O</a:t>
                    </a:r>
                    <a:r>
                      <a:rPr lang="en-US" sz="2400" baseline="-25000" dirty="0">
                        <a:latin typeface="Century Gothic" panose="020B0502020202020204" pitchFamily="34" charset="0"/>
                      </a:rPr>
                      <a:t>3</a:t>
                    </a:r>
                    <a:endParaRPr lang="en-US" sz="2400" dirty="0">
                      <a:latin typeface="Century Gothic" panose="020B0502020202020204" pitchFamily="34" charset="0"/>
                    </a:endParaRPr>
                  </a:p>
                </p:txBody>
              </p:sp>
              <p:sp>
                <p:nvSpPr>
                  <p:cNvPr id="9" name="TextBox 8">
                    <a:extLst>
                      <a:ext uri="{FF2B5EF4-FFF2-40B4-BE49-F238E27FC236}">
                        <a16:creationId xmlns:a16="http://schemas.microsoft.com/office/drawing/2014/main" id="{5AD36805-C6D7-E5D2-4591-590E1DFCDCB0}"/>
                      </a:ext>
                    </a:extLst>
                  </p:cNvPr>
                  <p:cNvSpPr txBox="1"/>
                  <p:nvPr/>
                </p:nvSpPr>
                <p:spPr>
                  <a:xfrm>
                    <a:off x="4295788" y="4294406"/>
                    <a:ext cx="2528047" cy="461665"/>
                  </a:xfrm>
                  <a:prstGeom prst="rect">
                    <a:avLst/>
                  </a:prstGeom>
                  <a:noFill/>
                </p:spPr>
                <p:txBody>
                  <a:bodyPr wrap="square" rtlCol="0">
                    <a:spAutoFit/>
                  </a:bodyPr>
                  <a:lstStyle/>
                  <a:p>
                    <a:r>
                      <a:rPr lang="en-US" sz="2400" dirty="0">
                        <a:latin typeface="Century Gothic" panose="020B0502020202020204" pitchFamily="34" charset="0"/>
                      </a:rPr>
                      <a:t>Ta/Nb</a:t>
                    </a:r>
                  </a:p>
                </p:txBody>
              </p:sp>
            </p:grpSp>
            <p:sp>
              <p:nvSpPr>
                <p:cNvPr id="12" name="Right Brace 11">
                  <a:extLst>
                    <a:ext uri="{FF2B5EF4-FFF2-40B4-BE49-F238E27FC236}">
                      <a16:creationId xmlns:a16="http://schemas.microsoft.com/office/drawing/2014/main" id="{1292B488-EFAA-89C9-1DE3-80DFEC387893}"/>
                    </a:ext>
                  </a:extLst>
                </p:cNvPr>
                <p:cNvSpPr/>
                <p:nvPr/>
              </p:nvSpPr>
              <p:spPr>
                <a:xfrm>
                  <a:off x="7073959" y="3708514"/>
                  <a:ext cx="574728" cy="55081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4961141D-BF87-ED4E-1BEE-FC8F63F21D5F}"/>
                    </a:ext>
                  </a:extLst>
                </p:cNvPr>
                <p:cNvSpPr txBox="1"/>
                <p:nvPr/>
              </p:nvSpPr>
              <p:spPr>
                <a:xfrm>
                  <a:off x="7720405" y="3799253"/>
                  <a:ext cx="1710466" cy="369332"/>
                </a:xfrm>
                <a:prstGeom prst="rect">
                  <a:avLst/>
                </a:prstGeom>
                <a:noFill/>
              </p:spPr>
              <p:txBody>
                <a:bodyPr wrap="square" rtlCol="0">
                  <a:spAutoFit/>
                </a:bodyPr>
                <a:lstStyle/>
                <a:p>
                  <a:r>
                    <a:rPr lang="en-US" dirty="0">
                      <a:latin typeface="Century Gothic" panose="020B0502020202020204" pitchFamily="34" charset="0"/>
                    </a:rPr>
                    <a:t>50 nm</a:t>
                  </a:r>
                </a:p>
              </p:txBody>
            </p:sp>
          </p:grpSp>
          <p:sp>
            <p:nvSpPr>
              <p:cNvPr id="20" name="Left Brace 19">
                <a:extLst>
                  <a:ext uri="{FF2B5EF4-FFF2-40B4-BE49-F238E27FC236}">
                    <a16:creationId xmlns:a16="http://schemas.microsoft.com/office/drawing/2014/main" id="{FD3E3068-D75A-6187-C10D-B87F7205FD65}"/>
                  </a:ext>
                </a:extLst>
              </p:cNvPr>
              <p:cNvSpPr/>
              <p:nvPr/>
            </p:nvSpPr>
            <p:spPr>
              <a:xfrm rot="16200000">
                <a:off x="2529742" y="2774517"/>
                <a:ext cx="706615" cy="5056096"/>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 name="TextBox 20">
              <a:extLst>
                <a:ext uri="{FF2B5EF4-FFF2-40B4-BE49-F238E27FC236}">
                  <a16:creationId xmlns:a16="http://schemas.microsoft.com/office/drawing/2014/main" id="{A8C444F7-26EE-5613-05B6-3111D38D8C77}"/>
                </a:ext>
              </a:extLst>
            </p:cNvPr>
            <p:cNvSpPr txBox="1"/>
            <p:nvPr/>
          </p:nvSpPr>
          <p:spPr>
            <a:xfrm>
              <a:off x="2143415" y="5780837"/>
              <a:ext cx="1656678" cy="400110"/>
            </a:xfrm>
            <a:prstGeom prst="rect">
              <a:avLst/>
            </a:prstGeom>
            <a:noFill/>
          </p:spPr>
          <p:txBody>
            <a:bodyPr wrap="square" rtlCol="0">
              <a:spAutoFit/>
            </a:bodyPr>
            <a:lstStyle/>
            <a:p>
              <a:r>
                <a:rPr lang="en-US" sz="2000" dirty="0">
                  <a:latin typeface="Century Gothic" panose="020B0502020202020204" pitchFamily="34" charset="0"/>
                </a:rPr>
                <a:t>300 K / 4 K</a:t>
              </a:r>
            </a:p>
          </p:txBody>
        </p:sp>
      </p:grpSp>
      <p:sp>
        <p:nvSpPr>
          <p:cNvPr id="22" name="TextBox 21">
            <a:extLst>
              <a:ext uri="{FF2B5EF4-FFF2-40B4-BE49-F238E27FC236}">
                <a16:creationId xmlns:a16="http://schemas.microsoft.com/office/drawing/2014/main" id="{681E3571-1E09-A1D3-09FF-0407889D5F54}"/>
              </a:ext>
            </a:extLst>
          </p:cNvPr>
          <p:cNvSpPr txBox="1"/>
          <p:nvPr/>
        </p:nvSpPr>
        <p:spPr>
          <a:xfrm>
            <a:off x="7210313" y="1667244"/>
            <a:ext cx="4134522" cy="492443"/>
          </a:xfrm>
          <a:prstGeom prst="rect">
            <a:avLst/>
          </a:prstGeom>
          <a:noFill/>
        </p:spPr>
        <p:txBody>
          <a:bodyPr wrap="square" rtlCol="0">
            <a:spAutoFit/>
          </a:bodyPr>
          <a:lstStyle/>
          <a:p>
            <a:r>
              <a:rPr lang="en-US" sz="2600" dirty="0">
                <a:latin typeface="Century Gothic" panose="020B0502020202020204" pitchFamily="34" charset="0"/>
              </a:rPr>
              <a:t>For RT and LT growth: </a:t>
            </a:r>
          </a:p>
        </p:txBody>
      </p:sp>
      <p:sp>
        <p:nvSpPr>
          <p:cNvPr id="3" name="TextBox 2">
            <a:extLst>
              <a:ext uri="{FF2B5EF4-FFF2-40B4-BE49-F238E27FC236}">
                <a16:creationId xmlns:a16="http://schemas.microsoft.com/office/drawing/2014/main" id="{DA3BDC87-E671-1822-29FF-D9F9EE69F34A}"/>
              </a:ext>
            </a:extLst>
          </p:cNvPr>
          <p:cNvSpPr txBox="1"/>
          <p:nvPr/>
        </p:nvSpPr>
        <p:spPr>
          <a:xfrm>
            <a:off x="7169559" y="2463920"/>
            <a:ext cx="4533959" cy="800219"/>
          </a:xfrm>
          <a:prstGeom prst="rect">
            <a:avLst/>
          </a:prstGeom>
          <a:noFill/>
        </p:spPr>
        <p:txBody>
          <a:bodyPr wrap="square" rtlCol="0">
            <a:spAutoFit/>
          </a:bodyPr>
          <a:lstStyle/>
          <a:p>
            <a:r>
              <a:rPr lang="en-US" sz="2800" dirty="0">
                <a:latin typeface="Century Gothic" panose="020B0502020202020204" pitchFamily="34" charset="0"/>
              </a:rPr>
              <a:t>1. R vs. T and R vs. H plots</a:t>
            </a:r>
          </a:p>
          <a:p>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2CDD4E2-9085-1B74-FC61-7CB2CD4C42AC}"/>
                  </a:ext>
                </a:extLst>
              </p:cNvPr>
              <p:cNvSpPr txBox="1"/>
              <p:nvPr/>
            </p:nvSpPr>
            <p:spPr>
              <a:xfrm>
                <a:off x="7218817" y="3408153"/>
                <a:ext cx="4533959" cy="1080232"/>
              </a:xfrm>
              <a:prstGeom prst="rect">
                <a:avLst/>
              </a:prstGeom>
              <a:noFill/>
            </p:spPr>
            <p:txBody>
              <a:bodyPr wrap="square" rtlCol="0">
                <a:spAutoFit/>
              </a:bodyPr>
              <a:lstStyle/>
              <a:p>
                <a:r>
                  <a:rPr lang="en-US" sz="2600" dirty="0">
                    <a:latin typeface="Century Gothic" panose="020B0502020202020204" pitchFamily="34" charset="0"/>
                  </a:rPr>
                  <a:t>2.  Calculate T</a:t>
                </a:r>
                <a:r>
                  <a:rPr lang="en-US" sz="2600" baseline="-25000" dirty="0">
                    <a:latin typeface="Century Gothic" panose="020B0502020202020204" pitchFamily="34" charset="0"/>
                  </a:rPr>
                  <a:t>C</a:t>
                </a:r>
                <a:r>
                  <a:rPr lang="en-US" sz="2600" dirty="0">
                    <a:latin typeface="Century Gothic" panose="020B0502020202020204" pitchFamily="34" charset="0"/>
                  </a:rPr>
                  <a:t> and H</a:t>
                </a:r>
                <a:r>
                  <a:rPr lang="en-US" sz="2600" baseline="-25000" dirty="0">
                    <a:latin typeface="Century Gothic" panose="020B0502020202020204" pitchFamily="34" charset="0"/>
                  </a:rPr>
                  <a:t>C</a:t>
                </a:r>
                <a:r>
                  <a:rPr lang="en-US" sz="2600" dirty="0">
                    <a:latin typeface="Century Gothic" panose="020B0502020202020204" pitchFamily="34" charset="0"/>
                  </a:rPr>
                  <a:t>:</a:t>
                </a:r>
              </a:p>
              <a:p>
                <a:pPr lvl="1"/>
                <a14:m>
                  <m:oMathPara xmlns:m="http://schemas.openxmlformats.org/officeDocument/2006/math">
                    <m:oMathParaPr>
                      <m:jc m:val="centerGroup"/>
                    </m:oMathParaPr>
                    <m:oMath xmlns:m="http://schemas.openxmlformats.org/officeDocument/2006/math">
                      <m:r>
                        <m:rPr>
                          <m:sty m:val="p"/>
                        </m:rPr>
                        <a:rPr lang="en-US" sz="2600" b="0" i="0" smtClean="0">
                          <a:latin typeface="Cambria Math" panose="02040503050406030204" pitchFamily="18" charset="0"/>
                        </a:rPr>
                        <m:t>R</m:t>
                      </m:r>
                      <m:r>
                        <a:rPr lang="en-US" sz="2600" b="0" i="0" smtClean="0">
                          <a:latin typeface="Cambria Math" panose="02040503050406030204" pitchFamily="18" charset="0"/>
                        </a:rPr>
                        <m:t>=</m:t>
                      </m:r>
                      <m:f>
                        <m:fPr>
                          <m:type m:val="skw"/>
                          <m:ctrlPr>
                            <a:rPr lang="en-US" sz="2600" i="1" smtClean="0">
                              <a:latin typeface="Cambria Math" panose="02040503050406030204" pitchFamily="18" charset="0"/>
                            </a:rPr>
                          </m:ctrlPr>
                        </m:fPr>
                        <m:num>
                          <m:sSub>
                            <m:sSubPr>
                              <m:ctrlPr>
                                <a:rPr lang="en-US" sz="2600" i="1" smtClean="0">
                                  <a:latin typeface="Cambria Math" panose="02040503050406030204" pitchFamily="18" charset="0"/>
                                </a:rPr>
                              </m:ctrlPr>
                            </m:sSubPr>
                            <m:e>
                              <m:r>
                                <m:rPr>
                                  <m:sty m:val="p"/>
                                </m:rPr>
                                <a:rPr lang="en-US" sz="2600" b="0" i="0" smtClean="0">
                                  <a:latin typeface="Cambria Math" panose="02040503050406030204" pitchFamily="18" charset="0"/>
                                </a:rPr>
                                <m:t>R</m:t>
                              </m:r>
                            </m:e>
                            <m:sub>
                              <m:r>
                                <a:rPr lang="en-US" sz="2600" b="0" i="0" smtClean="0">
                                  <a:latin typeface="Cambria Math" panose="02040503050406030204" pitchFamily="18" charset="0"/>
                                </a:rPr>
                                <m:t>10</m:t>
                              </m:r>
                            </m:sub>
                          </m:sSub>
                        </m:num>
                        <m:den>
                          <m:r>
                            <a:rPr lang="en-US" sz="2600" b="0" i="0" smtClean="0">
                              <a:latin typeface="Cambria Math" panose="02040503050406030204" pitchFamily="18" charset="0"/>
                            </a:rPr>
                            <m:t>2</m:t>
                          </m:r>
                        </m:den>
                      </m:f>
                    </m:oMath>
                  </m:oMathPara>
                </a14:m>
                <a:endParaRPr lang="en-US" dirty="0">
                  <a:latin typeface="Century Gothic" panose="020B0502020202020204" pitchFamily="34" charset="0"/>
                </a:endParaRPr>
              </a:p>
            </p:txBody>
          </p:sp>
        </mc:Choice>
        <mc:Fallback xmlns="">
          <p:sp>
            <p:nvSpPr>
              <p:cNvPr id="11" name="TextBox 10">
                <a:extLst>
                  <a:ext uri="{FF2B5EF4-FFF2-40B4-BE49-F238E27FC236}">
                    <a16:creationId xmlns:a16="http://schemas.microsoft.com/office/drawing/2014/main" id="{22CDD4E2-9085-1B74-FC61-7CB2CD4C42AC}"/>
                  </a:ext>
                </a:extLst>
              </p:cNvPr>
              <p:cNvSpPr txBox="1">
                <a:spLocks noRot="1" noChangeAspect="1" noMove="1" noResize="1" noEditPoints="1" noAdjustHandles="1" noChangeArrowheads="1" noChangeShapeType="1" noTextEdit="1"/>
              </p:cNvSpPr>
              <p:nvPr/>
            </p:nvSpPr>
            <p:spPr>
              <a:xfrm>
                <a:off x="7218817" y="3408153"/>
                <a:ext cx="4533959" cy="1080232"/>
              </a:xfrm>
              <a:prstGeom prst="rect">
                <a:avLst/>
              </a:prstGeom>
              <a:blipFill>
                <a:blip r:embed="rId3"/>
                <a:stretch>
                  <a:fillRect l="-2514" t="-31395" b="-106977"/>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A02D2A7F-B572-2CE3-D437-64C55D8B6335}"/>
              </a:ext>
            </a:extLst>
          </p:cNvPr>
          <p:cNvSpPr txBox="1"/>
          <p:nvPr/>
        </p:nvSpPr>
        <p:spPr>
          <a:xfrm>
            <a:off x="7218817" y="4791337"/>
            <a:ext cx="4533959" cy="800219"/>
          </a:xfrm>
          <a:prstGeom prst="rect">
            <a:avLst/>
          </a:prstGeom>
          <a:noFill/>
        </p:spPr>
        <p:txBody>
          <a:bodyPr wrap="square" rtlCol="0">
            <a:spAutoFit/>
          </a:bodyPr>
          <a:lstStyle/>
          <a:p>
            <a:r>
              <a:rPr lang="en-US" sz="2800" dirty="0">
                <a:latin typeface="Century Gothic" panose="020B0502020202020204" pitchFamily="34" charset="0"/>
              </a:rPr>
              <a:t>3. AFM scans</a:t>
            </a:r>
          </a:p>
          <a:p>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3040EF1-0A0A-54F8-0417-F9F7052D64F8}"/>
                  </a:ext>
                </a:extLst>
              </p:cNvPr>
              <p:cNvSpPr txBox="1"/>
              <p:nvPr/>
            </p:nvSpPr>
            <p:spPr>
              <a:xfrm>
                <a:off x="7169270" y="5617382"/>
                <a:ext cx="4533959" cy="1034707"/>
              </a:xfrm>
              <a:prstGeom prst="rect">
                <a:avLst/>
              </a:prstGeom>
              <a:noFill/>
            </p:spPr>
            <p:txBody>
              <a:bodyPr wrap="square" rtlCol="0">
                <a:spAutoFit/>
              </a:bodyPr>
              <a:lstStyle/>
              <a:p>
                <a:r>
                  <a:rPr lang="en-US" sz="2800" dirty="0">
                    <a:latin typeface="Century Gothic" panose="020B0502020202020204" pitchFamily="34" charset="0"/>
                  </a:rPr>
                  <a:t>4.  </a:t>
                </a:r>
                <a14:m>
                  <m:oMath xmlns:m="http://schemas.openxmlformats.org/officeDocument/2006/math">
                    <m:r>
                      <m:rPr>
                        <m:sty m:val="p"/>
                      </m:rPr>
                      <a:rPr lang="en-US" sz="2800" b="0" i="0" smtClean="0">
                        <a:latin typeface="Cambria Math" panose="02040503050406030204" pitchFamily="18" charset="0"/>
                      </a:rPr>
                      <m:t>RRR</m:t>
                    </m:r>
                    <m:r>
                      <a:rPr lang="en-US" sz="2800" b="0" i="0" smtClean="0">
                        <a:latin typeface="Cambria Math" panose="02040503050406030204" pitchFamily="18" charset="0"/>
                      </a:rPr>
                      <m:t>=</m:t>
                    </m:r>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m:rPr>
                                <m:sty m:val="p"/>
                              </m:rPr>
                              <a:rPr lang="en-US" sz="2800" b="0" i="0" smtClean="0">
                                <a:latin typeface="Cambria Math" panose="02040503050406030204" pitchFamily="18" charset="0"/>
                              </a:rPr>
                              <m:t>R</m:t>
                            </m:r>
                          </m:e>
                          <m:sub>
                            <m:r>
                              <a:rPr lang="en-US" sz="2800" b="0" i="0" smtClean="0">
                                <a:latin typeface="Cambria Math" panose="02040503050406030204" pitchFamily="18" charset="0"/>
                              </a:rPr>
                              <m:t>300</m:t>
                            </m:r>
                          </m:sub>
                        </m:sSub>
                      </m:num>
                      <m:den>
                        <m:sSub>
                          <m:sSubPr>
                            <m:ctrlPr>
                              <a:rPr lang="en-US" sz="2800" i="1">
                                <a:latin typeface="Cambria Math" panose="02040503050406030204" pitchFamily="18" charset="0"/>
                              </a:rPr>
                            </m:ctrlPr>
                          </m:sSubPr>
                          <m:e>
                            <m:r>
                              <m:rPr>
                                <m:sty m:val="p"/>
                              </m:rPr>
                              <a:rPr lang="en-US" sz="2800" b="0" i="0">
                                <a:latin typeface="Cambria Math" panose="02040503050406030204" pitchFamily="18" charset="0"/>
                              </a:rPr>
                              <m:t>R</m:t>
                            </m:r>
                          </m:e>
                          <m:sub>
                            <m:r>
                              <a:rPr lang="en-US" sz="2800" b="0" i="0" smtClean="0">
                                <a:latin typeface="Cambria Math" panose="02040503050406030204" pitchFamily="18" charset="0"/>
                              </a:rPr>
                              <m:t>10</m:t>
                            </m:r>
                          </m:sub>
                        </m:sSub>
                      </m:den>
                    </m:f>
                  </m:oMath>
                </a14:m>
                <a:endParaRPr lang="en-US" sz="2800" dirty="0">
                  <a:latin typeface="Century Gothic" panose="020B0502020202020204" pitchFamily="34" charset="0"/>
                </a:endParaRPr>
              </a:p>
              <a:p>
                <a:endParaRPr lang="en-US" dirty="0"/>
              </a:p>
            </p:txBody>
          </p:sp>
        </mc:Choice>
        <mc:Fallback xmlns="">
          <p:sp>
            <p:nvSpPr>
              <p:cNvPr id="16" name="TextBox 15">
                <a:extLst>
                  <a:ext uri="{FF2B5EF4-FFF2-40B4-BE49-F238E27FC236}">
                    <a16:creationId xmlns:a16="http://schemas.microsoft.com/office/drawing/2014/main" id="{23040EF1-0A0A-54F8-0417-F9F7052D64F8}"/>
                  </a:ext>
                </a:extLst>
              </p:cNvPr>
              <p:cNvSpPr txBox="1">
                <a:spLocks noRot="1" noChangeAspect="1" noMove="1" noResize="1" noEditPoints="1" noAdjustHandles="1" noChangeArrowheads="1" noChangeShapeType="1" noTextEdit="1"/>
              </p:cNvSpPr>
              <p:nvPr/>
            </p:nvSpPr>
            <p:spPr>
              <a:xfrm>
                <a:off x="7169270" y="5617382"/>
                <a:ext cx="4533959" cy="1034707"/>
              </a:xfrm>
              <a:prstGeom prst="rect">
                <a:avLst/>
              </a:prstGeom>
              <a:blipFill>
                <a:blip r:embed="rId4"/>
                <a:stretch>
                  <a:fillRect l="-2793"/>
                </a:stretch>
              </a:blipFill>
            </p:spPr>
            <p:txBody>
              <a:bodyPr/>
              <a:lstStyle/>
              <a:p>
                <a:r>
                  <a:rPr lang="en-US">
                    <a:noFill/>
                  </a:rPr>
                  <a:t> </a:t>
                </a:r>
              </a:p>
            </p:txBody>
          </p:sp>
        </mc:Fallback>
      </mc:AlternateContent>
    </p:spTree>
    <p:extLst>
      <p:ext uri="{BB962C8B-B14F-4D97-AF65-F5344CB8AC3E}">
        <p14:creationId xmlns:p14="http://schemas.microsoft.com/office/powerpoint/2010/main" val="28578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11"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A8AE353-7E6D-4A3E-729E-F7027A882018}"/>
              </a:ext>
            </a:extLst>
          </p:cNvPr>
          <p:cNvSpPr/>
          <p:nvPr/>
        </p:nvSpPr>
        <p:spPr>
          <a:xfrm>
            <a:off x="-67456" y="6334780"/>
            <a:ext cx="12326911" cy="637082"/>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8" name="Picture 4">
            <a:extLst>
              <a:ext uri="{FF2B5EF4-FFF2-40B4-BE49-F238E27FC236}">
                <a16:creationId xmlns:a16="http://schemas.microsoft.com/office/drawing/2014/main" id="{A7BF3CA1-82B5-8863-DD04-F8446EBEBE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92718" y="5124880"/>
            <a:ext cx="1179748" cy="92413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89570D8D-7C3F-8C96-7FEC-27FEBD7041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15301" y="1283250"/>
            <a:ext cx="3204977" cy="4765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33E20C7-9B7B-25A8-6F80-0B8D6D3B3928}"/>
              </a:ext>
            </a:extLst>
          </p:cNvPr>
          <p:cNvSpPr txBox="1"/>
          <p:nvPr/>
        </p:nvSpPr>
        <p:spPr>
          <a:xfrm>
            <a:off x="-273106" y="2672162"/>
            <a:ext cx="5702710" cy="3591207"/>
          </a:xfrm>
          <a:prstGeom prst="rect">
            <a:avLst/>
          </a:prstGeom>
        </p:spPr>
        <p:txBody>
          <a:bodyPr vert="horz" lIns="91440" tIns="45720" rIns="91440" bIns="45720" rtlCol="0">
            <a:normAutofit lnSpcReduction="10000"/>
          </a:bodyPr>
          <a:lstStyle/>
          <a:p>
            <a:pPr marL="914400" indent="-571500" fontAlgn="base">
              <a:lnSpc>
                <a:spcPct val="90000"/>
              </a:lnSpc>
              <a:spcBef>
                <a:spcPts val="0"/>
              </a:spcBef>
              <a:spcAft>
                <a:spcPts val="600"/>
              </a:spcAft>
              <a:buFont typeface="Wingdings" pitchFamily="2" charset="2"/>
              <a:buChar char="v"/>
            </a:pPr>
            <a:r>
              <a:rPr lang="en-US" sz="2800" b="0" i="0" u="none" strike="noStrike" dirty="0">
                <a:effectLst/>
                <a:latin typeface="Century Gothic" panose="020B0502020202020204" pitchFamily="34" charset="0"/>
              </a:rPr>
              <a:t>Physical Property Measurement System (PPMS)</a:t>
            </a:r>
          </a:p>
          <a:p>
            <a:pPr marL="342900" indent="-571500" fontAlgn="base">
              <a:lnSpc>
                <a:spcPct val="90000"/>
              </a:lnSpc>
              <a:spcBef>
                <a:spcPts val="0"/>
              </a:spcBef>
              <a:spcAft>
                <a:spcPts val="600"/>
              </a:spcAft>
              <a:buFont typeface="Wingdings" pitchFamily="2" charset="2"/>
              <a:buChar char="v"/>
            </a:pPr>
            <a:endParaRPr lang="en-US" sz="2800" b="0" i="0" u="none" strike="noStrike" dirty="0">
              <a:effectLst/>
              <a:latin typeface="Century Gothic" panose="020B0502020202020204" pitchFamily="34" charset="0"/>
            </a:endParaRPr>
          </a:p>
          <a:p>
            <a:pPr marL="342900" indent="-571500" fontAlgn="base">
              <a:lnSpc>
                <a:spcPct val="90000"/>
              </a:lnSpc>
              <a:spcBef>
                <a:spcPts val="0"/>
              </a:spcBef>
              <a:spcAft>
                <a:spcPts val="600"/>
              </a:spcAft>
              <a:buFont typeface="Wingdings" pitchFamily="2" charset="2"/>
              <a:buChar char="v"/>
            </a:pPr>
            <a:endParaRPr lang="en-US" sz="2800" b="0" i="0" u="none" strike="noStrike" dirty="0">
              <a:effectLst/>
              <a:latin typeface="Century Gothic" panose="020B0502020202020204" pitchFamily="34" charset="0"/>
            </a:endParaRPr>
          </a:p>
          <a:p>
            <a:pPr marL="914400" indent="-571500" fontAlgn="base">
              <a:lnSpc>
                <a:spcPct val="90000"/>
              </a:lnSpc>
              <a:spcBef>
                <a:spcPts val="0"/>
              </a:spcBef>
              <a:spcAft>
                <a:spcPts val="600"/>
              </a:spcAft>
              <a:buFont typeface="Wingdings" pitchFamily="2" charset="2"/>
              <a:buChar char="v"/>
            </a:pPr>
            <a:r>
              <a:rPr lang="en-US" sz="2800" b="0" i="0" u="none" strike="noStrike" dirty="0">
                <a:effectLst/>
                <a:latin typeface="Century Gothic" panose="020B0502020202020204" pitchFamily="34" charset="0"/>
              </a:rPr>
              <a:t>Four Point Method</a:t>
            </a:r>
            <a:br>
              <a:rPr lang="en-US" sz="2000" b="0" dirty="0">
                <a:effectLst/>
              </a:rPr>
            </a:br>
            <a:br>
              <a:rPr lang="en-US" sz="2000" b="0" dirty="0">
                <a:effectLst/>
              </a:rPr>
            </a:br>
            <a:br>
              <a:rPr lang="en-US" sz="2000" b="0" dirty="0">
                <a:effectLst/>
              </a:rPr>
            </a:br>
            <a:br>
              <a:rPr lang="en-US" sz="2000" b="0" dirty="0">
                <a:effectLst/>
              </a:rPr>
            </a:br>
            <a:endParaRPr lang="en-US" sz="2000" dirty="0"/>
          </a:p>
        </p:txBody>
      </p:sp>
      <p:sp>
        <p:nvSpPr>
          <p:cNvPr id="4" name="Slide Number Placeholder 3">
            <a:extLst>
              <a:ext uri="{FF2B5EF4-FFF2-40B4-BE49-F238E27FC236}">
                <a16:creationId xmlns:a16="http://schemas.microsoft.com/office/drawing/2014/main" id="{6187B131-0185-3012-F1DF-08FA036A4FBC}"/>
              </a:ext>
            </a:extLst>
          </p:cNvPr>
          <p:cNvSpPr>
            <a:spLocks noGrp="1"/>
          </p:cNvSpPr>
          <p:nvPr>
            <p:ph type="sldNum" sz="quarter" idx="12"/>
          </p:nvPr>
        </p:nvSpPr>
        <p:spPr>
          <a:xfrm>
            <a:off x="9329953" y="6406293"/>
            <a:ext cx="2743200" cy="365125"/>
          </a:xfrm>
        </p:spPr>
        <p:txBody>
          <a:bodyPr vert="horz" lIns="91440" tIns="45720" rIns="91440" bIns="45720" rtlCol="0" anchor="ctr">
            <a:noAutofit/>
          </a:bodyPr>
          <a:lstStyle/>
          <a:p>
            <a:pPr>
              <a:spcAft>
                <a:spcPts val="600"/>
              </a:spcAft>
            </a:pPr>
            <a:fld id="{06CC62EF-CB4A-4E42-94EC-DE2D864572A3}" type="slidenum">
              <a:rPr lang="en-US" sz="2000" smtClean="0"/>
              <a:pPr>
                <a:spcAft>
                  <a:spcPts val="600"/>
                </a:spcAft>
              </a:pPr>
              <a:t>8</a:t>
            </a:fld>
            <a:endParaRPr lang="en-US" sz="2000" dirty="0"/>
          </a:p>
        </p:txBody>
      </p:sp>
      <p:pic>
        <p:nvPicPr>
          <p:cNvPr id="6152" name="Picture 8">
            <a:extLst>
              <a:ext uri="{FF2B5EF4-FFF2-40B4-BE49-F238E27FC236}">
                <a16:creationId xmlns:a16="http://schemas.microsoft.com/office/drawing/2014/main" id="{1665BE0F-6F29-072A-B6F3-913F9488A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6859" y="657609"/>
            <a:ext cx="2129388" cy="25623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C64390C-2E4C-59ED-D4B5-08B893C32BEC}"/>
              </a:ext>
            </a:extLst>
          </p:cNvPr>
          <p:cNvSpPr/>
          <p:nvPr/>
        </p:nvSpPr>
        <p:spPr>
          <a:xfrm>
            <a:off x="5634887" y="808983"/>
            <a:ext cx="987139" cy="193907"/>
          </a:xfrm>
          <a:prstGeom prst="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1C0FC6"/>
              </a:solidFill>
            </a:endParaRPr>
          </a:p>
        </p:txBody>
      </p:sp>
      <p:sp>
        <p:nvSpPr>
          <p:cNvPr id="9" name="Title 8">
            <a:extLst>
              <a:ext uri="{FF2B5EF4-FFF2-40B4-BE49-F238E27FC236}">
                <a16:creationId xmlns:a16="http://schemas.microsoft.com/office/drawing/2014/main" id="{55728B26-0CF5-5125-0947-9FEC04959ECE}"/>
              </a:ext>
            </a:extLst>
          </p:cNvPr>
          <p:cNvSpPr>
            <a:spLocks noGrp="1"/>
          </p:cNvSpPr>
          <p:nvPr>
            <p:ph type="title"/>
          </p:nvPr>
        </p:nvSpPr>
        <p:spPr>
          <a:xfrm>
            <a:off x="273106" y="673300"/>
            <a:ext cx="4998720" cy="1325563"/>
          </a:xfrm>
        </p:spPr>
        <p:txBody>
          <a:bodyPr>
            <a:normAutofit/>
          </a:bodyPr>
          <a:lstStyle/>
          <a:p>
            <a:r>
              <a:rPr lang="en-US" dirty="0">
                <a:latin typeface="Century Gothic" panose="020B0502020202020204" pitchFamily="34" charset="0"/>
              </a:rPr>
              <a:t>Resistance Measurements</a:t>
            </a:r>
          </a:p>
        </p:txBody>
      </p:sp>
      <p:sp>
        <p:nvSpPr>
          <p:cNvPr id="2" name="TextBox 1">
            <a:extLst>
              <a:ext uri="{FF2B5EF4-FFF2-40B4-BE49-F238E27FC236}">
                <a16:creationId xmlns:a16="http://schemas.microsoft.com/office/drawing/2014/main" id="{3143854F-1BAC-6D31-1314-B6DC83DD9D82}"/>
              </a:ext>
            </a:extLst>
          </p:cNvPr>
          <p:cNvSpPr txBox="1"/>
          <p:nvPr/>
        </p:nvSpPr>
        <p:spPr>
          <a:xfrm>
            <a:off x="5074186" y="1283250"/>
            <a:ext cx="6110514" cy="923330"/>
          </a:xfrm>
          <a:prstGeom prst="rect">
            <a:avLst/>
          </a:prstGeom>
          <a:noFill/>
        </p:spPr>
        <p:txBody>
          <a:bodyPr wrap="square">
            <a:spAutoFit/>
          </a:bodyPr>
          <a:lstStyle/>
          <a:p>
            <a:pPr rtl="0">
              <a:spcBef>
                <a:spcPts val="0"/>
              </a:spcBef>
              <a:spcAft>
                <a:spcPts val="0"/>
              </a:spcAft>
            </a:pPr>
            <a:r>
              <a:rPr lang="en-US" sz="1800" b="0" i="0" u="none" strike="noStrike" dirty="0">
                <a:solidFill>
                  <a:srgbClr val="000000"/>
                </a:solidFill>
                <a:effectLst/>
                <a:latin typeface="Lato" panose="020F0502020204030203" pitchFamily="34" charset="0"/>
              </a:rPr>
              <a:t>[7]</a:t>
            </a:r>
            <a:endParaRPr lang="en-US" b="0" dirty="0">
              <a:effectLst/>
            </a:endParaRPr>
          </a:p>
          <a:p>
            <a:br>
              <a:rPr lang="en-US" dirty="0"/>
            </a:br>
            <a:endParaRPr lang="en-US" dirty="0"/>
          </a:p>
        </p:txBody>
      </p:sp>
      <p:pic>
        <p:nvPicPr>
          <p:cNvPr id="7" name="Picture 6" descr="A green and gold circular object with a square and a square object with a square object with a square object with a square object with a square object with a square object with a square object with a&#10;&#10;Description automatically generated">
            <a:extLst>
              <a:ext uri="{FF2B5EF4-FFF2-40B4-BE49-F238E27FC236}">
                <a16:creationId xmlns:a16="http://schemas.microsoft.com/office/drawing/2014/main" id="{A927C44B-3E77-6AC6-69F0-96BFFD2F6BB5}"/>
              </a:ext>
            </a:extLst>
          </p:cNvPr>
          <p:cNvPicPr>
            <a:picLocks noChangeAspect="1"/>
          </p:cNvPicPr>
          <p:nvPr/>
        </p:nvPicPr>
        <p:blipFill rotWithShape="1">
          <a:blip r:embed="rId6"/>
          <a:srcRect l="16581" t="11662" r="18766" b="20920"/>
          <a:stretch/>
        </p:blipFill>
        <p:spPr>
          <a:xfrm>
            <a:off x="9273402" y="3540139"/>
            <a:ext cx="2651760" cy="2651760"/>
          </a:xfrm>
          <a:prstGeom prst="rect">
            <a:avLst/>
          </a:prstGeom>
        </p:spPr>
      </p:pic>
    </p:spTree>
    <p:extLst>
      <p:ext uri="{BB962C8B-B14F-4D97-AF65-F5344CB8AC3E}">
        <p14:creationId xmlns:p14="http://schemas.microsoft.com/office/powerpoint/2010/main" val="232712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5A40ED-9ED9-3038-F9EB-31D1E2E2657A}"/>
              </a:ext>
            </a:extLst>
          </p:cNvPr>
          <p:cNvSpPr/>
          <p:nvPr/>
        </p:nvSpPr>
        <p:spPr>
          <a:xfrm>
            <a:off x="0" y="6337635"/>
            <a:ext cx="12326911" cy="637082"/>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D76BEC-17EA-895A-852D-459B1F34E046}"/>
              </a:ext>
            </a:extLst>
          </p:cNvPr>
          <p:cNvSpPr>
            <a:spLocks noGrp="1"/>
          </p:cNvSpPr>
          <p:nvPr>
            <p:ph type="title"/>
          </p:nvPr>
        </p:nvSpPr>
        <p:spPr>
          <a:xfrm>
            <a:off x="104067" y="-4254"/>
            <a:ext cx="10515600" cy="1325563"/>
          </a:xfrm>
        </p:spPr>
        <p:txBody>
          <a:bodyPr>
            <a:normAutofit/>
          </a:bodyPr>
          <a:lstStyle/>
          <a:p>
            <a:pPr rtl="0">
              <a:spcBef>
                <a:spcPts val="0"/>
              </a:spcBef>
              <a:spcAft>
                <a:spcPts val="0"/>
              </a:spcAft>
            </a:pPr>
            <a:r>
              <a:rPr lang="en-US" sz="4000" b="0" i="0" u="none" strike="noStrike" dirty="0">
                <a:solidFill>
                  <a:srgbClr val="000000"/>
                </a:solidFill>
                <a:effectLst/>
                <a:latin typeface="Century Gothic" panose="020B0502020202020204" pitchFamily="34" charset="0"/>
              </a:rPr>
              <a:t>T</a:t>
            </a:r>
            <a:r>
              <a:rPr lang="en-US" sz="4000" b="0" i="0" u="none" strike="noStrike" baseline="-25000" dirty="0">
                <a:solidFill>
                  <a:srgbClr val="000000"/>
                </a:solidFill>
                <a:effectLst/>
                <a:latin typeface="Century Gothic" panose="020B0502020202020204" pitchFamily="34" charset="0"/>
              </a:rPr>
              <a:t>C</a:t>
            </a:r>
            <a:r>
              <a:rPr lang="en-US" sz="4000" b="0" i="0" u="none" strike="noStrike" dirty="0">
                <a:solidFill>
                  <a:srgbClr val="000000"/>
                </a:solidFill>
                <a:effectLst/>
                <a:latin typeface="Century Gothic" panose="020B0502020202020204" pitchFamily="34" charset="0"/>
              </a:rPr>
              <a:t> Comparison: Tantalum</a:t>
            </a:r>
            <a:endParaRPr lang="en-US"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E5992C4-87A6-282C-A0EF-E3C8E0BB8C40}"/>
              </a:ext>
            </a:extLst>
          </p:cNvPr>
          <p:cNvSpPr>
            <a:spLocks noGrp="1"/>
          </p:cNvSpPr>
          <p:nvPr>
            <p:ph type="sldNum" sz="quarter" idx="12"/>
          </p:nvPr>
        </p:nvSpPr>
        <p:spPr>
          <a:xfrm>
            <a:off x="9248067" y="6443341"/>
            <a:ext cx="2743200" cy="365125"/>
          </a:xfrm>
        </p:spPr>
        <p:txBody>
          <a:bodyPr/>
          <a:lstStyle/>
          <a:p>
            <a:fld id="{06CC62EF-CB4A-4E42-94EC-DE2D864572A3}" type="slidenum">
              <a:rPr lang="en-US" sz="2000" smtClean="0"/>
              <a:t>9</a:t>
            </a:fld>
            <a:endParaRPr lang="en-US" sz="2000" dirty="0"/>
          </a:p>
        </p:txBody>
      </p:sp>
      <p:sp>
        <p:nvSpPr>
          <p:cNvPr id="3" name="TextBox 2">
            <a:extLst>
              <a:ext uri="{FF2B5EF4-FFF2-40B4-BE49-F238E27FC236}">
                <a16:creationId xmlns:a16="http://schemas.microsoft.com/office/drawing/2014/main" id="{557877AB-AE6C-6121-FAB4-C3BF2F31766B}"/>
              </a:ext>
            </a:extLst>
          </p:cNvPr>
          <p:cNvSpPr txBox="1"/>
          <p:nvPr/>
        </p:nvSpPr>
        <p:spPr>
          <a:xfrm>
            <a:off x="9570842" y="134146"/>
            <a:ext cx="3383973" cy="369332"/>
          </a:xfrm>
          <a:prstGeom prst="rect">
            <a:avLst/>
          </a:prstGeom>
          <a:noFill/>
        </p:spPr>
        <p:txBody>
          <a:bodyPr wrap="square" rtlCol="0">
            <a:spAutoFit/>
          </a:bodyPr>
          <a:lstStyle/>
          <a:p>
            <a:r>
              <a:rPr lang="en-US" dirty="0">
                <a:latin typeface="Century Gothic" panose="020B0502020202020204" pitchFamily="34" charset="0"/>
              </a:rPr>
              <a:t>Film thickness: 50 nm</a:t>
            </a:r>
          </a:p>
        </p:txBody>
      </p:sp>
      <p:pic>
        <p:nvPicPr>
          <p:cNvPr id="12" name="Picture 11" descr="A graph of growth and temperature&#10;&#10;Description automatically generated">
            <a:extLst>
              <a:ext uri="{FF2B5EF4-FFF2-40B4-BE49-F238E27FC236}">
                <a16:creationId xmlns:a16="http://schemas.microsoft.com/office/drawing/2014/main" id="{FA7BDD4D-0453-E48F-F4B6-DDCE1C3039E4}"/>
              </a:ext>
            </a:extLst>
          </p:cNvPr>
          <p:cNvPicPr>
            <a:picLocks noChangeAspect="1"/>
          </p:cNvPicPr>
          <p:nvPr/>
        </p:nvPicPr>
        <p:blipFill>
          <a:blip r:embed="rId3"/>
          <a:stretch>
            <a:fillRect/>
          </a:stretch>
        </p:blipFill>
        <p:spPr>
          <a:xfrm>
            <a:off x="311944" y="2095126"/>
            <a:ext cx="5656678" cy="4242509"/>
          </a:xfrm>
          <a:prstGeom prst="rect">
            <a:avLst/>
          </a:prstGeom>
        </p:spPr>
      </p:pic>
      <p:sp>
        <p:nvSpPr>
          <p:cNvPr id="15" name="TextBox 14">
            <a:extLst>
              <a:ext uri="{FF2B5EF4-FFF2-40B4-BE49-F238E27FC236}">
                <a16:creationId xmlns:a16="http://schemas.microsoft.com/office/drawing/2014/main" id="{E27510ED-1D8B-B18B-8737-3F189DC595D8}"/>
              </a:ext>
            </a:extLst>
          </p:cNvPr>
          <p:cNvSpPr txBox="1"/>
          <p:nvPr/>
        </p:nvSpPr>
        <p:spPr>
          <a:xfrm>
            <a:off x="6973450" y="1018027"/>
            <a:ext cx="4289378" cy="1200329"/>
          </a:xfrm>
          <a:prstGeom prst="rect">
            <a:avLst/>
          </a:prstGeom>
          <a:noFill/>
        </p:spPr>
        <p:txBody>
          <a:bodyPr wrap="square" rtlCol="0">
            <a:spAutoFit/>
          </a:bodyPr>
          <a:lstStyle/>
          <a:p>
            <a:pPr algn="ctr"/>
            <a:r>
              <a:rPr lang="en-US" sz="2400" dirty="0">
                <a:solidFill>
                  <a:srgbClr val="FF0000"/>
                </a:solidFill>
                <a:latin typeface="Century Gothic" panose="020B0502020202020204" pitchFamily="34" charset="0"/>
              </a:rPr>
              <a:t>RRR: </a:t>
            </a:r>
          </a:p>
          <a:p>
            <a:pPr algn="ctr"/>
            <a:r>
              <a:rPr lang="en-US" sz="2400" dirty="0">
                <a:latin typeface="Century Gothic" panose="020B0502020202020204" pitchFamily="34" charset="0"/>
              </a:rPr>
              <a:t>RT Growth: 1.0</a:t>
            </a:r>
          </a:p>
          <a:p>
            <a:pPr algn="ctr"/>
            <a:r>
              <a:rPr lang="en-US" sz="2400" dirty="0">
                <a:latin typeface="Century Gothic" panose="020B0502020202020204" pitchFamily="34" charset="0"/>
              </a:rPr>
              <a:t>LT Growth: 16.8</a:t>
            </a:r>
          </a:p>
        </p:txBody>
      </p:sp>
      <p:sp>
        <p:nvSpPr>
          <p:cNvPr id="16" name="TextBox 15">
            <a:extLst>
              <a:ext uri="{FF2B5EF4-FFF2-40B4-BE49-F238E27FC236}">
                <a16:creationId xmlns:a16="http://schemas.microsoft.com/office/drawing/2014/main" id="{DD1ED60B-66A7-E59C-B79C-4FD60A47B4BC}"/>
              </a:ext>
            </a:extLst>
          </p:cNvPr>
          <p:cNvSpPr txBox="1"/>
          <p:nvPr/>
        </p:nvSpPr>
        <p:spPr>
          <a:xfrm>
            <a:off x="1072489" y="978099"/>
            <a:ext cx="4289378" cy="1200329"/>
          </a:xfrm>
          <a:prstGeom prst="rect">
            <a:avLst/>
          </a:prstGeom>
          <a:noFill/>
        </p:spPr>
        <p:txBody>
          <a:bodyPr wrap="square" rtlCol="0">
            <a:spAutoFit/>
          </a:bodyPr>
          <a:lstStyle/>
          <a:p>
            <a:pPr algn="ctr"/>
            <a:r>
              <a:rPr lang="en-US" sz="2400" dirty="0">
                <a:solidFill>
                  <a:srgbClr val="FF0000"/>
                </a:solidFill>
                <a:latin typeface="Century Gothic" panose="020B0502020202020204" pitchFamily="34" charset="0"/>
              </a:rPr>
              <a:t>T</a:t>
            </a:r>
            <a:r>
              <a:rPr lang="en-US" sz="2400" baseline="-25000" dirty="0">
                <a:solidFill>
                  <a:srgbClr val="FF0000"/>
                </a:solidFill>
                <a:latin typeface="Century Gothic" panose="020B0502020202020204" pitchFamily="34" charset="0"/>
              </a:rPr>
              <a:t>C</a:t>
            </a:r>
            <a:r>
              <a:rPr lang="en-US" sz="2400" dirty="0">
                <a:solidFill>
                  <a:srgbClr val="FF0000"/>
                </a:solidFill>
                <a:latin typeface="Century Gothic" panose="020B0502020202020204" pitchFamily="34" charset="0"/>
              </a:rPr>
              <a:t>: </a:t>
            </a:r>
          </a:p>
          <a:p>
            <a:pPr algn="ctr"/>
            <a:r>
              <a:rPr lang="en-US" sz="2400" dirty="0">
                <a:latin typeface="Century Gothic" panose="020B0502020202020204" pitchFamily="34" charset="0"/>
              </a:rPr>
              <a:t>RT Growth: &lt; 2 K</a:t>
            </a:r>
          </a:p>
          <a:p>
            <a:pPr algn="ctr"/>
            <a:r>
              <a:rPr lang="en-US" sz="2400" dirty="0">
                <a:latin typeface="Century Gothic" panose="020B0502020202020204" pitchFamily="34" charset="0"/>
              </a:rPr>
              <a:t>LT Growth: 4.1 K</a:t>
            </a:r>
          </a:p>
        </p:txBody>
      </p:sp>
      <p:pic>
        <p:nvPicPr>
          <p:cNvPr id="20" name="Picture 19" descr="A graph with numbers and lines&#10;&#10;Description automatically generated">
            <a:extLst>
              <a:ext uri="{FF2B5EF4-FFF2-40B4-BE49-F238E27FC236}">
                <a16:creationId xmlns:a16="http://schemas.microsoft.com/office/drawing/2014/main" id="{C59E53B1-53AB-5816-4EF7-19B7005FFC75}"/>
              </a:ext>
            </a:extLst>
          </p:cNvPr>
          <p:cNvPicPr>
            <a:picLocks noChangeAspect="1"/>
          </p:cNvPicPr>
          <p:nvPr/>
        </p:nvPicPr>
        <p:blipFill>
          <a:blip r:embed="rId4"/>
          <a:stretch>
            <a:fillRect/>
          </a:stretch>
        </p:blipFill>
        <p:spPr>
          <a:xfrm>
            <a:off x="6369273" y="2124228"/>
            <a:ext cx="5510783" cy="4133088"/>
          </a:xfrm>
          <a:prstGeom prst="rect">
            <a:avLst/>
          </a:prstGeom>
        </p:spPr>
      </p:pic>
    </p:spTree>
    <p:extLst>
      <p:ext uri="{BB962C8B-B14F-4D97-AF65-F5344CB8AC3E}">
        <p14:creationId xmlns:p14="http://schemas.microsoft.com/office/powerpoint/2010/main" val="727278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5250</TotalTime>
  <Words>1380</Words>
  <Application>Microsoft Macintosh PowerPoint</Application>
  <PresentationFormat>Widescreen</PresentationFormat>
  <Paragraphs>164</Paragraphs>
  <Slides>17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Cambria Math</vt:lpstr>
      <vt:lpstr>Century Gothic</vt:lpstr>
      <vt:lpstr>Lato</vt:lpstr>
      <vt:lpstr>Poppins</vt:lpstr>
      <vt:lpstr>Wingdings</vt:lpstr>
      <vt:lpstr>Office Theme</vt:lpstr>
      <vt:lpstr>Low Temperature Superconductor Growth for Quantum Computation</vt:lpstr>
      <vt:lpstr>What is a superconductor?</vt:lpstr>
      <vt:lpstr>The Meissner Effect</vt:lpstr>
      <vt:lpstr>Superconductors in Qubits</vt:lpstr>
      <vt:lpstr>PowerPoint Presentation</vt:lpstr>
      <vt:lpstr>Low Temperature Superconductor Growth</vt:lpstr>
      <vt:lpstr>Methods</vt:lpstr>
      <vt:lpstr>Resistance Measurements</vt:lpstr>
      <vt:lpstr>TC Comparison: Tantalum</vt:lpstr>
      <vt:lpstr>TC Comparison: Niobium</vt:lpstr>
      <vt:lpstr>PowerPoint Presentation</vt:lpstr>
      <vt:lpstr>Structural Analysis: AFM Scans</vt:lpstr>
      <vt:lpstr>Sample Thickness: TC Comparison</vt:lpstr>
      <vt:lpstr>Sample Thickness: HC Comparison</vt:lpstr>
      <vt:lpstr>Summary: Low Temperature MBE Growth</vt:lpstr>
      <vt:lpstr>Acknowledgements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Low Temperature Superconductor Growth for Quantum Computation</dc:title>
  <dc:creator>Manisha Parthasarathy</dc:creator>
  <cp:lastModifiedBy>Manisha Parthasarathy</cp:lastModifiedBy>
  <cp:revision>46</cp:revision>
  <dcterms:created xsi:type="dcterms:W3CDTF">2023-07-25T20:35:22Z</dcterms:created>
  <dcterms:modified xsi:type="dcterms:W3CDTF">2023-08-21T16:51:21Z</dcterms:modified>
</cp:coreProperties>
</file>