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roxima Nova"/>
      <p:regular r:id="rId25"/>
      <p:bold r:id="rId26"/>
      <p:italic r:id="rId27"/>
      <p:boldItalic r:id="rId28"/>
    </p:embeddedFont>
    <p:embeddedFont>
      <p:font typeface="Nuni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bold.fntdata"/><Relationship Id="rId25" Type="http://schemas.openxmlformats.org/officeDocument/2006/relationships/font" Target="fonts/ProximaNova-regular.fntdata"/><Relationship Id="rId28" Type="http://schemas.openxmlformats.org/officeDocument/2006/relationships/font" Target="fonts/ProximaNova-boldItalic.fntdata"/><Relationship Id="rId27" Type="http://schemas.openxmlformats.org/officeDocument/2006/relationships/font" Target="fonts/ProximaNov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italic.fntdata"/><Relationship Id="rId30" Type="http://schemas.openxmlformats.org/officeDocument/2006/relationships/font" Target="fonts/Nuni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f34fc7490_0_1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f34fc7490_0_1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3bb2303a0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3bb2303a0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f34fc7490_0_1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5f34fc7490_0_1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6dc992328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6dc992328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5f34fc7490_0_1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5f34fc7490_0_1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6dc992328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6dc992328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f34fc7490_0_1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5f34fc7490_0_1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f34fc7490_0_1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f34fc7490_0_1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6dc99232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6dc99232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6dc992328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6dc992328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f34fc7490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5f34fc7490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5f34fc7490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5f34fc7490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f34fc7490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5f34fc7490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5f34fc7490_0_8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5f34fc7490_0_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f34fc7490_0_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5f34fc7490_0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f34fc7490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f34fc7490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f34fc7490_0_1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f34fc7490_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f34fc7490_0_10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5f34fc7490_0_1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hyperlink" Target="http://www.quantumdiaries.org/2014/03/14/the-standard-model-a-beautiful-but-flawed-theory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hyperlink" Target="https://en.wikipedia.org/wiki/Time_projection_chamber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hyperlink" Target="https://sites.duke.edu/coherent/files/2020/06/nuint18.pdf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hyperlink" Target="http://hubblesite.org/newscenter/archive/releases/2005/37/image/a/" TargetMode="External"/><Relationship Id="rId5" Type="http://schemas.openxmlformats.org/officeDocument/2006/relationships/image" Target="../media/image11.png"/><Relationship Id="rId6" Type="http://schemas.openxmlformats.org/officeDocument/2006/relationships/hyperlink" Target="https://commons.wikimedia.org/wiki/NASA" TargetMode="External"/><Relationship Id="rId7" Type="http://schemas.openxmlformats.org/officeDocument/2006/relationships/hyperlink" Target="https://commons.wikimedia.org/wiki/ESA" TargetMode="External"/><Relationship Id="rId8" Type="http://schemas.openxmlformats.org/officeDocument/2006/relationships/hyperlink" Target="http://hubblesite.org/gallery/album/pr2005037a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85C6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Simulation Techniques for Low Energy Neutrino Recoil Interactions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480150" y="3547600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Joanne Kauffman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Advisor: David Caratelli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Mentor: Fan Gao </a:t>
            </a:r>
            <a:endParaRPr sz="2500"/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311700" y="5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>
            <a:off x="311700" y="1186950"/>
            <a:ext cx="3796500" cy="3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8" name="Google Shape;16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80_kev_trajectory_new.png" id="169" name="Google Shape;169;p22"/>
          <p:cNvPicPr preferRelativeResize="0"/>
          <p:nvPr/>
        </p:nvPicPr>
        <p:blipFill rotWithShape="1">
          <a:blip r:embed="rId3">
            <a:alphaModFix/>
          </a:blip>
          <a:srcRect b="0" l="0" r="0" t="11371"/>
          <a:stretch/>
        </p:blipFill>
        <p:spPr>
          <a:xfrm>
            <a:off x="40175" y="1033475"/>
            <a:ext cx="4491226" cy="277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5106950" y="4111150"/>
            <a:ext cx="26676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1242475" y="4216750"/>
            <a:ext cx="23877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5801300" y="4218700"/>
            <a:ext cx="24576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5545450" y="4218700"/>
            <a:ext cx="28686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6650" y="945284"/>
            <a:ext cx="4554501" cy="2842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 txBox="1"/>
          <p:nvPr/>
        </p:nvSpPr>
        <p:spPr>
          <a:xfrm>
            <a:off x="4896850" y="3956400"/>
            <a:ext cx="37965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Ionization energy for argon gas  = ~15eV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        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We want to see how many free electrons form as a result of the energy deposited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6" name="Google Shape;176;p22"/>
          <p:cNvCxnSpPr/>
          <p:nvPr/>
        </p:nvCxnSpPr>
        <p:spPr>
          <a:xfrm>
            <a:off x="5399300" y="4392400"/>
            <a:ext cx="4569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7" name="Google Shape;177;p22"/>
          <p:cNvSpPr txBox="1"/>
          <p:nvPr/>
        </p:nvSpPr>
        <p:spPr>
          <a:xfrm>
            <a:off x="4951650" y="758275"/>
            <a:ext cx="39285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80 keV Nuclear Recoil Ionization distribution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630175" y="627500"/>
            <a:ext cx="38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80 keV Nuclear Recoil Trajectory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Ionization Energy Distribution for 500 Simulations</a:t>
            </a:r>
            <a:endParaRPr/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b="4622" l="2400" r="0" t="9133"/>
          <a:stretch/>
        </p:blipFill>
        <p:spPr>
          <a:xfrm>
            <a:off x="311700" y="1818050"/>
            <a:ext cx="4080123" cy="23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4">
            <a:alphaModFix/>
          </a:blip>
          <a:srcRect b="6524" l="2248" r="0" t="8070"/>
          <a:stretch/>
        </p:blipFill>
        <p:spPr>
          <a:xfrm>
            <a:off x="4668425" y="1754100"/>
            <a:ext cx="4198775" cy="251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553100" y="4266450"/>
            <a:ext cx="14469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Target Depth (µm)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6099875" y="4303050"/>
            <a:ext cx="14469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Target Depth (µm)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 rot="-5400000">
            <a:off x="3434825" y="2537375"/>
            <a:ext cx="2051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Ionization Energy (eV)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 rot="-5400000">
            <a:off x="-957000" y="2941725"/>
            <a:ext cx="2051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Ionization Energy (eV)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311700" y="1370375"/>
            <a:ext cx="44025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Ionization Distribution for 500 Simulation at an Initial  Nuclear Recoil Energy  of 80 keV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4915025" y="1289900"/>
            <a:ext cx="40239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Median Ionization at Initial Nuclear Recoil Energy of 80 keV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/>
          <p:nvPr>
            <p:ph type="title"/>
          </p:nvPr>
        </p:nvSpPr>
        <p:spPr>
          <a:xfrm>
            <a:off x="311700" y="8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resolution Calculations </a:t>
            </a:r>
            <a:endParaRPr/>
          </a:p>
        </p:txBody>
      </p:sp>
      <p:sp>
        <p:nvSpPr>
          <p:cNvPr id="200" name="Google Shape;200;p24"/>
          <p:cNvSpPr txBox="1"/>
          <p:nvPr>
            <p:ph idx="1" type="body"/>
          </p:nvPr>
        </p:nvSpPr>
        <p:spPr>
          <a:xfrm>
            <a:off x="261200" y="1153850"/>
            <a:ext cx="388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00" y="878351"/>
            <a:ext cx="4394975" cy="3668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e_1_10kev1dhist.png" id="203" name="Google Shape;203;p24"/>
          <p:cNvPicPr preferRelativeResize="0"/>
          <p:nvPr/>
        </p:nvPicPr>
        <p:blipFill rotWithShape="1">
          <a:blip r:embed="rId4">
            <a:alphaModFix/>
          </a:blip>
          <a:srcRect b="0" l="0" r="0" t="11134"/>
          <a:stretch/>
        </p:blipFill>
        <p:spPr>
          <a:xfrm>
            <a:off x="4612500" y="1153851"/>
            <a:ext cx="4317301" cy="2877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5309350" y="1024563"/>
            <a:ext cx="2996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311700" y="8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resolution Calculations </a:t>
            </a:r>
            <a:endParaRPr/>
          </a:p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261200" y="1153850"/>
            <a:ext cx="388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00" y="878351"/>
            <a:ext cx="4394975" cy="366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5309350" y="484738"/>
            <a:ext cx="2996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sptail_resoluation.png" id="214" name="Google Shape;2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9775" y="715975"/>
            <a:ext cx="4654226" cy="36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>
            <p:ph type="title"/>
          </p:nvPr>
        </p:nvSpPr>
        <p:spPr>
          <a:xfrm>
            <a:off x="311700" y="233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Resolution Calculations </a:t>
            </a:r>
            <a:endParaRPr/>
          </a:p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New_energy_resolution.png"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50" y="716513"/>
            <a:ext cx="5262350" cy="394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425" y="1152463"/>
            <a:ext cx="4408724" cy="3278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 txBox="1"/>
          <p:nvPr>
            <p:ph type="title"/>
          </p:nvPr>
        </p:nvSpPr>
        <p:spPr>
          <a:xfrm>
            <a:off x="311700" y="233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Resolution Calculations </a:t>
            </a:r>
            <a:endParaRPr/>
          </a:p>
        </p:txBody>
      </p:sp>
      <p:sp>
        <p:nvSpPr>
          <p:cNvPr id="229" name="Google Shape;22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New_energy_resolution.png" id="231" name="Google Shape;2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50" y="716513"/>
            <a:ext cx="5262350" cy="3946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ergy_resolution1.png" id="232" name="Google Shape;23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700" y="787200"/>
            <a:ext cx="4447301" cy="36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/>
          <p:nvPr>
            <p:ph type="title"/>
          </p:nvPr>
        </p:nvSpPr>
        <p:spPr>
          <a:xfrm>
            <a:off x="311700" y="17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Phase 2 of Simulation: Drift Electrons From Ionization Process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"/>
          <p:cNvSpPr txBox="1"/>
          <p:nvPr>
            <p:ph idx="1" type="body"/>
          </p:nvPr>
        </p:nvSpPr>
        <p:spPr>
          <a:xfrm>
            <a:off x="311700" y="940050"/>
            <a:ext cx="4504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Nuclear Recoil simulation will provide valuable data to input to electron simulation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Complex Microphysics 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39" name="Google Shape;239;p28"/>
          <p:cNvSpPr txBox="1"/>
          <p:nvPr/>
        </p:nvSpPr>
        <p:spPr>
          <a:xfrm>
            <a:off x="5817938" y="4464925"/>
            <a:ext cx="25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0" name="Google Shape;240;p28"/>
          <p:cNvSpPr txBox="1"/>
          <p:nvPr/>
        </p:nvSpPr>
        <p:spPr>
          <a:xfrm>
            <a:off x="3070350" y="1040850"/>
            <a:ext cx="616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 rotWithShape="1">
          <a:blip r:embed="rId3">
            <a:alphaModFix/>
          </a:blip>
          <a:srcRect b="8304" l="7039" r="4854" t="5100"/>
          <a:stretch/>
        </p:blipFill>
        <p:spPr>
          <a:xfrm>
            <a:off x="4816500" y="701900"/>
            <a:ext cx="3908275" cy="352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070.jpg" id="242" name="Google Shape;2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850" y="2141675"/>
            <a:ext cx="3734651" cy="269254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/>
          <p:nvPr/>
        </p:nvSpPr>
        <p:spPr>
          <a:xfrm>
            <a:off x="5332425" y="4401025"/>
            <a:ext cx="28764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Ionized Electrons Propagating from TRANSLATE Simulation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448000" y="2494988"/>
            <a:ext cx="18546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Nuclear recoil- Argon Atom Collision </a:t>
            </a:r>
            <a:endParaRPr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5" name="Google Shape;24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/>
          <p:nvPr>
            <p:ph type="title"/>
          </p:nvPr>
        </p:nvSpPr>
        <p:spPr>
          <a:xfrm>
            <a:off x="311700" y="226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and Detector R&amp;D </a:t>
            </a:r>
            <a:endParaRPr/>
          </a:p>
        </p:txBody>
      </p:sp>
      <p:sp>
        <p:nvSpPr>
          <p:cNvPr id="251" name="Google Shape;251;p29"/>
          <p:cNvSpPr txBox="1"/>
          <p:nvPr>
            <p:ph idx="1" type="body"/>
          </p:nvPr>
        </p:nvSpPr>
        <p:spPr>
          <a:xfrm>
            <a:off x="-308625" y="1055400"/>
            <a:ext cx="472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Resolution </a:t>
            </a:r>
            <a:r>
              <a:rPr lang="en"/>
              <a:t>calculations</a:t>
            </a:r>
            <a:r>
              <a:rPr lang="en"/>
              <a:t> will guide GEM detector design to improve nuclear recoil  tracking </a:t>
            </a:r>
            <a:r>
              <a:rPr lang="en"/>
              <a:t>capabilities</a:t>
            </a:r>
            <a:r>
              <a:rPr lang="en"/>
              <a:t> and determine the required energy thresholds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Gaseous</a:t>
            </a:r>
            <a:r>
              <a:rPr lang="en"/>
              <a:t> Electron Multiplier  (GEM) : a type of gaseous ionization detector capable µm tracking and signal amplification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9"/>
          <p:cNvPicPr preferRelativeResize="0"/>
          <p:nvPr/>
        </p:nvPicPr>
        <p:blipFill rotWithShape="1">
          <a:blip r:embed="rId3">
            <a:alphaModFix/>
          </a:blip>
          <a:srcRect b="0" l="1746" r="1756" t="0"/>
          <a:stretch/>
        </p:blipFill>
        <p:spPr>
          <a:xfrm>
            <a:off x="4189275" y="105825"/>
            <a:ext cx="4767926" cy="370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/>
        </p:nvSpPr>
        <p:spPr>
          <a:xfrm>
            <a:off x="5417650" y="3809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GEM Detector Design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/>
          <p:nvPr>
            <p:ph type="title"/>
          </p:nvPr>
        </p:nvSpPr>
        <p:spPr>
          <a:xfrm>
            <a:off x="311700" y="299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Continued  Work </a:t>
            </a:r>
            <a:r>
              <a:rPr lang="en"/>
              <a:t>in the </a:t>
            </a:r>
            <a:r>
              <a:rPr lang="en"/>
              <a:t>Fall  </a:t>
            </a:r>
            <a:endParaRPr/>
          </a:p>
        </p:txBody>
      </p:sp>
      <p:sp>
        <p:nvSpPr>
          <p:cNvPr id="260" name="Google Shape;260;p30"/>
          <p:cNvSpPr txBox="1"/>
          <p:nvPr>
            <p:ph idx="1" type="body"/>
          </p:nvPr>
        </p:nvSpPr>
        <p:spPr>
          <a:xfrm>
            <a:off x="366500" y="644300"/>
            <a:ext cx="7901400" cy="11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Hardware Development: Purity monitor for testing impurities in argon  </a:t>
            </a:r>
            <a:endParaRPr/>
          </a:p>
        </p:txBody>
      </p:sp>
      <p:sp>
        <p:nvSpPr>
          <p:cNvPr id="261" name="Google Shape;26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" name="Google Shape;262;p30"/>
          <p:cNvPicPr preferRelativeResize="0"/>
          <p:nvPr/>
        </p:nvPicPr>
        <p:blipFill rotWithShape="1">
          <a:blip r:embed="rId3">
            <a:alphaModFix/>
          </a:blip>
          <a:srcRect b="0" l="0" r="0" t="5687"/>
          <a:stretch/>
        </p:blipFill>
        <p:spPr>
          <a:xfrm>
            <a:off x="813075" y="1032350"/>
            <a:ext cx="6634948" cy="3960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Acknowledgments</a:t>
            </a:r>
            <a:r>
              <a:rPr lang="en"/>
              <a:t> </a:t>
            </a:r>
            <a:endParaRPr/>
          </a:p>
        </p:txBody>
      </p:sp>
      <p:sp>
        <p:nvSpPr>
          <p:cNvPr id="268" name="Google Shape;26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Professor David Caratelli, Faculty Advisor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Fan Gao, Post Doctoral Mentor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Dr. Sathya Guruswamy, UCSB Physics REU Site Director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National </a:t>
            </a:r>
            <a:r>
              <a:rPr lang="en"/>
              <a:t>Science Foundation (NSF), REU Grant NSF PHY-1852574</a:t>
            </a:r>
            <a:endParaRPr/>
          </a:p>
        </p:txBody>
      </p:sp>
      <p:sp>
        <p:nvSpPr>
          <p:cNvPr id="269" name="Google Shape;26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0" name="Google Shape;2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3925" y="182700"/>
            <a:ext cx="2453850" cy="24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1863" y="2649400"/>
            <a:ext cx="2045925" cy="204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Neutrinos 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4711200" y="1152475"/>
            <a:ext cx="4121100" cy="40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Neutral Partners to charged leptons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Smallest particle with mass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Mass of one neutrino &lt; 1 eV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Interact via weak force and gravity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Rarely Interact with Matter 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200" y="1333862"/>
            <a:ext cx="4068775" cy="305362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813750" y="3690950"/>
            <a:ext cx="2283300" cy="824400"/>
          </a:xfrm>
          <a:prstGeom prst="flowChartConnector">
            <a:avLst/>
          </a:prstGeom>
          <a:noFill/>
          <a:ln cap="flat" cmpd="sng" w="9525">
            <a:solidFill>
              <a:srgbClr val="FF525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45675" y="4855450"/>
            <a:ext cx="4121100" cy="1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Source: </a:t>
            </a:r>
            <a:r>
              <a:rPr lang="en" sz="7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http://www.quantumdiaries.org/2014/03/14/the-standard-model-a-beautiful-but-flawed-theory/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645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Argon as a Detection Method 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642975"/>
            <a:ext cx="8520600" cy="39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5067575" y="4346325"/>
            <a:ext cx="2955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4967100" y="1518888"/>
            <a:ext cx="356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Time Projection Chamber Design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251375" y="1274450"/>
            <a:ext cx="3757200" cy="11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Large Target Mass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Relatively cheap compared to other noble elements 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Great Scintillation Properties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Pure for electrons to drift across TPC volume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950" y="2071943"/>
            <a:ext cx="5229424" cy="25912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0" y="4860250"/>
            <a:ext cx="2795700" cy="1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Source: </a:t>
            </a:r>
            <a:r>
              <a:rPr lang="en" sz="7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https://en.wikipedia.org/wiki/Time_projection_chamber</a:t>
            </a:r>
            <a:endParaRPr sz="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123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Coherent Elastic Neutrino-Nucleus Scattering (CE𝝂NS) </a:t>
            </a:r>
            <a:endParaRPr/>
          </a:p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5717650" y="825000"/>
            <a:ext cx="21093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050"/>
            <a:ext cx="3319275" cy="33818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4004525" y="888700"/>
            <a:ext cx="51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3287150" y="888700"/>
            <a:ext cx="547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Low energy neutrino (MeV) scatters off an entire argon nucleus generating a </a:t>
            </a:r>
            <a:r>
              <a:rPr b="1" lang="en" sz="1500">
                <a:latin typeface="Proxima Nova"/>
                <a:ea typeface="Proxima Nova"/>
                <a:cs typeface="Proxima Nova"/>
                <a:sym typeface="Proxima Nova"/>
              </a:rPr>
              <a:t>nuclear recoil</a:t>
            </a: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 (10s of keV)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○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Entire nucleus leaves interaction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○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Low momentum transfer 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Large Cross section 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0325" y="2120850"/>
            <a:ext cx="1265600" cy="12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1312" y="2944488"/>
            <a:ext cx="1444475" cy="156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6"/>
          <p:cNvCxnSpPr/>
          <p:nvPr/>
        </p:nvCxnSpPr>
        <p:spPr>
          <a:xfrm>
            <a:off x="5128775" y="2944500"/>
            <a:ext cx="438900" cy="3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" name="Google Shape;97;p16"/>
          <p:cNvSpPr txBox="1"/>
          <p:nvPr/>
        </p:nvSpPr>
        <p:spPr>
          <a:xfrm>
            <a:off x="7366600" y="3576225"/>
            <a:ext cx="1444500" cy="2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0" y="4749025"/>
            <a:ext cx="351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Source: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https://sites.duke.edu/coherent/files/2020/06/nuint18.pdf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183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Study Nuclear Recoils?</a:t>
            </a:r>
            <a:endParaRPr/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723825" y="1059500"/>
            <a:ext cx="29505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Astrophysical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Applications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b="0" l="21341" r="14838" t="0"/>
          <a:stretch/>
        </p:blipFill>
        <p:spPr>
          <a:xfrm>
            <a:off x="6767550" y="241076"/>
            <a:ext cx="2233271" cy="19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723825" y="1958800"/>
            <a:ext cx="421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Probe neutrino properties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New Physics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beyond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SM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099" y="241074"/>
            <a:ext cx="1959675" cy="19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2775" y="2458462"/>
            <a:ext cx="2886902" cy="21651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913600" y="3718300"/>
            <a:ext cx="288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686200" y="3586550"/>
            <a:ext cx="35427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Directionality is an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important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tool in determining the source of nuclear recoil signal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4636638" y="2153050"/>
            <a:ext cx="1914600" cy="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NASA</a:t>
            </a:r>
            <a:r>
              <a:rPr lang="en" sz="400">
                <a:solidFill>
                  <a:schemeClr val="dk1"/>
                </a:solidFill>
              </a:rPr>
              <a:t>, </a:t>
            </a:r>
            <a:r>
              <a:rPr lang="en" sz="4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ESA</a:t>
            </a:r>
            <a:r>
              <a:rPr lang="en" sz="400">
                <a:solidFill>
                  <a:schemeClr val="dk1"/>
                </a:solidFill>
              </a:rPr>
              <a:t>, J. Hester and A. Loll (Arizona State University)</a:t>
            </a:r>
            <a:r>
              <a:rPr lang="en" sz="400">
                <a:solidFill>
                  <a:schemeClr val="dk1"/>
                </a:solidFill>
                <a:highlight>
                  <a:srgbClr val="F8F9FA"/>
                </a:highlight>
              </a:rPr>
              <a:t> - </a:t>
            </a:r>
            <a:r>
              <a:rPr lang="en" sz="400">
                <a:solidFill>
                  <a:schemeClr val="dk1"/>
                </a:solidFill>
              </a:rPr>
              <a:t>HubbleSite: </a:t>
            </a:r>
            <a:r>
              <a:rPr lang="en" sz="4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gallery</a:t>
            </a:r>
            <a:r>
              <a:rPr lang="en" sz="400">
                <a:solidFill>
                  <a:schemeClr val="dk1"/>
                </a:solidFill>
              </a:rPr>
              <a:t>, </a:t>
            </a:r>
            <a:r>
              <a:rPr lang="en" sz="4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release</a:t>
            </a:r>
            <a:r>
              <a:rPr lang="en" sz="400">
                <a:solidFill>
                  <a:schemeClr val="dk1"/>
                </a:solidFill>
              </a:rPr>
              <a:t>.</a:t>
            </a:r>
            <a:endParaRPr sz="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6897600" y="2166700"/>
            <a:ext cx="1891200" cy="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1A1A1A"/>
                </a:solidFill>
                <a:highlight>
                  <a:srgbClr val="FFFFFF"/>
                </a:highlight>
              </a:rPr>
              <a:t>NASA / SDO / Seán Doran</a:t>
            </a:r>
            <a:endParaRPr sz="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5402425" y="4623650"/>
            <a:ext cx="2667600" cy="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1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RALF KAEHLER, OLIVER HAHN AND TOM ABEL/KAVLI INSTITUTE FOR PARTICLE ASTROPHYSICS AND COSMOLOGY</a:t>
            </a:r>
            <a:endParaRPr sz="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Interaction Summary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(1) Nuclear Recoil 								(2) Ionization Process  </a:t>
            </a:r>
            <a:endParaRPr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50" y="2579975"/>
            <a:ext cx="3014299" cy="113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3688400" y="2904863"/>
            <a:ext cx="1402800" cy="23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24242"/>
          </a:solidFill>
          <a:ln cap="flat" cmpd="sng" w="9525">
            <a:solidFill>
              <a:srgbClr val="4BA1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650" y="2548713"/>
            <a:ext cx="3060372" cy="120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283200" y="4741525"/>
            <a:ext cx="3014400" cy="1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FFFFFF"/>
                </a:highlight>
              </a:rPr>
              <a:t>Image: J. Link </a:t>
            </a:r>
            <a:r>
              <a:rPr i="1" lang="en" sz="800">
                <a:highlight>
                  <a:srgbClr val="FFFFFF"/>
                </a:highlight>
              </a:rPr>
              <a:t>Science </a:t>
            </a:r>
            <a:r>
              <a:rPr lang="en" sz="800">
                <a:highlight>
                  <a:srgbClr val="FFFFFF"/>
                </a:highlight>
              </a:rPr>
              <a:t>Perspectives</a:t>
            </a:r>
            <a:endParaRPr sz="8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311700" y="216625"/>
            <a:ext cx="302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SRIM: Collision Plot </a:t>
            </a:r>
            <a:endParaRPr/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311700" y="1983350"/>
            <a:ext cx="24840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= Primary Recoil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= Secondary Recoil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 b="-5374" l="0" r="-5374" t="0"/>
          <a:stretch/>
        </p:blipFill>
        <p:spPr>
          <a:xfrm>
            <a:off x="3395625" y="0"/>
            <a:ext cx="5667350" cy="52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950" y="1983350"/>
            <a:ext cx="403525" cy="33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50" y="2451550"/>
            <a:ext cx="403525" cy="3685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373650" y="3142675"/>
            <a:ext cx="2905200" cy="13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Energy can be lost due to ionization and to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kinetic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energy of the target atoms 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411125" y="950125"/>
            <a:ext cx="24840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Simulating 1-100 keV nuclear recoils at 1 atm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311700" y="70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Nuclear Recoil Simulation using SRIM </a:t>
            </a:r>
            <a:endParaRPr/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1425"/>
            <a:ext cx="3901049" cy="308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556775" y="4304325"/>
            <a:ext cx="17025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200" y="1152475"/>
            <a:ext cx="4079101" cy="301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556775" y="4168400"/>
            <a:ext cx="40152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1 kev: </a:t>
            </a:r>
            <a:r>
              <a:rPr lang="en" sz="2000">
                <a:solidFill>
                  <a:srgbClr val="595959"/>
                </a:solidFill>
              </a:rPr>
              <a:t>Total Energy  Loss due to ionization: 20.88%</a:t>
            </a:r>
            <a:endParaRPr sz="20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5012063" y="4168400"/>
            <a:ext cx="35715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60 kev: </a:t>
            </a:r>
            <a:r>
              <a:rPr lang="en" sz="2000">
                <a:solidFill>
                  <a:srgbClr val="595959"/>
                </a:solidFill>
              </a:rPr>
              <a:t>Total Energy lost due to ionization: 36.04%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85450" y="642975"/>
            <a:ext cx="81054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Collision Plot of 1 atm Argon Ion at Initial energy 1 kev vs 60 kev  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1" name="Google Shape;15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Propagation of Nuclear Recoils at Different Initial Energies</a:t>
            </a:r>
            <a:endParaRPr/>
          </a:p>
        </p:txBody>
      </p:sp>
      <p:sp>
        <p:nvSpPr>
          <p:cNvPr id="157" name="Google Shape;15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Nuclear Recoil Trajectories 1-100 keV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NR_trajec_1-100XY.png" id="158" name="Google Shape;158;p21"/>
          <p:cNvPicPr preferRelativeResize="0"/>
          <p:nvPr/>
        </p:nvPicPr>
        <p:blipFill rotWithShape="1">
          <a:blip r:embed="rId3">
            <a:alphaModFix/>
          </a:blip>
          <a:srcRect b="0" l="0" r="0" t="11441"/>
          <a:stretch/>
        </p:blipFill>
        <p:spPr>
          <a:xfrm>
            <a:off x="73100" y="1416050"/>
            <a:ext cx="4642200" cy="3083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teral_NR_TRAJ.png" id="159" name="Google Shape;159;p21"/>
          <p:cNvPicPr preferRelativeResize="0"/>
          <p:nvPr/>
        </p:nvPicPr>
        <p:blipFill rotWithShape="1">
          <a:blip r:embed="rId4">
            <a:alphaModFix/>
          </a:blip>
          <a:srcRect b="0" l="0" r="0" t="12064"/>
          <a:stretch/>
        </p:blipFill>
        <p:spPr>
          <a:xfrm>
            <a:off x="4348675" y="1480000"/>
            <a:ext cx="4519826" cy="288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1"/>
          <p:cNvSpPr txBox="1"/>
          <p:nvPr/>
        </p:nvSpPr>
        <p:spPr>
          <a:xfrm>
            <a:off x="4754000" y="1152475"/>
            <a:ext cx="4317900" cy="1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Nuclear Recoil Trajectories 1-100 keV (Lateral View)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