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Old Standard TT" panose="020B0604020202020204" charset="0"/>
      <p:regular r:id="rId22"/>
      <p:bold r:id="rId23"/>
      <p:italic r:id="rId24"/>
    </p:embeddedFont>
    <p:embeddedFont>
      <p:font typeface="Roboto Mono"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75" y="32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Introduce myself, grad mentor, supervisor and department</a:t>
            </a:r>
            <a:endParaRPr/>
          </a:p>
          <a:p>
            <a:pPr marL="457200" lvl="0" indent="-298450" algn="l" rtl="0">
              <a:spcBef>
                <a:spcPts val="0"/>
              </a:spcBef>
              <a:spcAft>
                <a:spcPts val="0"/>
              </a:spcAft>
              <a:buSzPts val="1100"/>
              <a:buChar char="-"/>
            </a:pPr>
            <a:r>
              <a:rPr lang="en"/>
              <a:t>State that I worked on two different projects this summer, and would like to talk about both today</a:t>
            </a:r>
            <a:endParaRPr/>
          </a:p>
          <a:p>
            <a:pPr marL="457200" lvl="0" indent="-298450" algn="l" rtl="0">
              <a:spcBef>
                <a:spcPts val="0"/>
              </a:spcBef>
              <a:spcAft>
                <a:spcPts val="0"/>
              </a:spcAft>
              <a:buSzPts val="1100"/>
              <a:buChar char="-"/>
            </a:pPr>
            <a:r>
              <a:rPr lang="en"/>
              <a:t>Begin with “Dipolar Filming” of Protein Motion Using Electron Paramagnetic Resonance Spectroscopy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e3d4367f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3e3d4367f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Bruggeman’s model relates fill fraction, the dielectric function of 100% infill material (epsilon omega) and the dielectric function of the composite structure (epsilon omega f)</a:t>
            </a:r>
            <a:endParaRPr/>
          </a:p>
          <a:p>
            <a:pPr marL="457200" lvl="0" indent="-298450" algn="l" rtl="0">
              <a:spcBef>
                <a:spcPts val="0"/>
              </a:spcBef>
              <a:spcAft>
                <a:spcPts val="0"/>
              </a:spcAft>
              <a:buSzPts val="1100"/>
              <a:buChar char="-"/>
            </a:pPr>
            <a:r>
              <a:rPr lang="en"/>
              <a:t>Technically, the dielectric constant can be represented as a complex number where the real part is related to the index of refraction and the complex part is related to the absorption coefficient </a:t>
            </a:r>
            <a:endParaRPr/>
          </a:p>
          <a:p>
            <a:pPr marL="457200" lvl="0" indent="-298450" algn="l" rtl="0">
              <a:spcBef>
                <a:spcPts val="0"/>
              </a:spcBef>
              <a:spcAft>
                <a:spcPts val="0"/>
              </a:spcAft>
              <a:buSzPts val="1100"/>
              <a:buChar char="-"/>
            </a:pPr>
            <a:r>
              <a:rPr lang="en"/>
              <a:t>However, since absorption is negligible for a thin enough plate, we can approximate the refractive index as the square root of the dielectric constant</a:t>
            </a:r>
            <a:endParaRPr/>
          </a:p>
          <a:p>
            <a:pPr marL="457200" lvl="0" indent="-298450" algn="l" rtl="0">
              <a:spcBef>
                <a:spcPts val="0"/>
              </a:spcBef>
              <a:spcAft>
                <a:spcPts val="0"/>
              </a:spcAft>
              <a:buSzPts val="1100"/>
              <a:buChar char="-"/>
            </a:pPr>
            <a:r>
              <a:rPr lang="en"/>
              <a:t>Hence, if we know refractive index of 100% infill material and desired refractive index, can easily solve for percent infill to get desired effective 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e3d4367f7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3e3d4367f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HDPE is high-density polyethylene, the material used in the EPR lens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4360f9d39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4360f9d39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Use vector network analyzer to take phase measurements</a:t>
            </a:r>
            <a:endParaRPr/>
          </a:p>
          <a:p>
            <a:pPr marL="457200" lvl="0" indent="-298450" algn="l" rtl="0">
              <a:spcBef>
                <a:spcPts val="0"/>
              </a:spcBef>
              <a:spcAft>
                <a:spcPts val="0"/>
              </a:spcAft>
              <a:buSzPts val="1100"/>
              <a:buChar char="-"/>
            </a:pPr>
            <a:r>
              <a:rPr lang="en"/>
              <a:t>Isolate small frequency region around 240 GHz (span of 26 GHz) and use average phase difference in this region to find the refractive index</a:t>
            </a:r>
            <a:endParaRPr/>
          </a:p>
          <a:p>
            <a:pPr marL="457200" lvl="0" indent="-298450" algn="l" rtl="0">
              <a:spcBef>
                <a:spcPts val="0"/>
              </a:spcBef>
              <a:spcAft>
                <a:spcPts val="0"/>
              </a:spcAft>
              <a:buSzPts val="1100"/>
              <a:buChar char="-"/>
            </a:pPr>
            <a:r>
              <a:rPr lang="en"/>
              <a:t>Here is the equation to find n: n = (c*theta)/(2*pi*d*f)+1 where c is speed of light, theta is phase difference, d is thickness and f is frequency</a:t>
            </a:r>
            <a:endParaRPr/>
          </a:p>
          <a:p>
            <a:pPr marL="457200" lvl="0" indent="-298450" algn="l" rtl="0">
              <a:spcBef>
                <a:spcPts val="0"/>
              </a:spcBef>
              <a:spcAft>
                <a:spcPts val="0"/>
              </a:spcAft>
              <a:buSzPts val="1100"/>
              <a:buChar char="-"/>
            </a:pPr>
            <a:r>
              <a:rPr lang="en"/>
              <a:t>Measured refractive index of 100% infill slab is very close to expected value</a:t>
            </a:r>
            <a:endParaRPr/>
          </a:p>
          <a:p>
            <a:pPr marL="457200" lvl="0" indent="-298450" algn="l" rtl="0">
              <a:spcBef>
                <a:spcPts val="0"/>
              </a:spcBef>
              <a:spcAft>
                <a:spcPts val="0"/>
              </a:spcAft>
              <a:buSzPts val="1100"/>
              <a:buChar char="-"/>
            </a:pPr>
            <a:r>
              <a:rPr lang="en"/>
              <a:t>Using the measured value for n, Bruggeman’s model tells us that we want a 52.5% infill PLA slab to obtain n_effective=1.22</a:t>
            </a:r>
            <a:endParaRPr/>
          </a:p>
          <a:p>
            <a:pPr marL="0" lvl="0" indent="0" algn="l" rtl="0">
              <a:spcBef>
                <a:spcPts val="0"/>
              </a:spcBef>
              <a:spcAft>
                <a:spcPts val="0"/>
              </a:spcAft>
              <a:buNone/>
            </a:pPr>
            <a:endParaRPr/>
          </a:p>
          <a:p>
            <a:pPr marL="0" lvl="0" indent="0" algn="l" rtl="0">
              <a:spcBef>
                <a:spcPts val="0"/>
              </a:spcBef>
              <a:spcAft>
                <a:spcPts val="0"/>
              </a:spcAft>
              <a:buNone/>
            </a:pPr>
            <a:r>
              <a:rPr lang="en"/>
              <a:t>→ phase should not shift w/ wavelength bc index of refraction is constant for every wavelength</a:t>
            </a:r>
            <a:endParaRPr/>
          </a:p>
          <a:p>
            <a:pPr marL="0" lvl="0" indent="0" algn="l" rtl="0">
              <a:spcBef>
                <a:spcPts val="0"/>
              </a:spcBef>
              <a:spcAft>
                <a:spcPts val="0"/>
              </a:spcAft>
              <a:buNone/>
            </a:pPr>
            <a:r>
              <a:rPr lang="en"/>
              <a:t>→ see a variation b/c focus onto sample w/ multiple angles of incidence</a:t>
            </a:r>
            <a:endParaRPr/>
          </a:p>
          <a:p>
            <a:pPr marL="0" lvl="0" indent="0" algn="l" rtl="0">
              <a:spcBef>
                <a:spcPts val="0"/>
              </a:spcBef>
              <a:spcAft>
                <a:spcPts val="0"/>
              </a:spcAft>
              <a:buNone/>
            </a:pPr>
            <a:r>
              <a:rPr lang="en"/>
              <a:t>→ variation is a tell-tale of the geometric separation that sample has</a:t>
            </a:r>
            <a:endParaRPr/>
          </a:p>
          <a:p>
            <a:pPr marL="0" lvl="0" indent="0" algn="l" rtl="0">
              <a:spcBef>
                <a:spcPts val="0"/>
              </a:spcBef>
              <a:spcAft>
                <a:spcPts val="0"/>
              </a:spcAft>
              <a:buNone/>
            </a:pPr>
            <a:r>
              <a:rPr lang="en"/>
              <a:t>→ if look at intensity should see many minimal and maxima that should be proportional to n*thickness </a:t>
            </a:r>
            <a:endParaRPr/>
          </a:p>
          <a:p>
            <a:pPr marL="0" lvl="0" indent="0" algn="l" rtl="0">
              <a:spcBef>
                <a:spcPts val="0"/>
              </a:spcBef>
              <a:spcAft>
                <a:spcPts val="0"/>
              </a:spcAft>
              <a:buNone/>
            </a:pPr>
            <a:endParaRPr/>
          </a:p>
          <a:p>
            <a:pPr marL="0" lvl="0" indent="0" algn="l" rtl="0">
              <a:lnSpc>
                <a:spcPct val="135000"/>
              </a:lnSpc>
              <a:spcBef>
                <a:spcPts val="0"/>
              </a:spcBef>
              <a:spcAft>
                <a:spcPts val="0"/>
              </a:spcAft>
              <a:buNone/>
            </a:pPr>
            <a:endParaRPr sz="1000">
              <a:solidFill>
                <a:srgbClr val="406040"/>
              </a:solidFill>
              <a:highlight>
                <a:srgbClr val="FFFFFE"/>
              </a:highlight>
              <a:latin typeface="Roboto Mono"/>
              <a:ea typeface="Roboto Mono"/>
              <a:cs typeface="Roboto Mono"/>
              <a:sym typeface="Roboto Mono"/>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4360f9d39d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4360f9d39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Infill patterns in 3D printer slicing software are typically used to change the infill density of solid structures</a:t>
            </a:r>
            <a:endParaRPr/>
          </a:p>
          <a:p>
            <a:pPr marL="457200" lvl="0" indent="-298450" algn="l" rtl="0">
              <a:spcBef>
                <a:spcPts val="0"/>
              </a:spcBef>
              <a:spcAft>
                <a:spcPts val="0"/>
              </a:spcAft>
              <a:buSzPts val="1100"/>
              <a:buChar char="-"/>
            </a:pPr>
            <a:r>
              <a:rPr lang="en"/>
              <a:t>The strategy: “step” pattern taking advantage of intrinsic 3D-printer constraints</a:t>
            </a:r>
            <a:endParaRPr/>
          </a:p>
          <a:p>
            <a:pPr marL="457200" lvl="0" indent="-298450" algn="l" rtl="0">
              <a:spcBef>
                <a:spcPts val="0"/>
              </a:spcBef>
              <a:spcAft>
                <a:spcPts val="0"/>
              </a:spcAft>
              <a:buSzPts val="1100"/>
              <a:buChar char="-"/>
            </a:pPr>
            <a:r>
              <a:rPr lang="en"/>
              <a:t>The minimum layer height the 3D printer can print is 0.1mm, and the minimum width of a single 3D-printed line is 0.4mm</a:t>
            </a:r>
            <a:endParaRPr/>
          </a:p>
          <a:p>
            <a:pPr marL="457200" lvl="0" indent="-298450" algn="l" rtl="0">
              <a:spcBef>
                <a:spcPts val="0"/>
              </a:spcBef>
              <a:spcAft>
                <a:spcPts val="0"/>
              </a:spcAft>
              <a:buSzPts val="1100"/>
              <a:buChar char="-"/>
            </a:pPr>
            <a:r>
              <a:rPr lang="en"/>
              <a:t>Each layer has 0.1mm offset (this is kind of arbitrary, just need to make sure the number of layers is sufficient to cover entire surface)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4360f9d39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4360f9d39d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Changing the distance between the step structures allows us to easily change the infill density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put as many step structures as we want to in the x-direction and extrude all of them in the y-direction to obtain the desired base dimensions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put n layers in the z-direction to obtain the desired thickness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43edb23c8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43edb23c8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Pass around the pretty step infill PLA slab</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Several key takeaways: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1. We can manipulate the effective n by changing the percent infill </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2. The “step” infill design seems to approximate a solid structure relatively well</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3. Bruggeman’s model will give us a ballpark infill value, but we will need to test slabs with % infills near that value and optimize to get as close to the desired effective n as we can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make a beautiful polarizer</a:t>
            </a:r>
            <a:endParaRPr>
              <a:solidFill>
                <a:schemeClr val="dk1"/>
              </a:solidFill>
            </a:endParaRPr>
          </a:p>
          <a:p>
            <a:pPr marL="0" lvl="0" indent="0" algn="l" rtl="0">
              <a:spcBef>
                <a:spcPts val="0"/>
              </a:spcBef>
              <a:spcAft>
                <a:spcPts val="0"/>
              </a:spcAft>
              <a:buNone/>
            </a:pPr>
            <a:r>
              <a:rPr lang="en">
                <a:solidFill>
                  <a:schemeClr val="dk1"/>
                </a:solidFill>
              </a:rPr>
              <a:t>→ make phase measurements as a function of rotation and observe changes in phase difference data</a:t>
            </a:r>
            <a:endParaRPr>
              <a:solidFill>
                <a:schemeClr val="dk1"/>
              </a:solidFill>
            </a:endParaRPr>
          </a:p>
          <a:p>
            <a:pPr marL="0" lvl="0" indent="0" algn="l" rtl="0">
              <a:spcBef>
                <a:spcPts val="0"/>
              </a:spcBef>
              <a:spcAft>
                <a:spcPts val="0"/>
              </a:spcAft>
              <a:buNone/>
            </a:pPr>
            <a:r>
              <a:rPr lang="en">
                <a:solidFill>
                  <a:schemeClr val="dk1"/>
                </a:solidFill>
              </a:rPr>
              <a:t>→ vector source uses waveguide; source is always polarized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4360f9d39d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4360f9d3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 did not have a lot of time!</a:t>
            </a:r>
            <a:endParaRPr/>
          </a:p>
          <a:p>
            <a:pPr marL="457200" lvl="0" indent="-298450" algn="l" rtl="0">
              <a:spcBef>
                <a:spcPts val="0"/>
              </a:spcBef>
              <a:spcAft>
                <a:spcPts val="0"/>
              </a:spcAft>
              <a:buSzPts val="1100"/>
              <a:buChar char="-"/>
            </a:pPr>
            <a:r>
              <a:rPr lang="en"/>
              <a:t>1. Need to optimize infill density by testing some percent infill values just below 52.5% infill</a:t>
            </a:r>
            <a:endParaRPr/>
          </a:p>
          <a:p>
            <a:pPr marL="457200" lvl="0" indent="-298450" algn="l" rtl="0">
              <a:spcBef>
                <a:spcPts val="0"/>
              </a:spcBef>
              <a:spcAft>
                <a:spcPts val="0"/>
              </a:spcAft>
              <a:buSzPts val="1100"/>
              <a:buChar char="-"/>
            </a:pPr>
            <a:r>
              <a:rPr lang="en"/>
              <a:t>2. Compare refractive index measurements using both phase difference and power measurements:</a:t>
            </a:r>
            <a:endParaRPr/>
          </a:p>
          <a:p>
            <a:pPr marL="914400" lvl="1" indent="-298450" algn="l" rtl="0">
              <a:spcBef>
                <a:spcPts val="0"/>
              </a:spcBef>
              <a:spcAft>
                <a:spcPts val="0"/>
              </a:spcAft>
              <a:buSzPts val="1100"/>
              <a:buChar char="-"/>
            </a:pPr>
            <a:r>
              <a:rPr lang="en"/>
              <a:t>Fabry Perot standing waves will have a frequency spacing that is related to the optical path length</a:t>
            </a:r>
            <a:endParaRPr/>
          </a:p>
          <a:p>
            <a:pPr marL="914400" lvl="1" indent="-298450" algn="l" rtl="0">
              <a:spcBef>
                <a:spcPts val="0"/>
              </a:spcBef>
              <a:spcAft>
                <a:spcPts val="0"/>
              </a:spcAft>
              <a:buSzPts val="1100"/>
              <a:buChar char="-"/>
            </a:pPr>
            <a:r>
              <a:rPr lang="en"/>
              <a:t>Need to print thicker slabs</a:t>
            </a:r>
            <a:endParaRPr/>
          </a:p>
          <a:p>
            <a:pPr marL="914400" lvl="1" indent="-298450" algn="l" rtl="0">
              <a:spcBef>
                <a:spcPts val="0"/>
              </a:spcBef>
              <a:spcAft>
                <a:spcPts val="0"/>
              </a:spcAft>
              <a:buSzPts val="1100"/>
              <a:buChar char="-"/>
            </a:pPr>
            <a:r>
              <a:rPr lang="en"/>
              <a:t>Initial measurements showed there are standing waves in the system that are covering up the standing waves from the PLA slab</a:t>
            </a:r>
            <a:endParaRPr/>
          </a:p>
          <a:p>
            <a:pPr marL="914400" lvl="1" indent="-298450" algn="l" rtl="0">
              <a:spcBef>
                <a:spcPts val="0"/>
              </a:spcBef>
              <a:spcAft>
                <a:spcPts val="0"/>
              </a:spcAft>
              <a:buSzPts val="1100"/>
              <a:buChar char="-"/>
            </a:pPr>
            <a:r>
              <a:rPr lang="en"/>
              <a:t>Will need to change the VNA set-up to try to remove the intrinsic standing waves using absorbers and a different sample holder</a:t>
            </a:r>
            <a:endParaRPr/>
          </a:p>
          <a:p>
            <a:pPr marL="457200" lvl="0" indent="-298450" algn="l" rtl="0">
              <a:spcBef>
                <a:spcPts val="0"/>
              </a:spcBef>
              <a:spcAft>
                <a:spcPts val="0"/>
              </a:spcAft>
              <a:buSzPts val="1100"/>
              <a:buChar char="-"/>
            </a:pPr>
            <a:r>
              <a:rPr lang="en"/>
              <a:t>3. 3D-printing the actual ARC will involve some additional features:</a:t>
            </a:r>
            <a:endParaRPr/>
          </a:p>
          <a:p>
            <a:pPr marL="914400" lvl="1" indent="-298450" algn="l" rtl="0">
              <a:spcBef>
                <a:spcPts val="0"/>
              </a:spcBef>
              <a:spcAft>
                <a:spcPts val="0"/>
              </a:spcAft>
              <a:buSzPts val="1100"/>
              <a:buChar char="-"/>
            </a:pPr>
            <a:r>
              <a:rPr lang="en"/>
              <a:t>Strengthen the “step” infill by having a single cross-hatch layer on the top and bottom to hold the infill in place</a:t>
            </a:r>
            <a:endParaRPr/>
          </a:p>
          <a:p>
            <a:pPr marL="914400" lvl="1" indent="-298450" algn="l" rtl="0">
              <a:spcBef>
                <a:spcPts val="0"/>
              </a:spcBef>
              <a:spcAft>
                <a:spcPts val="0"/>
              </a:spcAft>
              <a:buSzPts val="1100"/>
              <a:buChar char="-"/>
            </a:pPr>
            <a:r>
              <a:rPr lang="en"/>
              <a:t>Plan on fitting dimensions to back side of EPR lens, which has only minimal curvature</a:t>
            </a:r>
            <a:endParaRPr/>
          </a:p>
          <a:p>
            <a:pPr marL="457200" lvl="0" indent="-298450" algn="l" rtl="0">
              <a:spcBef>
                <a:spcPts val="0"/>
              </a:spcBef>
              <a:spcAft>
                <a:spcPts val="0"/>
              </a:spcAft>
              <a:buSzPts val="1100"/>
              <a:buChar char="-"/>
            </a:pPr>
            <a:r>
              <a:rPr lang="en"/>
              <a:t>4. Explore polarization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42bd3e1e3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42bd3e1e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43edb23c8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43edb23c8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4435408b7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4435408b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e3d4367f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e3d4367f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Protein dynamics</a:t>
            </a:r>
            <a:endParaRPr/>
          </a:p>
          <a:p>
            <a:pPr marL="914400" lvl="1" indent="-298450" algn="l" rtl="0">
              <a:spcBef>
                <a:spcPts val="0"/>
              </a:spcBef>
              <a:spcAft>
                <a:spcPts val="0"/>
              </a:spcAft>
              <a:buSzPts val="1100"/>
              <a:buChar char="-"/>
            </a:pPr>
            <a:r>
              <a:rPr lang="en"/>
              <a:t>Proteins are nanoscale dynamic molecules that enable life</a:t>
            </a:r>
            <a:endParaRPr/>
          </a:p>
          <a:p>
            <a:pPr marL="914400" lvl="1" indent="-298450" algn="l" rtl="0">
              <a:spcBef>
                <a:spcPts val="0"/>
              </a:spcBef>
              <a:spcAft>
                <a:spcPts val="0"/>
              </a:spcAft>
              <a:buSzPts val="1100"/>
              <a:buChar char="-"/>
            </a:pPr>
            <a:r>
              <a:rPr lang="en"/>
              <a:t>Protein structure is understood through x-ray crystallography, (solid-state) NMR, and cryo-electron microscopy</a:t>
            </a:r>
            <a:endParaRPr/>
          </a:p>
          <a:p>
            <a:pPr marL="914400" lvl="1" indent="-298450" algn="l" rtl="0">
              <a:spcBef>
                <a:spcPts val="0"/>
              </a:spcBef>
              <a:spcAft>
                <a:spcPts val="0"/>
              </a:spcAft>
              <a:buSzPts val="1100"/>
              <a:buChar char="-"/>
            </a:pPr>
            <a:r>
              <a:rPr lang="en"/>
              <a:t>The protein data bank (PDB) contains over 190,000 structures</a:t>
            </a:r>
            <a:endParaRPr/>
          </a:p>
          <a:p>
            <a:pPr marL="914400" lvl="1" indent="-298450" algn="l" rtl="0">
              <a:spcBef>
                <a:spcPts val="0"/>
              </a:spcBef>
              <a:spcAft>
                <a:spcPts val="0"/>
              </a:spcAft>
              <a:buSzPts val="1100"/>
              <a:buChar char="-"/>
            </a:pPr>
            <a:r>
              <a:rPr lang="en"/>
              <a:t>Protein structure does not illuminate the full picture of protein function</a:t>
            </a:r>
            <a:endParaRPr/>
          </a:p>
          <a:p>
            <a:pPr marL="914400" lvl="1" indent="-298450" algn="l" rtl="0">
              <a:spcBef>
                <a:spcPts val="0"/>
              </a:spcBef>
              <a:spcAft>
                <a:spcPts val="0"/>
              </a:spcAft>
              <a:buSzPts val="1100"/>
              <a:buChar char="-"/>
            </a:pPr>
            <a:r>
              <a:rPr lang="en"/>
              <a:t>We need to understand how proteins physically move in response to external stimuli</a:t>
            </a:r>
            <a:endParaRPr/>
          </a:p>
          <a:p>
            <a:pPr marL="914400" lvl="1" indent="-298450" algn="l" rtl="0">
              <a:spcBef>
                <a:spcPts val="0"/>
              </a:spcBef>
              <a:spcAft>
                <a:spcPts val="0"/>
              </a:spcAft>
              <a:buSzPts val="1100"/>
              <a:buChar char="-"/>
            </a:pPr>
            <a:r>
              <a:rPr lang="en"/>
              <a:t>AsLOV2 is a blue-light activated phototropin derived from oats</a:t>
            </a:r>
            <a:endParaRPr/>
          </a:p>
          <a:p>
            <a:pPr marL="914400" lvl="1" indent="-298450" algn="l" rtl="0">
              <a:spcBef>
                <a:spcPts val="0"/>
              </a:spcBef>
              <a:spcAft>
                <a:spcPts val="0"/>
              </a:spcAft>
              <a:buSzPts val="1100"/>
              <a:buChar char="-"/>
            </a:pPr>
            <a:r>
              <a:rPr lang="en"/>
              <a:t>AsLOV2 Q513A has a glutamine to alanine point mutation at site 513</a:t>
            </a:r>
            <a:endParaRPr/>
          </a:p>
          <a:p>
            <a:pPr marL="457200" lvl="0" indent="-298450" algn="l" rtl="0">
              <a:spcBef>
                <a:spcPts val="0"/>
              </a:spcBef>
              <a:spcAft>
                <a:spcPts val="0"/>
              </a:spcAft>
              <a:buSzPts val="1100"/>
              <a:buChar char="-"/>
            </a:pPr>
            <a:r>
              <a:rPr lang="en"/>
              <a:t>EPR Spectroscopy and Protein “Filming”</a:t>
            </a:r>
            <a:endParaRPr/>
          </a:p>
          <a:p>
            <a:pPr marL="914400" lvl="1" indent="-298450" algn="l" rtl="0">
              <a:spcBef>
                <a:spcPts val="0"/>
              </a:spcBef>
              <a:spcAft>
                <a:spcPts val="0"/>
              </a:spcAft>
              <a:buSzPts val="1100"/>
              <a:buChar char="-"/>
            </a:pPr>
            <a:r>
              <a:rPr lang="en"/>
              <a:t>The Sherwin group uses EPR at high magnetic fields to “film” protein motion</a:t>
            </a:r>
            <a:endParaRPr/>
          </a:p>
          <a:p>
            <a:pPr marL="914400" lvl="1" indent="-298450" algn="l" rtl="0">
              <a:spcBef>
                <a:spcPts val="0"/>
              </a:spcBef>
              <a:spcAft>
                <a:spcPts val="0"/>
              </a:spcAft>
              <a:buSzPts val="1100"/>
              <a:buChar char="-"/>
            </a:pPr>
            <a:r>
              <a:rPr lang="en"/>
              <a:t>EPR exploits the QM properties of materials that contain unpaired electrons</a:t>
            </a:r>
            <a:endParaRPr/>
          </a:p>
          <a:p>
            <a:pPr marL="914400" lvl="1" indent="-298450" algn="l" rtl="0">
              <a:spcBef>
                <a:spcPts val="0"/>
              </a:spcBef>
              <a:spcAft>
                <a:spcPts val="0"/>
              </a:spcAft>
              <a:buSzPts val="1100"/>
              <a:buChar char="-"/>
            </a:pPr>
            <a:r>
              <a:rPr lang="en"/>
              <a:t>For field-swept EPR, we measure absorbance by sweeping the field near a resonant magnetic field value that depends on a chosen frequency (for us, 8.62 T and 240 GHz)</a:t>
            </a:r>
            <a:endParaRPr/>
          </a:p>
          <a:p>
            <a:pPr marL="914400" lvl="1" indent="-298450" algn="l" rtl="0">
              <a:spcBef>
                <a:spcPts val="0"/>
              </a:spcBef>
              <a:spcAft>
                <a:spcPts val="0"/>
              </a:spcAft>
              <a:buSzPts val="1100"/>
              <a:buChar char="-"/>
            </a:pPr>
            <a:r>
              <a:rPr lang="en"/>
              <a:t>Electron spins are either up or down</a:t>
            </a:r>
            <a:endParaRPr/>
          </a:p>
          <a:p>
            <a:pPr marL="914400" lvl="1" indent="-298450" algn="l" rtl="0">
              <a:spcBef>
                <a:spcPts val="0"/>
              </a:spcBef>
              <a:spcAft>
                <a:spcPts val="0"/>
              </a:spcAft>
              <a:buSzPts val="1100"/>
              <a:buChar char="-"/>
            </a:pPr>
            <a:r>
              <a:rPr lang="en"/>
              <a:t>Due to the Maxwell-Boltzmann distribution, most spins will be down near B_res</a:t>
            </a:r>
            <a:endParaRPr/>
          </a:p>
          <a:p>
            <a:pPr marL="914400" lvl="1" indent="-298450" algn="l" rtl="0">
              <a:spcBef>
                <a:spcPts val="0"/>
              </a:spcBef>
              <a:spcAft>
                <a:spcPts val="0"/>
              </a:spcAft>
              <a:buSzPts val="1100"/>
              <a:buChar char="-"/>
            </a:pPr>
            <a:r>
              <a:rPr lang="en"/>
              <a:t>When we sweep the field near B_res, we measure a net absorption of energy which we can convert into a spectrum</a:t>
            </a:r>
            <a:endParaRPr/>
          </a:p>
          <a:p>
            <a:pPr marL="914400" lvl="1" indent="-298450" algn="l" rtl="0">
              <a:spcBef>
                <a:spcPts val="0"/>
              </a:spcBef>
              <a:spcAft>
                <a:spcPts val="0"/>
              </a:spcAft>
              <a:buSzPts val="1100"/>
              <a:buChar char="-"/>
            </a:pPr>
            <a:r>
              <a:rPr lang="en"/>
              <a:t>Proteins are not paramagnetic → add paramagnetic spin-labels at different protein sites</a:t>
            </a:r>
            <a:endParaRPr/>
          </a:p>
          <a:p>
            <a:pPr marL="914400" lvl="1" indent="-298450" algn="l" rtl="0">
              <a:spcBef>
                <a:spcPts val="0"/>
              </a:spcBef>
              <a:spcAft>
                <a:spcPts val="0"/>
              </a:spcAft>
              <a:buSzPts val="1100"/>
              <a:buChar char="-"/>
            </a:pPr>
            <a:r>
              <a:rPr lang="en"/>
              <a:t>EPR lineshape depends on the distance between spin labels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adaad88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3adaad88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AsLOV2 contains a molecule called a chromophore inside of its 3D-structure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When the chromophore absorbs blue light, the protein undergoes a conformational change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Quantify chromophore activation by measuring the transmission of 447 nm light passed through sample after being activated by a 450 nm blue light source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Measure the transient after a short blue light exposure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take a picture of cuvette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4360f9d39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4360f9d39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Our EPR set-up is equipped for both time-swept and field-swept measurements</a:t>
            </a:r>
            <a:endParaRPr/>
          </a:p>
          <a:p>
            <a:pPr marL="457200" lvl="0" indent="-298450" algn="l" rtl="0">
              <a:spcBef>
                <a:spcPts val="0"/>
              </a:spcBef>
              <a:spcAft>
                <a:spcPts val="0"/>
              </a:spcAft>
              <a:buSzPts val="1100"/>
              <a:buChar char="-"/>
            </a:pPr>
            <a:r>
              <a:rPr lang="en"/>
              <a:t>To compare UV-Vis and EPR photocycles we want intensity versus time data </a:t>
            </a:r>
            <a:endParaRPr/>
          </a:p>
          <a:p>
            <a:pPr marL="457200" lvl="0" indent="-298450" algn="l" rtl="0">
              <a:spcBef>
                <a:spcPts val="0"/>
              </a:spcBef>
              <a:spcAft>
                <a:spcPts val="0"/>
              </a:spcAft>
              <a:buSzPts val="1100"/>
              <a:buChar char="-"/>
            </a:pPr>
            <a:r>
              <a:rPr lang="en"/>
              <a:t>To determine the field value at which to conduct transient EPR, we perform field-swept EPR for the protein in its activated and ordered state</a:t>
            </a:r>
            <a:endParaRPr/>
          </a:p>
          <a:p>
            <a:pPr marL="457200" lvl="0" indent="-298450" algn="l" rtl="0">
              <a:spcBef>
                <a:spcPts val="0"/>
              </a:spcBef>
              <a:spcAft>
                <a:spcPts val="0"/>
              </a:spcAft>
              <a:buSzPts val="1100"/>
              <a:buChar char="-"/>
            </a:pPr>
            <a:r>
              <a:rPr lang="en"/>
              <a:t>We can overlay the two EPR lineshapes and write code to determine the field value where they differ the most</a:t>
            </a:r>
            <a:endParaRPr/>
          </a:p>
          <a:p>
            <a:pPr marL="457200" lvl="0" indent="-298450" algn="l" rtl="0">
              <a:spcBef>
                <a:spcPts val="0"/>
              </a:spcBef>
              <a:spcAft>
                <a:spcPts val="0"/>
              </a:spcAft>
              <a:buSzPts val="1100"/>
              <a:buChar char="-"/>
            </a:pPr>
            <a:r>
              <a:rPr lang="en"/>
              <a:t>Perform time-swept EPR at 4.62 mT added to baseline 8.62T magnetic field </a:t>
            </a: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4360f9d39d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4360f9d39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3D-protein structure returns to its unactivated configuration before the chromophore completely releases all absorbed light</a:t>
            </a:r>
            <a:endParaRPr/>
          </a:p>
          <a:p>
            <a:pPr marL="457200" lvl="0" indent="-298450" algn="l" rtl="0">
              <a:spcBef>
                <a:spcPts val="0"/>
              </a:spcBef>
              <a:spcAft>
                <a:spcPts val="0"/>
              </a:spcAft>
              <a:buSzPts val="1100"/>
              <a:buChar char="-"/>
            </a:pPr>
            <a:r>
              <a:rPr lang="en"/>
              <a:t>Relaxation times are about half as long for wild type AsLOV2 (65s, 52s), which is expected because the 513 mutation disrupts the Hydrogen bonding that aids the folding process of one of the helices</a:t>
            </a:r>
            <a:endParaRPr/>
          </a:p>
          <a:p>
            <a:pPr marL="457200" lvl="0" indent="-298450" algn="l" rtl="0">
              <a:spcBef>
                <a:spcPts val="0"/>
              </a:spcBef>
              <a:spcAft>
                <a:spcPts val="0"/>
              </a:spcAft>
              <a:buSzPts val="1100"/>
              <a:buChar char="-"/>
            </a:pPr>
            <a:r>
              <a:rPr lang="en"/>
              <a:t>The discrepancy in the UV-Vis and EPR photocycles is in agreement with wild type AsLOV2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4360f9d3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4360f9d3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Project problems = Helium shortage due to war in Ukraine, timeline is too short (relying on grad student in biochem dept. for samples)</a:t>
            </a:r>
            <a:endParaRPr/>
          </a:p>
          <a:p>
            <a:pPr marL="457200" lvl="0" indent="-298450" algn="l" rtl="0">
              <a:spcBef>
                <a:spcPts val="0"/>
              </a:spcBef>
              <a:spcAft>
                <a:spcPts val="0"/>
              </a:spcAft>
              <a:buSzPts val="1100"/>
              <a:buChar char="-"/>
            </a:pPr>
            <a:r>
              <a:rPr lang="en"/>
              <a:t>Tumbling:</a:t>
            </a:r>
            <a:endParaRPr/>
          </a:p>
          <a:p>
            <a:pPr marL="914400" lvl="1" indent="-298450" algn="l" rtl="0">
              <a:spcBef>
                <a:spcPts val="0"/>
              </a:spcBef>
              <a:spcAft>
                <a:spcPts val="0"/>
              </a:spcAft>
              <a:buSzPts val="1100"/>
              <a:buChar char="-"/>
            </a:pPr>
            <a:r>
              <a:rPr lang="en"/>
              <a:t>Angle between spin labels changes constantly and randomly</a:t>
            </a:r>
            <a:endParaRPr/>
          </a:p>
          <a:p>
            <a:pPr marL="914400" lvl="1" indent="-298450" algn="l" rtl="0">
              <a:spcBef>
                <a:spcPts val="0"/>
              </a:spcBef>
              <a:spcAft>
                <a:spcPts val="0"/>
              </a:spcAft>
              <a:buSzPts val="1100"/>
              <a:buChar char="-"/>
            </a:pPr>
            <a:r>
              <a:rPr lang="en"/>
              <a:t>Ergodic hypothesis: a system will access all microstates over long time scales</a:t>
            </a:r>
            <a:endParaRPr/>
          </a:p>
          <a:p>
            <a:pPr marL="914400" lvl="1" indent="-298450" algn="l" rtl="0">
              <a:spcBef>
                <a:spcPts val="0"/>
              </a:spcBef>
              <a:spcAft>
                <a:spcPts val="0"/>
              </a:spcAft>
              <a:buSzPts val="1100"/>
              <a:buChar char="-"/>
            </a:pPr>
            <a:r>
              <a:rPr lang="en"/>
              <a:t>Time average of dipolar coupling term in spin Hamiltonian is zero for large t</a:t>
            </a:r>
            <a:endParaRPr/>
          </a:p>
          <a:p>
            <a:pPr marL="914400" lvl="1" indent="-298450" algn="l" rtl="0">
              <a:spcBef>
                <a:spcPts val="0"/>
              </a:spcBef>
              <a:spcAft>
                <a:spcPts val="0"/>
              </a:spcAft>
              <a:buSzPts val="1100"/>
              <a:buChar char="-"/>
            </a:pPr>
            <a:r>
              <a:rPr lang="en"/>
              <a:t>Our type of EPR depends on the dipolar coupling term!</a:t>
            </a:r>
            <a:endParaRPr/>
          </a:p>
          <a:p>
            <a:pPr marL="457200" lvl="0" indent="-298450" algn="l" rtl="0">
              <a:spcBef>
                <a:spcPts val="0"/>
              </a:spcBef>
              <a:spcAft>
                <a:spcPts val="0"/>
              </a:spcAft>
              <a:buSzPts val="1100"/>
              <a:buChar char="-"/>
            </a:pPr>
            <a:r>
              <a:rPr lang="en"/>
              <a:t>We can already see differences in EPR lineshape for ordered and activated protein structure w/o controlling for tumbling</a:t>
            </a:r>
            <a:endParaRPr/>
          </a:p>
          <a:p>
            <a:pPr marL="457200" lvl="0" indent="-298450" algn="l" rtl="0">
              <a:spcBef>
                <a:spcPts val="0"/>
              </a:spcBef>
              <a:spcAft>
                <a:spcPts val="0"/>
              </a:spcAft>
              <a:buSzPts val="1100"/>
              <a:buChar char="-"/>
            </a:pPr>
            <a:r>
              <a:rPr lang="en"/>
              <a:t>However, it would be useful to know how close we are to the static limit</a:t>
            </a:r>
            <a:endParaRPr/>
          </a:p>
          <a:p>
            <a:pPr marL="457200" lvl="0" indent="-298450" algn="l" rtl="0">
              <a:spcBef>
                <a:spcPts val="0"/>
              </a:spcBef>
              <a:spcAft>
                <a:spcPts val="0"/>
              </a:spcAft>
              <a:buSzPts val="1100"/>
              <a:buChar char="-"/>
            </a:pPr>
            <a:r>
              <a:rPr lang="en"/>
              <a:t>Option #1: Try using different gelling agents to physically inhibit protein motion and test to see if there are changes in the EPR lineshape</a:t>
            </a:r>
            <a:endParaRPr/>
          </a:p>
          <a:p>
            <a:pPr marL="457200" lvl="0" indent="-298450" algn="l" rtl="0">
              <a:spcBef>
                <a:spcPts val="0"/>
              </a:spcBef>
              <a:spcAft>
                <a:spcPts val="0"/>
              </a:spcAft>
              <a:buSzPts val="1100"/>
              <a:buChar char="-"/>
            </a:pPr>
            <a:r>
              <a:rPr lang="en"/>
              <a:t>Option #2: Use room-temperature NMR to measure the rotational correlation time of AsLOV2 in solution</a:t>
            </a:r>
            <a:endParaRPr/>
          </a:p>
          <a:p>
            <a:pPr marL="914400" lvl="1" indent="-298450" algn="l" rtl="0">
              <a:spcBef>
                <a:spcPts val="0"/>
              </a:spcBef>
              <a:spcAft>
                <a:spcPts val="0"/>
              </a:spcAft>
              <a:buSzPts val="1100"/>
              <a:buChar char="-"/>
            </a:pPr>
            <a:r>
              <a:rPr lang="en"/>
              <a:t>Can estimate this from T1:T2 relaxation ratio where T1 is the longitudinal magnetization recovery and T2 is the transverse magnetization decay</a:t>
            </a:r>
            <a:endParaRPr/>
          </a:p>
          <a:p>
            <a:pPr marL="0" lvl="0" indent="0" algn="l" rtl="0">
              <a:spcBef>
                <a:spcPts val="0"/>
              </a:spcBef>
              <a:spcAft>
                <a:spcPts val="0"/>
              </a:spcAft>
              <a:buNone/>
            </a:pPr>
            <a:endParaRPr/>
          </a:p>
          <a:p>
            <a:pPr marL="0" lvl="0" indent="0" algn="l" rtl="0">
              <a:spcBef>
                <a:spcPts val="0"/>
              </a:spcBef>
              <a:spcAft>
                <a:spcPts val="0"/>
              </a:spcAft>
              <a:buNone/>
            </a:pPr>
            <a:r>
              <a:rPr lang="en"/>
              <a:t>→ make own spin-label diagram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e3d4367f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e3d4367f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3e3d4367f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3e3d4367f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THz range is located at far end of infrared region right before microwave region</a:t>
            </a:r>
            <a:endParaRPr/>
          </a:p>
          <a:p>
            <a:pPr marL="457200" lvl="0" indent="-298450" algn="l" rtl="0">
              <a:spcBef>
                <a:spcPts val="0"/>
              </a:spcBef>
              <a:spcAft>
                <a:spcPts val="0"/>
              </a:spcAft>
              <a:buSzPts val="1100"/>
              <a:buChar char="-"/>
            </a:pPr>
            <a:r>
              <a:rPr lang="en"/>
              <a:t>Difficult to access because viable sources and detectors are incredibly expensive</a:t>
            </a:r>
            <a:endParaRPr/>
          </a:p>
          <a:p>
            <a:pPr marL="457200" lvl="0" indent="-298450" algn="l" rtl="0">
              <a:spcBef>
                <a:spcPts val="0"/>
              </a:spcBef>
              <a:spcAft>
                <a:spcPts val="0"/>
              </a:spcAft>
              <a:buSzPts val="1100"/>
              <a:buChar char="-"/>
            </a:pPr>
            <a:r>
              <a:rPr lang="en"/>
              <a:t>For EPR measurements, higher applied magnetic fields are desirable but require high power sources</a:t>
            </a:r>
            <a:endParaRPr/>
          </a:p>
          <a:p>
            <a:pPr marL="457200" lvl="0" indent="-298450" algn="l" rtl="0">
              <a:spcBef>
                <a:spcPts val="0"/>
              </a:spcBef>
              <a:spcAft>
                <a:spcPts val="0"/>
              </a:spcAft>
              <a:buSzPts val="1100"/>
              <a:buChar char="-"/>
            </a:pPr>
            <a:r>
              <a:rPr lang="en"/>
              <a:t>Sherwin lab EPR set-up is able to perform high-power, pulsed EPR at high magnetic fields by using quasioptics (depicted in image) to generate two pulses from the UCSB free-electron laser which in turn drive EPR</a:t>
            </a:r>
            <a:endParaRPr/>
          </a:p>
          <a:p>
            <a:pPr marL="457200" lvl="0" indent="-298450" algn="l" rtl="0">
              <a:spcBef>
                <a:spcPts val="0"/>
              </a:spcBef>
              <a:spcAft>
                <a:spcPts val="0"/>
              </a:spcAft>
              <a:buSzPts val="1100"/>
              <a:buChar char="-"/>
            </a:pPr>
            <a:r>
              <a:rPr lang="en"/>
              <a:t>Backscattering is just reflection of waves back in the direction from which they came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6d40956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6d40956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Optics are simple!</a:t>
            </a:r>
            <a:endParaRPr/>
          </a:p>
          <a:p>
            <a:pPr marL="457200" lvl="0" indent="-298450" algn="l" rtl="0">
              <a:spcBef>
                <a:spcPts val="0"/>
              </a:spcBef>
              <a:spcAft>
                <a:spcPts val="0"/>
              </a:spcAft>
              <a:buSzPts val="1100"/>
              <a:buChar char="-"/>
            </a:pPr>
            <a:r>
              <a:rPr lang="en"/>
              <a:t>We are concerned with refractive index and thickness of ARC</a:t>
            </a:r>
            <a:endParaRPr/>
          </a:p>
          <a:p>
            <a:pPr marL="457200" lvl="0" indent="-298450" algn="l" rtl="0">
              <a:spcBef>
                <a:spcPts val="0"/>
              </a:spcBef>
              <a:spcAft>
                <a:spcPts val="0"/>
              </a:spcAft>
              <a:buSzPts val="1100"/>
              <a:buChar char="-"/>
            </a:pPr>
            <a:r>
              <a:rPr lang="en"/>
              <a:t>Two interfaces: one between air and ARC, and one between ARC and lens</a:t>
            </a:r>
            <a:endParaRPr/>
          </a:p>
          <a:p>
            <a:pPr marL="457200" lvl="0" indent="-298450" algn="l" rtl="0">
              <a:spcBef>
                <a:spcPts val="0"/>
              </a:spcBef>
              <a:spcAft>
                <a:spcPts val="0"/>
              </a:spcAft>
              <a:buSzPts val="1100"/>
              <a:buChar char="-"/>
            </a:pPr>
            <a:r>
              <a:rPr lang="en"/>
              <a:t>Ignoring thickness, some math tells us that the conditions for the maximum percent of transmitted light are when refractive index of ARC is the square root of the refractive index of the lens (derivation is on back-up slide)</a:t>
            </a:r>
            <a:endParaRPr/>
          </a:p>
          <a:p>
            <a:pPr marL="457200" lvl="0" indent="-298450" algn="l" rtl="0">
              <a:spcBef>
                <a:spcPts val="0"/>
              </a:spcBef>
              <a:spcAft>
                <a:spcPts val="0"/>
              </a:spcAft>
              <a:buSzPts val="1100"/>
              <a:buChar char="-"/>
            </a:pPr>
            <a:r>
              <a:rPr lang="en"/>
              <a:t>We can also manipulate the thickness of ARC such that waves that reflect from the air-ARC and the ARC-lens interface have a pi phase shift and therefore deconstructively interfere (</a:t>
            </a:r>
            <a:r>
              <a:rPr lang="en">
                <a:solidFill>
                  <a:schemeClr val="dk1"/>
                </a:solidFill>
              </a:rPr>
              <a:t>thickness must be some integer multiple of lambda/4</a:t>
            </a:r>
            <a:r>
              <a:rPr lang="en"/>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5300" y="2027450"/>
            <a:ext cx="8513400" cy="1522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000"/>
              <a:t>“Dipolar Filming” of Protein Motion Using Electron Paramagnetic Resonance </a:t>
            </a:r>
            <a:endParaRPr sz="4000"/>
          </a:p>
        </p:txBody>
      </p:sp>
      <p:sp>
        <p:nvSpPr>
          <p:cNvPr id="60" name="Google Shape;60;p13"/>
          <p:cNvSpPr txBox="1">
            <a:spLocks noGrp="1"/>
          </p:cNvSpPr>
          <p:nvPr>
            <p:ph type="subTitle" idx="1"/>
          </p:nvPr>
        </p:nvSpPr>
        <p:spPr>
          <a:xfrm>
            <a:off x="279300" y="3811975"/>
            <a:ext cx="8585400" cy="119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Johanna Schubert</a:t>
            </a:r>
            <a:endParaRPr sz="1800"/>
          </a:p>
          <a:p>
            <a:pPr marL="0" lvl="0" indent="0" algn="l" rtl="0">
              <a:spcBef>
                <a:spcPts val="0"/>
              </a:spcBef>
              <a:spcAft>
                <a:spcPts val="0"/>
              </a:spcAft>
              <a:buNone/>
            </a:pPr>
            <a:r>
              <a:rPr lang="en" sz="1800"/>
              <a:t>Grad Mentor: Brad Price</a:t>
            </a:r>
            <a:endParaRPr sz="1800"/>
          </a:p>
          <a:p>
            <a:pPr marL="0" lvl="0" indent="0" algn="l" rtl="0">
              <a:spcBef>
                <a:spcPts val="0"/>
              </a:spcBef>
              <a:spcAft>
                <a:spcPts val="0"/>
              </a:spcAft>
              <a:buNone/>
            </a:pPr>
            <a:r>
              <a:rPr lang="en" sz="1800"/>
              <a:t>Supervisor: Dr. Mark Sherwin, UCSB Driven Quantum and Biological Matter</a:t>
            </a:r>
            <a:endParaRPr sz="1800"/>
          </a:p>
          <a:p>
            <a:pPr marL="0" lvl="0" indent="0" algn="l" rtl="0">
              <a:spcBef>
                <a:spcPts val="0"/>
              </a:spcBef>
              <a:spcAft>
                <a:spcPts val="0"/>
              </a:spcAft>
              <a:buNone/>
            </a:pPr>
            <a:r>
              <a:rPr lang="en" sz="1800"/>
              <a:t>UCSB Physics REU Symposium 2022</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Effective Medium Approximations </a:t>
            </a:r>
            <a:endParaRPr/>
          </a:p>
        </p:txBody>
      </p:sp>
      <p:sp>
        <p:nvSpPr>
          <p:cNvPr id="152" name="Google Shape;15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53" name="Google Shape;153;p22"/>
          <p:cNvPicPr preferRelativeResize="0"/>
          <p:nvPr/>
        </p:nvPicPr>
        <p:blipFill>
          <a:blip r:embed="rId3">
            <a:alphaModFix/>
          </a:blip>
          <a:stretch>
            <a:fillRect/>
          </a:stretch>
        </p:blipFill>
        <p:spPr>
          <a:xfrm>
            <a:off x="2124075" y="3291475"/>
            <a:ext cx="4895850" cy="819150"/>
          </a:xfrm>
          <a:prstGeom prst="rect">
            <a:avLst/>
          </a:prstGeom>
          <a:noFill/>
          <a:ln w="9525" cap="flat" cmpd="sng">
            <a:solidFill>
              <a:schemeClr val="dk1"/>
            </a:solidFill>
            <a:prstDash val="solid"/>
            <a:round/>
            <a:headEnd type="none" w="sm" len="sm"/>
            <a:tailEnd type="none" w="sm" len="sm"/>
          </a:ln>
        </p:spPr>
      </p:pic>
      <p:sp>
        <p:nvSpPr>
          <p:cNvPr id="154" name="Google Shape;154;p22"/>
          <p:cNvSpPr txBox="1"/>
          <p:nvPr/>
        </p:nvSpPr>
        <p:spPr>
          <a:xfrm>
            <a:off x="3592475" y="4110625"/>
            <a:ext cx="1642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ld Standard TT"/>
                <a:ea typeface="Old Standard TT"/>
                <a:cs typeface="Old Standard TT"/>
                <a:sym typeface="Old Standard TT"/>
              </a:rPr>
              <a:t>Agladze (1996). </a:t>
            </a:r>
            <a:endParaRPr>
              <a:latin typeface="Old Standard TT"/>
              <a:ea typeface="Old Standard TT"/>
              <a:cs typeface="Old Standard TT"/>
              <a:sym typeface="Old Standard TT"/>
            </a:endParaRPr>
          </a:p>
        </p:txBody>
      </p:sp>
      <p:sp>
        <p:nvSpPr>
          <p:cNvPr id="155" name="Google Shape;155;p22"/>
          <p:cNvSpPr txBox="1"/>
          <p:nvPr/>
        </p:nvSpPr>
        <p:spPr>
          <a:xfrm>
            <a:off x="355025" y="1058225"/>
            <a:ext cx="8117400" cy="46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Materials science modeling</a:t>
            </a:r>
            <a:endParaRPr>
              <a:latin typeface="Old Standard TT"/>
              <a:ea typeface="Old Standard TT"/>
              <a:cs typeface="Old Standard TT"/>
              <a:sym typeface="Old Standard TT"/>
            </a:endParaRPr>
          </a:p>
        </p:txBody>
      </p:sp>
      <p:sp>
        <p:nvSpPr>
          <p:cNvPr id="156" name="Google Shape;156;p22"/>
          <p:cNvSpPr txBox="1"/>
          <p:nvPr/>
        </p:nvSpPr>
        <p:spPr>
          <a:xfrm>
            <a:off x="355025" y="1640050"/>
            <a:ext cx="8117400" cy="78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Definition: Average properties of constituent materials to estimate macroscopic properties of composite materials</a:t>
            </a:r>
            <a:endParaRPr>
              <a:latin typeface="Old Standard TT"/>
              <a:ea typeface="Old Standard TT"/>
              <a:cs typeface="Old Standard TT"/>
              <a:sym typeface="Old Standard TT"/>
            </a:endParaRPr>
          </a:p>
        </p:txBody>
      </p:sp>
      <p:sp>
        <p:nvSpPr>
          <p:cNvPr id="157" name="Google Shape;157;p22"/>
          <p:cNvSpPr txBox="1"/>
          <p:nvPr/>
        </p:nvSpPr>
        <p:spPr>
          <a:xfrm>
            <a:off x="355025" y="2540475"/>
            <a:ext cx="8117400" cy="46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Bruggeman’s model: </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par>
                                <p:cTn id="18" presetID="10" presetClass="entr" presetSubtype="0" fill="hold"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1000"/>
                                        <p:tgtEl>
                                          <p:spTgt spid="153"/>
                                        </p:tgtEl>
                                      </p:cBhvr>
                                    </p:animEffect>
                                  </p:childTnLst>
                                </p:cTn>
                              </p:par>
                              <p:par>
                                <p:cTn id="21" presetID="10"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animEffect transition="in" filter="fade">
                                      <p:cBhvr>
                                        <p:cTn id="23"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Long-Term Steps</a:t>
            </a:r>
            <a:endParaRPr/>
          </a:p>
        </p:txBody>
      </p:sp>
      <p:sp>
        <p:nvSpPr>
          <p:cNvPr id="163" name="Google Shape;16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164" name="Google Shape;164;p23"/>
          <p:cNvSpPr txBox="1"/>
          <p:nvPr/>
        </p:nvSpPr>
        <p:spPr>
          <a:xfrm>
            <a:off x="373150" y="1305600"/>
            <a:ext cx="4891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ld Standard TT"/>
                <a:ea typeface="Old Standard TT"/>
                <a:cs typeface="Old Standard TT"/>
                <a:sym typeface="Old Standard TT"/>
              </a:rPr>
              <a:t>1. Determine n of a 100% infill PLA slab.</a:t>
            </a:r>
            <a:endParaRPr>
              <a:latin typeface="Old Standard TT"/>
              <a:ea typeface="Old Standard TT"/>
              <a:cs typeface="Old Standard TT"/>
              <a:sym typeface="Old Standard TT"/>
            </a:endParaRPr>
          </a:p>
        </p:txBody>
      </p:sp>
      <p:sp>
        <p:nvSpPr>
          <p:cNvPr id="165" name="Google Shape;165;p23"/>
          <p:cNvSpPr txBox="1"/>
          <p:nvPr/>
        </p:nvSpPr>
        <p:spPr>
          <a:xfrm>
            <a:off x="373150" y="2125275"/>
            <a:ext cx="48912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ld Standard TT"/>
                <a:ea typeface="Old Standard TT"/>
                <a:cs typeface="Old Standard TT"/>
                <a:sym typeface="Old Standard TT"/>
              </a:rPr>
              <a:t>2. Use Bruggeman’s model to determine the PLA infill density needed to obtain n</a:t>
            </a:r>
            <a:r>
              <a:rPr lang="en" sz="1800" baseline="-25000">
                <a:solidFill>
                  <a:schemeClr val="dk1"/>
                </a:solidFill>
                <a:latin typeface="Old Standard TT"/>
                <a:ea typeface="Old Standard TT"/>
                <a:cs typeface="Old Standard TT"/>
                <a:sym typeface="Old Standard TT"/>
              </a:rPr>
              <a:t>effective</a:t>
            </a:r>
            <a:r>
              <a:rPr lang="en" sz="1800">
                <a:solidFill>
                  <a:schemeClr val="dk1"/>
                </a:solidFill>
                <a:latin typeface="Old Standard TT"/>
                <a:ea typeface="Old Standard TT"/>
                <a:cs typeface="Old Standard TT"/>
                <a:sym typeface="Old Standard TT"/>
              </a:rPr>
              <a:t>=√n</a:t>
            </a:r>
            <a:r>
              <a:rPr lang="en" sz="1800" baseline="-25000">
                <a:solidFill>
                  <a:schemeClr val="dk1"/>
                </a:solidFill>
                <a:latin typeface="Old Standard TT"/>
                <a:ea typeface="Old Standard TT"/>
                <a:cs typeface="Old Standard TT"/>
                <a:sym typeface="Old Standard TT"/>
              </a:rPr>
              <a:t>HDPE</a:t>
            </a:r>
            <a:r>
              <a:rPr lang="en" sz="1800">
                <a:solidFill>
                  <a:schemeClr val="dk1"/>
                </a:solidFill>
                <a:latin typeface="Old Standard TT"/>
                <a:ea typeface="Old Standard TT"/>
                <a:cs typeface="Old Standard TT"/>
                <a:sym typeface="Old Standard TT"/>
              </a:rPr>
              <a:t>=1.22. </a:t>
            </a:r>
            <a:endParaRPr>
              <a:latin typeface="Old Standard TT"/>
              <a:ea typeface="Old Standard TT"/>
              <a:cs typeface="Old Standard TT"/>
              <a:sym typeface="Old Standard TT"/>
            </a:endParaRPr>
          </a:p>
        </p:txBody>
      </p:sp>
      <p:sp>
        <p:nvSpPr>
          <p:cNvPr id="166" name="Google Shape;166;p23"/>
          <p:cNvSpPr txBox="1"/>
          <p:nvPr/>
        </p:nvSpPr>
        <p:spPr>
          <a:xfrm>
            <a:off x="373150" y="3465575"/>
            <a:ext cx="489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3. </a:t>
            </a:r>
            <a:r>
              <a:rPr lang="en" sz="1800">
                <a:solidFill>
                  <a:schemeClr val="dk1"/>
                </a:solidFill>
                <a:latin typeface="Old Standard TT"/>
                <a:ea typeface="Old Standard TT"/>
                <a:cs typeface="Old Standard TT"/>
                <a:sym typeface="Old Standard TT"/>
              </a:rPr>
              <a:t>Print correct dimensions for the EPR lens.</a:t>
            </a:r>
            <a:endParaRPr>
              <a:latin typeface="Old Standard TT"/>
              <a:ea typeface="Old Standard TT"/>
              <a:cs typeface="Old Standard TT"/>
              <a:sym typeface="Old Standard TT"/>
            </a:endParaRPr>
          </a:p>
        </p:txBody>
      </p:sp>
      <p:pic>
        <p:nvPicPr>
          <p:cNvPr id="167" name="Google Shape;167;p23"/>
          <p:cNvPicPr preferRelativeResize="0"/>
          <p:nvPr/>
        </p:nvPicPr>
        <p:blipFill>
          <a:blip r:embed="rId3">
            <a:alphaModFix/>
          </a:blip>
          <a:stretch>
            <a:fillRect/>
          </a:stretch>
        </p:blipFill>
        <p:spPr>
          <a:xfrm>
            <a:off x="5264325" y="736899"/>
            <a:ext cx="2694949" cy="3669701"/>
          </a:xfrm>
          <a:prstGeom prst="rect">
            <a:avLst/>
          </a:prstGeom>
          <a:noFill/>
          <a:ln>
            <a:noFill/>
          </a:ln>
        </p:spPr>
      </p:pic>
      <p:sp>
        <p:nvSpPr>
          <p:cNvPr id="168" name="Google Shape;168;p23"/>
          <p:cNvSpPr txBox="1"/>
          <p:nvPr/>
        </p:nvSpPr>
        <p:spPr>
          <a:xfrm>
            <a:off x="4881250" y="4535150"/>
            <a:ext cx="346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ld Standard TT"/>
                <a:ea typeface="Old Standard TT"/>
                <a:cs typeface="Old Standard TT"/>
                <a:sym typeface="Old Standard TT"/>
              </a:rPr>
              <a:t>3D-printer set-up in Sherwin Lab.</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fade">
                                      <p:cBhvr>
                                        <p:cTn id="12" dur="1000"/>
                                        <p:tgtEl>
                                          <p:spTgt spid="1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Refractive Index of 100% Infill PLA Slab</a:t>
            </a:r>
            <a:endParaRPr/>
          </a:p>
        </p:txBody>
      </p:sp>
      <p:sp>
        <p:nvSpPr>
          <p:cNvPr id="174" name="Google Shape;17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75" name="Google Shape;175;p24"/>
          <p:cNvPicPr preferRelativeResize="0"/>
          <p:nvPr/>
        </p:nvPicPr>
        <p:blipFill>
          <a:blip r:embed="rId3">
            <a:alphaModFix/>
          </a:blip>
          <a:stretch>
            <a:fillRect/>
          </a:stretch>
        </p:blipFill>
        <p:spPr>
          <a:xfrm>
            <a:off x="4766650" y="745839"/>
            <a:ext cx="4260300" cy="3195211"/>
          </a:xfrm>
          <a:prstGeom prst="rect">
            <a:avLst/>
          </a:prstGeom>
          <a:noFill/>
          <a:ln>
            <a:noFill/>
          </a:ln>
        </p:spPr>
      </p:pic>
      <p:sp>
        <p:nvSpPr>
          <p:cNvPr id="176" name="Google Shape;176;p24"/>
          <p:cNvSpPr txBox="1"/>
          <p:nvPr/>
        </p:nvSpPr>
        <p:spPr>
          <a:xfrm>
            <a:off x="5096500" y="3941050"/>
            <a:ext cx="3600600" cy="743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n</a:t>
            </a:r>
            <a:r>
              <a:rPr lang="en" sz="1100" baseline="-25000">
                <a:solidFill>
                  <a:schemeClr val="dk1"/>
                </a:solidFill>
              </a:rPr>
              <a:t>100% measured </a:t>
            </a:r>
            <a:r>
              <a:rPr lang="en" sz="1100">
                <a:solidFill>
                  <a:schemeClr val="dk1"/>
                </a:solidFill>
              </a:rPr>
              <a:t>= 1.44</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n</a:t>
            </a:r>
            <a:r>
              <a:rPr lang="en" sz="1100" baseline="-25000">
                <a:solidFill>
                  <a:schemeClr val="dk1"/>
                </a:solidFill>
              </a:rPr>
              <a:t>100% expected</a:t>
            </a:r>
            <a:r>
              <a:rPr lang="en" sz="1100">
                <a:solidFill>
                  <a:schemeClr val="dk1"/>
                </a:solidFill>
              </a:rPr>
              <a:t> = 1.45 (internet cited value)</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difference = 0.7%</a:t>
            </a:r>
            <a:endParaRPr>
              <a:latin typeface="Old Standard TT"/>
              <a:ea typeface="Old Standard TT"/>
              <a:cs typeface="Old Standard TT"/>
              <a:sym typeface="Old Standard TT"/>
            </a:endParaRPr>
          </a:p>
        </p:txBody>
      </p:sp>
      <p:sp>
        <p:nvSpPr>
          <p:cNvPr id="177" name="Google Shape;177;p24"/>
          <p:cNvSpPr txBox="1"/>
          <p:nvPr/>
        </p:nvSpPr>
        <p:spPr>
          <a:xfrm>
            <a:off x="311700" y="4284250"/>
            <a:ext cx="466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Right: VNA phase measurement of 100% infill PLA slab.</a:t>
            </a:r>
            <a:endParaRPr>
              <a:latin typeface="Old Standard TT"/>
              <a:ea typeface="Old Standard TT"/>
              <a:cs typeface="Old Standard TT"/>
              <a:sym typeface="Old Standard TT"/>
            </a:endParaRPr>
          </a:p>
        </p:txBody>
      </p:sp>
      <p:sp>
        <p:nvSpPr>
          <p:cNvPr id="178" name="Google Shape;178;p24"/>
          <p:cNvSpPr txBox="1"/>
          <p:nvPr/>
        </p:nvSpPr>
        <p:spPr>
          <a:xfrm>
            <a:off x="311700" y="3941050"/>
            <a:ext cx="445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Left: VNA set-up for taking S11 phase measurements.</a:t>
            </a:r>
            <a:endParaRPr>
              <a:latin typeface="Old Standard TT"/>
              <a:ea typeface="Old Standard TT"/>
              <a:cs typeface="Old Standard TT"/>
              <a:sym typeface="Old Standard TT"/>
            </a:endParaRPr>
          </a:p>
        </p:txBody>
      </p:sp>
      <p:pic>
        <p:nvPicPr>
          <p:cNvPr id="179" name="Google Shape;179;p24"/>
          <p:cNvPicPr preferRelativeResize="0"/>
          <p:nvPr/>
        </p:nvPicPr>
        <p:blipFill>
          <a:blip r:embed="rId4">
            <a:alphaModFix/>
          </a:blip>
          <a:stretch>
            <a:fillRect/>
          </a:stretch>
        </p:blipFill>
        <p:spPr>
          <a:xfrm>
            <a:off x="204900" y="1256338"/>
            <a:ext cx="4668599" cy="21742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1000"/>
                                        <p:tgtEl>
                                          <p:spTgt spid="175"/>
                                        </p:tgtEl>
                                      </p:cBhvr>
                                    </p:animEffect>
                                  </p:childTnLst>
                                </p:cTn>
                              </p:par>
                              <p:par>
                                <p:cTn id="8" presetID="10" presetClass="entr" presetSubtype="0"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1000"/>
                                        <p:tgtEl>
                                          <p:spTgt spid="177"/>
                                        </p:tgtEl>
                                      </p:cBhvr>
                                    </p:animEffect>
                                  </p:childTnLst>
                                </p:cTn>
                              </p:par>
                              <p:par>
                                <p:cTn id="11" presetID="10"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animEffect transition="in" filter="fade">
                                      <p:cBhvr>
                                        <p:cTn id="13"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3D-Printing Thin Solid Slabs with Varying Density</a:t>
            </a:r>
            <a:endParaRPr/>
          </a:p>
        </p:txBody>
      </p:sp>
      <p:sp>
        <p:nvSpPr>
          <p:cNvPr id="185" name="Google Shape;18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186" name="Google Shape;186;p25"/>
          <p:cNvSpPr txBox="1"/>
          <p:nvPr/>
        </p:nvSpPr>
        <p:spPr>
          <a:xfrm>
            <a:off x="489250" y="1058225"/>
            <a:ext cx="722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Problem: The infill patterns in the 3D printing slicing software are crosshatch patterns that leave gaps in the overall structure.</a:t>
            </a:r>
            <a:endParaRPr sz="1800">
              <a:latin typeface="Old Standard TT"/>
              <a:ea typeface="Old Standard TT"/>
              <a:cs typeface="Old Standard TT"/>
              <a:sym typeface="Old Standard TT"/>
            </a:endParaRPr>
          </a:p>
        </p:txBody>
      </p:sp>
      <p:sp>
        <p:nvSpPr>
          <p:cNvPr id="187" name="Google Shape;187;p25"/>
          <p:cNvSpPr txBox="1"/>
          <p:nvPr/>
        </p:nvSpPr>
        <p:spPr>
          <a:xfrm>
            <a:off x="489250" y="1797125"/>
            <a:ext cx="722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Solution: Design the slab to have the desired density in the 3D printing design software, then tell the slicing software to print at 100% density. </a:t>
            </a:r>
            <a:endParaRPr sz="1800">
              <a:latin typeface="Old Standard TT"/>
              <a:ea typeface="Old Standard TT"/>
              <a:cs typeface="Old Standard TT"/>
              <a:sym typeface="Old Standard TT"/>
            </a:endParaRPr>
          </a:p>
        </p:txBody>
      </p:sp>
      <p:pic>
        <p:nvPicPr>
          <p:cNvPr id="188" name="Google Shape;188;p25"/>
          <p:cNvPicPr preferRelativeResize="0"/>
          <p:nvPr/>
        </p:nvPicPr>
        <p:blipFill>
          <a:blip r:embed="rId3">
            <a:alphaModFix/>
          </a:blip>
          <a:stretch>
            <a:fillRect/>
          </a:stretch>
        </p:blipFill>
        <p:spPr>
          <a:xfrm>
            <a:off x="2720400" y="2571750"/>
            <a:ext cx="3703205" cy="230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10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3D-Printing Thin Solid Slabs with Varying Density</a:t>
            </a:r>
            <a:endParaRPr/>
          </a:p>
        </p:txBody>
      </p:sp>
      <p:sp>
        <p:nvSpPr>
          <p:cNvPr id="194" name="Google Shape;19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195" name="Google Shape;195;p26"/>
          <p:cNvSpPr txBox="1"/>
          <p:nvPr/>
        </p:nvSpPr>
        <p:spPr>
          <a:xfrm>
            <a:off x="489250" y="1058225"/>
            <a:ext cx="722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Problem: The infill patterns in the 3D printer slicing software are crosshatch patterns that leave gaps in the overall structure.</a:t>
            </a:r>
            <a:endParaRPr sz="1800">
              <a:latin typeface="Old Standard TT"/>
              <a:ea typeface="Old Standard TT"/>
              <a:cs typeface="Old Standard TT"/>
              <a:sym typeface="Old Standard TT"/>
            </a:endParaRPr>
          </a:p>
        </p:txBody>
      </p:sp>
      <p:sp>
        <p:nvSpPr>
          <p:cNvPr id="196" name="Google Shape;196;p26"/>
          <p:cNvSpPr txBox="1"/>
          <p:nvPr/>
        </p:nvSpPr>
        <p:spPr>
          <a:xfrm>
            <a:off x="489250" y="1797125"/>
            <a:ext cx="7226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Solution: Design the slab to have the desired density in the 3D printing design software, then tell the slicing software to print at 100% density. </a:t>
            </a:r>
            <a:endParaRPr sz="1800">
              <a:latin typeface="Old Standard TT"/>
              <a:ea typeface="Old Standard TT"/>
              <a:cs typeface="Old Standard TT"/>
              <a:sym typeface="Old Standard TT"/>
            </a:endParaRPr>
          </a:p>
        </p:txBody>
      </p:sp>
      <p:sp>
        <p:nvSpPr>
          <p:cNvPr id="198" name="Google Shape;198;p26"/>
          <p:cNvSpPr/>
          <p:nvPr/>
        </p:nvSpPr>
        <p:spPr>
          <a:xfrm>
            <a:off x="311700" y="3603625"/>
            <a:ext cx="216300" cy="613200"/>
          </a:xfrm>
          <a:prstGeom prst="up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6"/>
          <p:cNvSpPr/>
          <p:nvPr/>
        </p:nvSpPr>
        <p:spPr>
          <a:xfrm rot="5400000">
            <a:off x="596694" y="3861690"/>
            <a:ext cx="216300" cy="613200"/>
          </a:xfrm>
          <a:prstGeom prst="upArrow">
            <a:avLst>
              <a:gd name="adj1" fmla="val 50000"/>
              <a:gd name="adj2"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txBox="1"/>
          <p:nvPr/>
        </p:nvSpPr>
        <p:spPr>
          <a:xfrm>
            <a:off x="1020150" y="3987950"/>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x</a:t>
            </a:r>
            <a:endParaRPr>
              <a:latin typeface="Old Standard TT"/>
              <a:ea typeface="Old Standard TT"/>
              <a:cs typeface="Old Standard TT"/>
              <a:sym typeface="Old Standard TT"/>
            </a:endParaRPr>
          </a:p>
        </p:txBody>
      </p:sp>
      <p:sp>
        <p:nvSpPr>
          <p:cNvPr id="201" name="Google Shape;201;p26"/>
          <p:cNvSpPr txBox="1"/>
          <p:nvPr/>
        </p:nvSpPr>
        <p:spPr>
          <a:xfrm>
            <a:off x="311700" y="3274913"/>
            <a:ext cx="54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z</a:t>
            </a:r>
            <a:endParaRPr>
              <a:latin typeface="Old Standard TT"/>
              <a:ea typeface="Old Standard TT"/>
              <a:cs typeface="Old Standard TT"/>
              <a:sym typeface="Old Standard TT"/>
            </a:endParaRPr>
          </a:p>
        </p:txBody>
      </p:sp>
      <p:pic>
        <p:nvPicPr>
          <p:cNvPr id="3" name="Picture 2" descr="Shape&#10;&#10;Description automatically generated with low confidence">
            <a:extLst>
              <a:ext uri="{FF2B5EF4-FFF2-40B4-BE49-F238E27FC236}">
                <a16:creationId xmlns:a16="http://schemas.microsoft.com/office/drawing/2014/main" id="{D03CE39E-1AAE-53FB-EA8C-D2DB6D09379B}"/>
              </a:ext>
            </a:extLst>
          </p:cNvPr>
          <p:cNvPicPr>
            <a:picLocks noChangeAspect="1"/>
          </p:cNvPicPr>
          <p:nvPr/>
        </p:nvPicPr>
        <p:blipFill>
          <a:blip r:embed="rId3"/>
          <a:stretch>
            <a:fillRect/>
          </a:stretch>
        </p:blipFill>
        <p:spPr>
          <a:xfrm>
            <a:off x="2028825" y="2693963"/>
            <a:ext cx="5086350" cy="1562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Refractive Index of 52.5% Infill PLA Slab</a:t>
            </a:r>
            <a:endParaRPr/>
          </a:p>
        </p:txBody>
      </p:sp>
      <p:sp>
        <p:nvSpPr>
          <p:cNvPr id="207" name="Google Shape;20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208" name="Google Shape;208;p27"/>
          <p:cNvPicPr preferRelativeResize="0"/>
          <p:nvPr/>
        </p:nvPicPr>
        <p:blipFill>
          <a:blip r:embed="rId3">
            <a:alphaModFix/>
          </a:blip>
          <a:stretch>
            <a:fillRect/>
          </a:stretch>
        </p:blipFill>
        <p:spPr>
          <a:xfrm>
            <a:off x="4683850" y="1071150"/>
            <a:ext cx="4001600" cy="3001200"/>
          </a:xfrm>
          <a:prstGeom prst="rect">
            <a:avLst/>
          </a:prstGeom>
          <a:noFill/>
          <a:ln>
            <a:noFill/>
          </a:ln>
        </p:spPr>
      </p:pic>
      <p:sp>
        <p:nvSpPr>
          <p:cNvPr id="209" name="Google Shape;209;p27"/>
          <p:cNvSpPr txBox="1"/>
          <p:nvPr/>
        </p:nvSpPr>
        <p:spPr>
          <a:xfrm>
            <a:off x="5100661" y="4038575"/>
            <a:ext cx="3168000" cy="74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n</a:t>
            </a:r>
            <a:r>
              <a:rPr lang="en" sz="1100" baseline="-25000">
                <a:solidFill>
                  <a:schemeClr val="dk1"/>
                </a:solidFill>
              </a:rPr>
              <a:t>52.5% measured </a:t>
            </a:r>
            <a:r>
              <a:rPr lang="en" sz="1100">
                <a:solidFill>
                  <a:schemeClr val="dk1"/>
                </a:solidFill>
              </a:rPr>
              <a:t>= 1.28</a:t>
            </a: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n</a:t>
            </a:r>
            <a:r>
              <a:rPr lang="en" sz="1100" baseline="-25000">
                <a:solidFill>
                  <a:schemeClr val="dk1"/>
                </a:solidFill>
              </a:rPr>
              <a:t>52.5% expected</a:t>
            </a:r>
            <a:r>
              <a:rPr lang="en" sz="1100">
                <a:solidFill>
                  <a:schemeClr val="dk1"/>
                </a:solidFill>
              </a:rPr>
              <a:t> = 1.22 (using Bruggeman’s model)</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difference = 4.9%</a:t>
            </a:r>
            <a:endParaRPr>
              <a:latin typeface="Old Standard TT"/>
              <a:ea typeface="Old Standard TT"/>
              <a:cs typeface="Old Standard TT"/>
              <a:sym typeface="Old Standard TT"/>
            </a:endParaRPr>
          </a:p>
        </p:txBody>
      </p:sp>
      <p:pic>
        <p:nvPicPr>
          <p:cNvPr id="210" name="Google Shape;210;p27"/>
          <p:cNvPicPr preferRelativeResize="0"/>
          <p:nvPr/>
        </p:nvPicPr>
        <p:blipFill rotWithShape="1">
          <a:blip r:embed="rId4">
            <a:alphaModFix/>
          </a:blip>
          <a:srcRect l="4759" t="4671" r="4414" b="8815"/>
          <a:stretch/>
        </p:blipFill>
        <p:spPr>
          <a:xfrm>
            <a:off x="936275" y="1300150"/>
            <a:ext cx="2755150" cy="2624301"/>
          </a:xfrm>
          <a:prstGeom prst="rect">
            <a:avLst/>
          </a:prstGeom>
          <a:noFill/>
          <a:ln>
            <a:noFill/>
          </a:ln>
        </p:spPr>
      </p:pic>
      <p:sp>
        <p:nvSpPr>
          <p:cNvPr id="211" name="Google Shape;211;p27"/>
          <p:cNvSpPr txBox="1"/>
          <p:nvPr/>
        </p:nvSpPr>
        <p:spPr>
          <a:xfrm>
            <a:off x="257850" y="4210175"/>
            <a:ext cx="431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Left: Example of “step” infill 3D-printed PLA slab.</a:t>
            </a:r>
            <a:endParaRPr>
              <a:latin typeface="Old Standard TT"/>
              <a:ea typeface="Old Standard TT"/>
              <a:cs typeface="Old Standard TT"/>
              <a:sym typeface="Old Standard TT"/>
            </a:endParaRPr>
          </a:p>
        </p:txBody>
      </p:sp>
      <p:sp>
        <p:nvSpPr>
          <p:cNvPr id="212" name="Google Shape;212;p27"/>
          <p:cNvSpPr txBox="1"/>
          <p:nvPr/>
        </p:nvSpPr>
        <p:spPr>
          <a:xfrm>
            <a:off x="257850" y="4548925"/>
            <a:ext cx="480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Old Standard TT"/>
                <a:ea typeface="Old Standard TT"/>
                <a:cs typeface="Old Standard TT"/>
                <a:sym typeface="Old Standard TT"/>
              </a:rPr>
              <a:t>Right: VNA phase measurement of 52.5% infill PLA slab.</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100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a:t>
            </a:r>
            <a:endParaRPr/>
          </a:p>
        </p:txBody>
      </p:sp>
      <p:sp>
        <p:nvSpPr>
          <p:cNvPr id="218" name="Google Shape;21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19" name="Google Shape;219;p28"/>
          <p:cNvSpPr txBox="1"/>
          <p:nvPr/>
        </p:nvSpPr>
        <p:spPr>
          <a:xfrm>
            <a:off x="463975" y="1058225"/>
            <a:ext cx="41079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a:solidFill>
                  <a:schemeClr val="dk1"/>
                </a:solidFill>
                <a:latin typeface="Old Standard TT"/>
                <a:ea typeface="Old Standard TT"/>
                <a:cs typeface="Old Standard TT"/>
                <a:sym typeface="Old Standard TT"/>
              </a:rPr>
              <a:t>1. Optimize infill density of “step” infill PLA slabs.</a:t>
            </a:r>
            <a:endParaRPr sz="1600">
              <a:latin typeface="Old Standard TT"/>
              <a:ea typeface="Old Standard TT"/>
              <a:cs typeface="Old Standard TT"/>
              <a:sym typeface="Old Standard TT"/>
            </a:endParaRPr>
          </a:p>
        </p:txBody>
      </p:sp>
      <p:sp>
        <p:nvSpPr>
          <p:cNvPr id="220" name="Google Shape;220;p28"/>
          <p:cNvSpPr txBox="1"/>
          <p:nvPr/>
        </p:nvSpPr>
        <p:spPr>
          <a:xfrm>
            <a:off x="463975" y="1838525"/>
            <a:ext cx="41079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Old Standard TT"/>
                <a:ea typeface="Old Standard TT"/>
                <a:cs typeface="Old Standard TT"/>
                <a:sym typeface="Old Standard TT"/>
              </a:rPr>
              <a:t>2. Take VNA power measurements and use </a:t>
            </a:r>
            <a:r>
              <a:rPr lang="en" sz="1600">
                <a:solidFill>
                  <a:schemeClr val="dk1"/>
                </a:solidFill>
                <a:latin typeface="Old Standard TT"/>
                <a:ea typeface="Old Standard TT"/>
                <a:cs typeface="Old Standard TT"/>
                <a:sym typeface="Old Standard TT"/>
              </a:rPr>
              <a:t>Fabry-Perot standing waves as an alternative method for measuring the refractive index. </a:t>
            </a:r>
            <a:endParaRPr sz="1600">
              <a:latin typeface="Old Standard TT"/>
              <a:ea typeface="Old Standard TT"/>
              <a:cs typeface="Old Standard TT"/>
              <a:sym typeface="Old Standard TT"/>
            </a:endParaRPr>
          </a:p>
        </p:txBody>
      </p:sp>
      <p:sp>
        <p:nvSpPr>
          <p:cNvPr id="221" name="Google Shape;221;p28"/>
          <p:cNvSpPr txBox="1"/>
          <p:nvPr/>
        </p:nvSpPr>
        <p:spPr>
          <a:xfrm>
            <a:off x="463975" y="3131525"/>
            <a:ext cx="4260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Old Standard TT"/>
                <a:ea typeface="Old Standard TT"/>
                <a:cs typeface="Old Standard TT"/>
                <a:sym typeface="Old Standard TT"/>
              </a:rPr>
              <a:t>3. </a:t>
            </a:r>
            <a:r>
              <a:rPr lang="en" sz="1600">
                <a:solidFill>
                  <a:schemeClr val="dk1"/>
                </a:solidFill>
                <a:latin typeface="Old Standard TT"/>
                <a:ea typeface="Old Standard TT"/>
                <a:cs typeface="Old Standard TT"/>
                <a:sym typeface="Old Standard TT"/>
              </a:rPr>
              <a:t>Incorporate step infill design into a robust 3D-printed structure that fits EPR lens dimensions. </a:t>
            </a:r>
            <a:endParaRPr sz="1600">
              <a:latin typeface="Old Standard TT"/>
              <a:ea typeface="Old Standard TT"/>
              <a:cs typeface="Old Standard TT"/>
              <a:sym typeface="Old Standard TT"/>
            </a:endParaRPr>
          </a:p>
        </p:txBody>
      </p:sp>
      <p:pic>
        <p:nvPicPr>
          <p:cNvPr id="222" name="Google Shape;222;p28"/>
          <p:cNvPicPr preferRelativeResize="0"/>
          <p:nvPr/>
        </p:nvPicPr>
        <p:blipFill rotWithShape="1">
          <a:blip r:embed="rId3">
            <a:alphaModFix/>
          </a:blip>
          <a:srcRect l="14148" t="25529" r="21802" b="19282"/>
          <a:stretch/>
        </p:blipFill>
        <p:spPr>
          <a:xfrm>
            <a:off x="4699388" y="1369125"/>
            <a:ext cx="2093626" cy="2405250"/>
          </a:xfrm>
          <a:prstGeom prst="rect">
            <a:avLst/>
          </a:prstGeom>
          <a:noFill/>
          <a:ln>
            <a:noFill/>
          </a:ln>
        </p:spPr>
      </p:pic>
      <p:pic>
        <p:nvPicPr>
          <p:cNvPr id="223" name="Google Shape;223;p28"/>
          <p:cNvPicPr preferRelativeResize="0"/>
          <p:nvPr/>
        </p:nvPicPr>
        <p:blipFill rotWithShape="1">
          <a:blip r:embed="rId4">
            <a:alphaModFix/>
          </a:blip>
          <a:srcRect l="32714" t="27943"/>
          <a:stretch/>
        </p:blipFill>
        <p:spPr>
          <a:xfrm>
            <a:off x="6920550" y="1209687"/>
            <a:ext cx="1911775" cy="2724125"/>
          </a:xfrm>
          <a:prstGeom prst="rect">
            <a:avLst/>
          </a:prstGeom>
          <a:noFill/>
          <a:ln>
            <a:noFill/>
          </a:ln>
        </p:spPr>
      </p:pic>
      <p:sp>
        <p:nvSpPr>
          <p:cNvPr id="224" name="Google Shape;224;p28"/>
          <p:cNvSpPr txBox="1"/>
          <p:nvPr/>
        </p:nvSpPr>
        <p:spPr>
          <a:xfrm>
            <a:off x="4699400" y="3990725"/>
            <a:ext cx="413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Front (left) and back (right) side of EPR lens.</a:t>
            </a:r>
            <a:endParaRPr>
              <a:latin typeface="Old Standard TT"/>
              <a:ea typeface="Old Standard TT"/>
              <a:cs typeface="Old Standard TT"/>
              <a:sym typeface="Old Standard TT"/>
            </a:endParaRPr>
          </a:p>
        </p:txBody>
      </p:sp>
      <p:sp>
        <p:nvSpPr>
          <p:cNvPr id="225" name="Google Shape;225;p28"/>
          <p:cNvSpPr txBox="1"/>
          <p:nvPr/>
        </p:nvSpPr>
        <p:spPr>
          <a:xfrm>
            <a:off x="463975" y="4085275"/>
            <a:ext cx="4260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Old Standard TT"/>
                <a:ea typeface="Old Standard TT"/>
                <a:cs typeface="Old Standard TT"/>
                <a:sym typeface="Old Standard TT"/>
              </a:rPr>
              <a:t>4. Explore polarization properties of THz source and 3D-printed sheets.</a:t>
            </a:r>
            <a:endParaRPr sz="1600">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1000"/>
                                        <p:tgtEl>
                                          <p:spTgt spid="221"/>
                                        </p:tgtEl>
                                      </p:cBhvr>
                                    </p:animEffect>
                                  </p:childTnLst>
                                </p:cTn>
                              </p:par>
                              <p:par>
                                <p:cTn id="18" presetID="10" presetClass="entr" presetSubtype="0" fill="hold" nodeType="withEffect">
                                  <p:stCondLst>
                                    <p:cond delay="0"/>
                                  </p:stCondLst>
                                  <p:childTnLst>
                                    <p:set>
                                      <p:cBhvr>
                                        <p:cTn id="19" dur="1" fill="hold">
                                          <p:stCondLst>
                                            <p:cond delay="0"/>
                                          </p:stCondLst>
                                        </p:cTn>
                                        <p:tgtEl>
                                          <p:spTgt spid="222"/>
                                        </p:tgtEl>
                                        <p:attrNameLst>
                                          <p:attrName>style.visibility</p:attrName>
                                        </p:attrNameLst>
                                      </p:cBhvr>
                                      <p:to>
                                        <p:strVal val="visible"/>
                                      </p:to>
                                    </p:set>
                                    <p:animEffect transition="in" filter="fade">
                                      <p:cBhvr>
                                        <p:cTn id="20" dur="1000"/>
                                        <p:tgtEl>
                                          <p:spTgt spid="222"/>
                                        </p:tgtEl>
                                      </p:cBhvr>
                                    </p:animEffect>
                                  </p:childTnLst>
                                </p:cTn>
                              </p:par>
                              <p:par>
                                <p:cTn id="21" presetID="10" presetClass="entr" presetSubtype="0" fill="hold" nodeType="withEffect">
                                  <p:stCondLst>
                                    <p:cond delay="0"/>
                                  </p:stCondLst>
                                  <p:childTnLst>
                                    <p:set>
                                      <p:cBhvr>
                                        <p:cTn id="22" dur="1" fill="hold">
                                          <p:stCondLst>
                                            <p:cond delay="0"/>
                                          </p:stCondLst>
                                        </p:cTn>
                                        <p:tgtEl>
                                          <p:spTgt spid="223"/>
                                        </p:tgtEl>
                                        <p:attrNameLst>
                                          <p:attrName>style.visibility</p:attrName>
                                        </p:attrNameLst>
                                      </p:cBhvr>
                                      <p:to>
                                        <p:strVal val="visible"/>
                                      </p:to>
                                    </p:set>
                                    <p:animEffect transition="in" filter="fade">
                                      <p:cBhvr>
                                        <p:cTn id="23" dur="1000"/>
                                        <p:tgtEl>
                                          <p:spTgt spid="223"/>
                                        </p:tgtEl>
                                      </p:cBhvr>
                                    </p:animEffect>
                                  </p:childTnLst>
                                </p:cTn>
                              </p:par>
                              <p:par>
                                <p:cTn id="24" presetID="10" presetClass="entr" presetSubtype="0" fill="hold" nodeType="withEffect">
                                  <p:stCondLst>
                                    <p:cond delay="0"/>
                                  </p:stCondLst>
                                  <p:childTnLst>
                                    <p:set>
                                      <p:cBhvr>
                                        <p:cTn id="25" dur="1" fill="hold">
                                          <p:stCondLst>
                                            <p:cond delay="0"/>
                                          </p:stCondLst>
                                        </p:cTn>
                                        <p:tgtEl>
                                          <p:spTgt spid="224"/>
                                        </p:tgtEl>
                                        <p:attrNameLst>
                                          <p:attrName>style.visibility</p:attrName>
                                        </p:attrNameLst>
                                      </p:cBhvr>
                                      <p:to>
                                        <p:strVal val="visible"/>
                                      </p:to>
                                    </p:set>
                                    <p:animEffect transition="in" filter="fade">
                                      <p:cBhvr>
                                        <p:cTn id="26" dur="1000"/>
                                        <p:tgtEl>
                                          <p:spTgt spid="2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5"/>
                                        </p:tgtEl>
                                        <p:attrNameLst>
                                          <p:attrName>style.visibility</p:attrName>
                                        </p:attrNameLst>
                                      </p:cBhvr>
                                      <p:to>
                                        <p:strVal val="visible"/>
                                      </p:to>
                                    </p:set>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 </a:t>
            </a:r>
            <a:endParaRPr/>
          </a:p>
        </p:txBody>
      </p:sp>
      <p:sp>
        <p:nvSpPr>
          <p:cNvPr id="231" name="Google Shape;23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32" name="Google Shape;232;p29"/>
          <p:cNvSpPr txBox="1"/>
          <p:nvPr/>
        </p:nvSpPr>
        <p:spPr>
          <a:xfrm>
            <a:off x="491625" y="1204450"/>
            <a:ext cx="6808800" cy="37866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Dr. Sathya Guruswamy, UCSB Physics REU Site Director</a:t>
            </a:r>
            <a:br>
              <a:rPr lang="en" sz="1800">
                <a:latin typeface="Old Standard TT"/>
                <a:ea typeface="Old Standard TT"/>
                <a:cs typeface="Old Standard TT"/>
                <a:sym typeface="Old Standard TT"/>
              </a:rPr>
            </a:b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NSF REU grant PHY-1852574</a:t>
            </a:r>
            <a:br>
              <a:rPr lang="en" sz="1800">
                <a:latin typeface="Old Standard TT"/>
                <a:ea typeface="Old Standard TT"/>
                <a:cs typeface="Old Standard TT"/>
                <a:sym typeface="Old Standard TT"/>
              </a:rPr>
            </a:b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solidFill>
                  <a:schemeClr val="dk1"/>
                </a:solidFill>
                <a:latin typeface="Old Standard TT"/>
                <a:ea typeface="Old Standard TT"/>
                <a:cs typeface="Old Standard TT"/>
                <a:sym typeface="Old Standard TT"/>
              </a:rPr>
              <a:t>Brad Price, Grad mentor</a:t>
            </a:r>
            <a:endParaRPr sz="1800">
              <a:latin typeface="Old Standard TT"/>
              <a:ea typeface="Old Standard TT"/>
              <a:cs typeface="Old Standard TT"/>
              <a:sym typeface="Old Standard TT"/>
            </a:endParaRPr>
          </a:p>
          <a:p>
            <a:pPr marL="457200" lvl="0" indent="0" algn="l" rtl="0">
              <a:spcBef>
                <a:spcPts val="0"/>
              </a:spcBef>
              <a:spcAft>
                <a:spcPts val="0"/>
              </a:spcAft>
              <a:buNone/>
            </a:pP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Dr. Mark Sherwin, PI</a:t>
            </a:r>
            <a:br>
              <a:rPr lang="en" sz="1800">
                <a:latin typeface="Old Standard TT"/>
                <a:ea typeface="Old Standard TT"/>
                <a:cs typeface="Old Standard TT"/>
                <a:sym typeface="Old Standard TT"/>
              </a:rPr>
            </a:b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Sherwin Lab Group</a:t>
            </a:r>
            <a:br>
              <a:rPr lang="en" sz="1800">
                <a:latin typeface="Old Standard TT"/>
                <a:ea typeface="Old Standard TT"/>
                <a:cs typeface="Old Standard TT"/>
                <a:sym typeface="Old Standard TT"/>
              </a:rPr>
            </a:b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REU group</a:t>
            </a:r>
            <a:br>
              <a:rPr lang="en" sz="1800">
                <a:latin typeface="Old Standard TT"/>
                <a:ea typeface="Old Standard TT"/>
                <a:cs typeface="Old Standard TT"/>
                <a:sym typeface="Old Standard TT"/>
              </a:rPr>
            </a:b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Swarthmore College Physics Department</a:t>
            </a:r>
            <a:endParaRPr sz="1800">
              <a:latin typeface="Old Standard TT"/>
              <a:ea typeface="Old Standard TT"/>
              <a:cs typeface="Old Standard TT"/>
              <a:sym typeface="Old Standard TT"/>
            </a:endParaRPr>
          </a:p>
        </p:txBody>
      </p:sp>
      <p:pic>
        <p:nvPicPr>
          <p:cNvPr id="233" name="Google Shape;233;p29"/>
          <p:cNvPicPr preferRelativeResize="0"/>
          <p:nvPr/>
        </p:nvPicPr>
        <p:blipFill>
          <a:blip r:embed="rId3">
            <a:alphaModFix/>
          </a:blip>
          <a:stretch>
            <a:fillRect/>
          </a:stretch>
        </p:blipFill>
        <p:spPr>
          <a:xfrm>
            <a:off x="4572000" y="248250"/>
            <a:ext cx="1344016" cy="1006725"/>
          </a:xfrm>
          <a:prstGeom prst="rect">
            <a:avLst/>
          </a:prstGeom>
          <a:noFill/>
          <a:ln>
            <a:noFill/>
          </a:ln>
        </p:spPr>
      </p:pic>
      <p:pic>
        <p:nvPicPr>
          <p:cNvPr id="234" name="Google Shape;234;p29"/>
          <p:cNvPicPr preferRelativeResize="0"/>
          <p:nvPr/>
        </p:nvPicPr>
        <p:blipFill>
          <a:blip r:embed="rId4">
            <a:alphaModFix/>
          </a:blip>
          <a:stretch>
            <a:fillRect/>
          </a:stretch>
        </p:blipFill>
        <p:spPr>
          <a:xfrm>
            <a:off x="5142000" y="1787500"/>
            <a:ext cx="3481375" cy="2305051"/>
          </a:xfrm>
          <a:prstGeom prst="rect">
            <a:avLst/>
          </a:prstGeom>
          <a:noFill/>
          <a:ln>
            <a:noFill/>
          </a:ln>
        </p:spPr>
      </p:pic>
      <p:pic>
        <p:nvPicPr>
          <p:cNvPr id="235" name="Google Shape;235;p29"/>
          <p:cNvPicPr preferRelativeResize="0"/>
          <p:nvPr/>
        </p:nvPicPr>
        <p:blipFill>
          <a:blip r:embed="rId5">
            <a:alphaModFix/>
          </a:blip>
          <a:stretch>
            <a:fillRect/>
          </a:stretch>
        </p:blipFill>
        <p:spPr>
          <a:xfrm>
            <a:off x="3393000" y="3903625"/>
            <a:ext cx="1006043" cy="613201"/>
          </a:xfrm>
          <a:prstGeom prst="rect">
            <a:avLst/>
          </a:prstGeom>
          <a:noFill/>
          <a:ln>
            <a:noFill/>
          </a:ln>
        </p:spPr>
      </p:pic>
      <p:pic>
        <p:nvPicPr>
          <p:cNvPr id="236" name="Google Shape;236;p29"/>
          <p:cNvPicPr preferRelativeResize="0"/>
          <p:nvPr/>
        </p:nvPicPr>
        <p:blipFill>
          <a:blip r:embed="rId6">
            <a:alphaModFix/>
          </a:blip>
          <a:stretch>
            <a:fillRect/>
          </a:stretch>
        </p:blipFill>
        <p:spPr>
          <a:xfrm>
            <a:off x="5772925" y="4280725"/>
            <a:ext cx="2443773" cy="659850"/>
          </a:xfrm>
          <a:prstGeom prst="rect">
            <a:avLst/>
          </a:prstGeom>
          <a:noFill/>
          <a:ln>
            <a:noFill/>
          </a:ln>
        </p:spPr>
      </p:pic>
      <p:pic>
        <p:nvPicPr>
          <p:cNvPr id="237" name="Google Shape;237;p29"/>
          <p:cNvPicPr preferRelativeResize="0"/>
          <p:nvPr/>
        </p:nvPicPr>
        <p:blipFill>
          <a:blip r:embed="rId7">
            <a:alphaModFix/>
          </a:blip>
          <a:stretch>
            <a:fillRect/>
          </a:stretch>
        </p:blipFill>
        <p:spPr>
          <a:xfrm>
            <a:off x="7279350" y="248275"/>
            <a:ext cx="1344025" cy="13510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Anti-Reflective Optics Derivation</a:t>
            </a:r>
            <a:endParaRPr/>
          </a:p>
        </p:txBody>
      </p:sp>
      <p:sp>
        <p:nvSpPr>
          <p:cNvPr id="243" name="Google Shape;243;p30"/>
          <p:cNvSpPr txBox="1">
            <a:spLocks noGrp="1"/>
          </p:cNvSpPr>
          <p:nvPr>
            <p:ph type="body" idx="1"/>
          </p:nvPr>
        </p:nvSpPr>
        <p:spPr>
          <a:xfrm>
            <a:off x="311700" y="1171600"/>
            <a:ext cx="4260300" cy="36591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R = ((n</a:t>
            </a:r>
            <a:r>
              <a:rPr lang="en" baseline="-25000"/>
              <a:t>0</a:t>
            </a:r>
            <a:r>
              <a:rPr lang="en"/>
              <a:t>-n</a:t>
            </a:r>
            <a:r>
              <a:rPr lang="en" baseline="-25000"/>
              <a:t>1</a:t>
            </a:r>
            <a:r>
              <a:rPr lang="en"/>
              <a:t>)/(n</a:t>
            </a:r>
            <a:r>
              <a:rPr lang="en" baseline="-25000"/>
              <a:t>0</a:t>
            </a:r>
            <a:r>
              <a:rPr lang="en"/>
              <a:t>+n</a:t>
            </a:r>
            <a:r>
              <a:rPr lang="en" baseline="-25000"/>
              <a:t>1</a:t>
            </a:r>
            <a:r>
              <a:rPr lang="en"/>
              <a:t>))</a:t>
            </a:r>
            <a:r>
              <a:rPr lang="en" baseline="30000"/>
              <a:t>2</a:t>
            </a:r>
            <a:r>
              <a:rPr lang="en"/>
              <a:t> </a:t>
            </a:r>
            <a:endParaRPr/>
          </a:p>
          <a:p>
            <a:pPr marL="0" lvl="0" indent="0" algn="l" rtl="0">
              <a:spcBef>
                <a:spcPts val="1200"/>
              </a:spcBef>
              <a:spcAft>
                <a:spcPts val="0"/>
              </a:spcAft>
              <a:buNone/>
            </a:pPr>
            <a:r>
              <a:rPr lang="en"/>
              <a:t>T = 1-R </a:t>
            </a:r>
            <a:endParaRPr/>
          </a:p>
          <a:p>
            <a:pPr marL="0" lvl="0" indent="0" algn="l" rtl="0">
              <a:spcBef>
                <a:spcPts val="1200"/>
              </a:spcBef>
              <a:spcAft>
                <a:spcPts val="0"/>
              </a:spcAft>
              <a:buNone/>
            </a:pPr>
            <a:r>
              <a:rPr lang="en"/>
              <a:t>T</a:t>
            </a:r>
            <a:r>
              <a:rPr lang="en" baseline="-25000"/>
              <a:t>total</a:t>
            </a:r>
            <a:r>
              <a:rPr lang="en"/>
              <a:t>=T</a:t>
            </a:r>
            <a:r>
              <a:rPr lang="en" baseline="-25000"/>
              <a:t>1</a:t>
            </a:r>
            <a:r>
              <a:rPr lang="en"/>
              <a:t>*T</a:t>
            </a:r>
            <a:r>
              <a:rPr lang="en" baseline="-25000"/>
              <a:t>2</a:t>
            </a:r>
            <a:r>
              <a:rPr lang="en"/>
              <a:t> </a:t>
            </a:r>
            <a:endParaRPr/>
          </a:p>
          <a:p>
            <a:pPr marL="0" lvl="0" indent="0" algn="l" rtl="0">
              <a:spcBef>
                <a:spcPts val="1200"/>
              </a:spcBef>
              <a:spcAft>
                <a:spcPts val="0"/>
              </a:spcAft>
              <a:buNone/>
            </a:pPr>
            <a:r>
              <a:rPr lang="en"/>
              <a:t>T</a:t>
            </a:r>
            <a:r>
              <a:rPr lang="en" baseline="-25000"/>
              <a:t>max</a:t>
            </a:r>
            <a:r>
              <a:rPr lang="en"/>
              <a:t> when T</a:t>
            </a:r>
            <a:r>
              <a:rPr lang="en" baseline="-25000"/>
              <a:t>1</a:t>
            </a:r>
            <a:r>
              <a:rPr lang="en"/>
              <a:t>=T</a:t>
            </a:r>
            <a:r>
              <a:rPr lang="en" baseline="-25000"/>
              <a:t>2</a:t>
            </a:r>
            <a:r>
              <a:rPr lang="en"/>
              <a:t> </a:t>
            </a:r>
            <a:endParaRPr/>
          </a:p>
          <a:p>
            <a:pPr marL="0" lvl="0" indent="0" algn="l" rtl="0">
              <a:spcBef>
                <a:spcPts val="1200"/>
              </a:spcBef>
              <a:spcAft>
                <a:spcPts val="0"/>
              </a:spcAft>
              <a:buNone/>
            </a:pPr>
            <a:r>
              <a:rPr lang="en"/>
              <a:t>Solve (n</a:t>
            </a:r>
            <a:r>
              <a:rPr lang="en" baseline="-25000"/>
              <a:t>0</a:t>
            </a:r>
            <a:r>
              <a:rPr lang="en"/>
              <a:t>-n</a:t>
            </a:r>
            <a:r>
              <a:rPr lang="en" baseline="-25000"/>
              <a:t>1</a:t>
            </a:r>
            <a:r>
              <a:rPr lang="en"/>
              <a:t>)/(n</a:t>
            </a:r>
            <a:r>
              <a:rPr lang="en" baseline="-25000"/>
              <a:t>0</a:t>
            </a:r>
            <a:r>
              <a:rPr lang="en"/>
              <a:t>+n</a:t>
            </a:r>
            <a:r>
              <a:rPr lang="en" baseline="-25000"/>
              <a:t>1</a:t>
            </a:r>
            <a:r>
              <a:rPr lang="en"/>
              <a:t>)=(n</a:t>
            </a:r>
            <a:r>
              <a:rPr lang="en" baseline="-25000"/>
              <a:t>1</a:t>
            </a:r>
            <a:r>
              <a:rPr lang="en"/>
              <a:t>-n</a:t>
            </a:r>
            <a:r>
              <a:rPr lang="en" baseline="-25000"/>
              <a:t>2</a:t>
            </a:r>
            <a:r>
              <a:rPr lang="en"/>
              <a:t>)/(n</a:t>
            </a:r>
            <a:r>
              <a:rPr lang="en" baseline="-25000"/>
              <a:t>1</a:t>
            </a:r>
            <a:r>
              <a:rPr lang="en"/>
              <a:t>+n</a:t>
            </a:r>
            <a:r>
              <a:rPr lang="en" baseline="-25000"/>
              <a:t>2</a:t>
            </a:r>
            <a:r>
              <a:rPr lang="en"/>
              <a:t>)</a:t>
            </a:r>
            <a:endParaRPr/>
          </a:p>
          <a:p>
            <a:pPr marL="0" lvl="0" indent="0" algn="l" rtl="0">
              <a:spcBef>
                <a:spcPts val="1200"/>
              </a:spcBef>
              <a:spcAft>
                <a:spcPts val="0"/>
              </a:spcAft>
              <a:buNone/>
            </a:pPr>
            <a:r>
              <a:rPr lang="en"/>
              <a:t>Get n</a:t>
            </a:r>
            <a:r>
              <a:rPr lang="en" baseline="-25000"/>
              <a:t>1</a:t>
            </a:r>
            <a:r>
              <a:rPr lang="en"/>
              <a:t>=√(n</a:t>
            </a:r>
            <a:r>
              <a:rPr lang="en" baseline="-25000"/>
              <a:t>0</a:t>
            </a:r>
            <a:r>
              <a:rPr lang="en"/>
              <a:t>*n</a:t>
            </a:r>
            <a:r>
              <a:rPr lang="en" baseline="-25000"/>
              <a:t>2</a:t>
            </a:r>
            <a:r>
              <a:rPr lang="en"/>
              <a:t>)</a:t>
            </a:r>
            <a:endParaRPr/>
          </a:p>
          <a:p>
            <a:pPr marL="0" lvl="0" indent="0" algn="l" rtl="0">
              <a:spcBef>
                <a:spcPts val="1200"/>
              </a:spcBef>
              <a:spcAft>
                <a:spcPts val="0"/>
              </a:spcAft>
              <a:buNone/>
            </a:pPr>
            <a:r>
              <a:rPr lang="en"/>
              <a:t>Since n</a:t>
            </a:r>
            <a:r>
              <a:rPr lang="en" baseline="-25000"/>
              <a:t>0</a:t>
            </a:r>
            <a:r>
              <a:rPr lang="en"/>
              <a:t> ≈ 0 </a:t>
            </a:r>
            <a:endParaRPr/>
          </a:p>
          <a:p>
            <a:pPr marL="0" lvl="0" indent="0" algn="l" rtl="0">
              <a:spcBef>
                <a:spcPts val="1200"/>
              </a:spcBef>
              <a:spcAft>
                <a:spcPts val="1200"/>
              </a:spcAft>
              <a:buClr>
                <a:schemeClr val="dk1"/>
              </a:buClr>
              <a:buSzPts val="1100"/>
              <a:buFont typeface="Arial"/>
              <a:buNone/>
            </a:pPr>
            <a:r>
              <a:rPr lang="en"/>
              <a:t>n</a:t>
            </a:r>
            <a:r>
              <a:rPr lang="en" baseline="-25000"/>
              <a:t>1</a:t>
            </a:r>
            <a:r>
              <a:rPr lang="en"/>
              <a:t>=√n</a:t>
            </a:r>
            <a:r>
              <a:rPr lang="en" baseline="-25000"/>
              <a:t>2</a:t>
            </a:r>
            <a:endParaRPr/>
          </a:p>
        </p:txBody>
      </p:sp>
      <p:sp>
        <p:nvSpPr>
          <p:cNvPr id="244" name="Google Shape;24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245" name="Google Shape;245;p30"/>
          <p:cNvSpPr txBox="1"/>
          <p:nvPr/>
        </p:nvSpPr>
        <p:spPr>
          <a:xfrm>
            <a:off x="4430175" y="1021375"/>
            <a:ext cx="3929700" cy="3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Old Standard TT"/>
                <a:ea typeface="Old Standard TT"/>
                <a:cs typeface="Old Standard TT"/>
                <a:sym typeface="Old Standard TT"/>
              </a:rPr>
              <a:t>→ reflection coefficient </a:t>
            </a:r>
            <a:endParaRPr sz="1800">
              <a:solidFill>
                <a:schemeClr val="dk1"/>
              </a:solidFill>
              <a:latin typeface="Old Standard TT"/>
              <a:ea typeface="Old Standard TT"/>
              <a:cs typeface="Old Standard TT"/>
              <a:sym typeface="Old Standard TT"/>
            </a:endParaRPr>
          </a:p>
          <a:p>
            <a:pPr marL="0" lvl="0" indent="0" algn="l" rtl="0">
              <a:lnSpc>
                <a:spcPct val="115000"/>
              </a:lnSpc>
              <a:spcBef>
                <a:spcPts val="1200"/>
              </a:spcBef>
              <a:spcAft>
                <a:spcPts val="0"/>
              </a:spcAft>
              <a:buNone/>
            </a:pPr>
            <a:r>
              <a:rPr lang="en" sz="1800">
                <a:solidFill>
                  <a:schemeClr val="dk1"/>
                </a:solidFill>
                <a:latin typeface="Old Standard TT"/>
                <a:ea typeface="Old Standard TT"/>
                <a:cs typeface="Old Standard TT"/>
                <a:sym typeface="Old Standard TT"/>
              </a:rPr>
              <a:t>→ transmission coefficient </a:t>
            </a:r>
            <a:endParaRPr sz="1800">
              <a:solidFill>
                <a:schemeClr val="dk1"/>
              </a:solidFill>
              <a:latin typeface="Old Standard TT"/>
              <a:ea typeface="Old Standard TT"/>
              <a:cs typeface="Old Standard TT"/>
              <a:sym typeface="Old Standard TT"/>
            </a:endParaRPr>
          </a:p>
          <a:p>
            <a:pPr marL="0" lvl="0" indent="0" algn="l" rtl="0">
              <a:lnSpc>
                <a:spcPct val="115000"/>
              </a:lnSpc>
              <a:spcBef>
                <a:spcPts val="1200"/>
              </a:spcBef>
              <a:spcAft>
                <a:spcPts val="0"/>
              </a:spcAft>
              <a:buNone/>
            </a:pPr>
            <a:r>
              <a:rPr lang="en" sz="1800">
                <a:solidFill>
                  <a:schemeClr val="dk1"/>
                </a:solidFill>
                <a:latin typeface="Old Standard TT"/>
                <a:ea typeface="Old Standard TT"/>
                <a:cs typeface="Old Standard TT"/>
                <a:sym typeface="Old Standard TT"/>
              </a:rPr>
              <a:t>→ total transmission is product of air-ARC and ARC-lens transmission</a:t>
            </a:r>
            <a:br>
              <a:rPr lang="en" sz="1800">
                <a:solidFill>
                  <a:schemeClr val="dk1"/>
                </a:solidFill>
                <a:latin typeface="Old Standard TT"/>
                <a:ea typeface="Old Standard TT"/>
                <a:cs typeface="Old Standard TT"/>
                <a:sym typeface="Old Standard TT"/>
              </a:rPr>
            </a:br>
            <a:r>
              <a:rPr lang="en" sz="1800">
                <a:solidFill>
                  <a:schemeClr val="dk1"/>
                </a:solidFill>
                <a:latin typeface="Old Standard TT"/>
                <a:ea typeface="Old Standard TT"/>
                <a:cs typeface="Old Standard TT"/>
                <a:sym typeface="Old Standard TT"/>
              </a:rPr>
              <a:t>→ can find this numerically</a:t>
            </a:r>
            <a:endParaRPr sz="1800">
              <a:solidFill>
                <a:schemeClr val="dk1"/>
              </a:solidFill>
              <a:latin typeface="Old Standard TT"/>
              <a:ea typeface="Old Standard TT"/>
              <a:cs typeface="Old Standard TT"/>
              <a:sym typeface="Old Standard TT"/>
            </a:endParaRPr>
          </a:p>
          <a:p>
            <a:pPr marL="0" lvl="0" indent="0" algn="l" rtl="0">
              <a:lnSpc>
                <a:spcPct val="115000"/>
              </a:lnSpc>
              <a:spcBef>
                <a:spcPts val="1200"/>
              </a:spcBef>
              <a:spcAft>
                <a:spcPts val="0"/>
              </a:spcAft>
              <a:buNone/>
            </a:pPr>
            <a:br>
              <a:rPr lang="en" sz="1800">
                <a:solidFill>
                  <a:schemeClr val="dk1"/>
                </a:solidFill>
                <a:latin typeface="Old Standard TT"/>
                <a:ea typeface="Old Standard TT"/>
                <a:cs typeface="Old Standard TT"/>
                <a:sym typeface="Old Standard TT"/>
              </a:rPr>
            </a:br>
            <a:endParaRPr sz="1800">
              <a:solidFill>
                <a:schemeClr val="dk1"/>
              </a:solidFill>
              <a:latin typeface="Old Standard TT"/>
              <a:ea typeface="Old Standard TT"/>
              <a:cs typeface="Old Standard TT"/>
              <a:sym typeface="Old Standard TT"/>
            </a:endParaRPr>
          </a:p>
          <a:p>
            <a:pPr marL="0" lvl="0" indent="0" algn="l" rtl="0">
              <a:lnSpc>
                <a:spcPct val="115000"/>
              </a:lnSpc>
              <a:spcBef>
                <a:spcPts val="1200"/>
              </a:spcBef>
              <a:spcAft>
                <a:spcPts val="1200"/>
              </a:spcAft>
              <a:buClr>
                <a:schemeClr val="dk1"/>
              </a:buClr>
              <a:buSzPts val="1100"/>
              <a:buFont typeface="Arial"/>
              <a:buNone/>
            </a:pPr>
            <a:r>
              <a:rPr lang="en" sz="1800">
                <a:solidFill>
                  <a:schemeClr val="dk1"/>
                </a:solidFill>
                <a:latin typeface="Old Standard TT"/>
                <a:ea typeface="Old Standard TT"/>
                <a:cs typeface="Old Standard TT"/>
                <a:sym typeface="Old Standard TT"/>
              </a:rPr>
              <a:t>→ refractive index of air </a:t>
            </a:r>
            <a:endParaRPr sz="1800">
              <a:solidFill>
                <a:schemeClr val="dk1"/>
              </a:solidFill>
              <a:latin typeface="Old Standard TT"/>
              <a:ea typeface="Old Standard TT"/>
              <a:cs typeface="Old Standard TT"/>
              <a:sym typeface="Old Standard T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Field Modulation</a:t>
            </a:r>
            <a:endParaRPr/>
          </a:p>
        </p:txBody>
      </p:sp>
      <p:sp>
        <p:nvSpPr>
          <p:cNvPr id="251" name="Google Shape;251;p31"/>
          <p:cNvSpPr txBox="1">
            <a:spLocks noGrp="1"/>
          </p:cNvSpPr>
          <p:nvPr>
            <p:ph type="body" idx="1"/>
          </p:nvPr>
        </p:nvSpPr>
        <p:spPr>
          <a:xfrm>
            <a:off x="311700" y="1171600"/>
            <a:ext cx="8520600" cy="503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recorded EPR spectrum is the first-derivative of absorption!</a:t>
            </a:r>
            <a:endParaRPr/>
          </a:p>
        </p:txBody>
      </p:sp>
      <p:sp>
        <p:nvSpPr>
          <p:cNvPr id="252" name="Google Shape;25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53" name="Google Shape;253;p31"/>
          <p:cNvPicPr preferRelativeResize="0"/>
          <p:nvPr/>
        </p:nvPicPr>
        <p:blipFill>
          <a:blip r:embed="rId3">
            <a:alphaModFix/>
          </a:blip>
          <a:stretch>
            <a:fillRect/>
          </a:stretch>
        </p:blipFill>
        <p:spPr>
          <a:xfrm>
            <a:off x="2304499" y="1788075"/>
            <a:ext cx="4535012" cy="3000675"/>
          </a:xfrm>
          <a:prstGeom prst="rect">
            <a:avLst/>
          </a:prstGeom>
          <a:noFill/>
          <a:ln>
            <a:noFill/>
          </a:ln>
        </p:spPr>
      </p:pic>
      <p:sp>
        <p:nvSpPr>
          <p:cNvPr id="254" name="Google Shape;254;p31"/>
          <p:cNvSpPr txBox="1"/>
          <p:nvPr/>
        </p:nvSpPr>
        <p:spPr>
          <a:xfrm>
            <a:off x="0" y="4675375"/>
            <a:ext cx="914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https://upload.wikimedia.org/wikipedia/commons/thumb/e/ea/EPR_Field_Modulation.svg/600px-EPR_Field_Modulation.svg.png</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a:t>
            </a:r>
            <a:endParaRPr/>
          </a:p>
        </p:txBody>
      </p:sp>
      <p:sp>
        <p:nvSpPr>
          <p:cNvPr id="66" name="Google Shape;66;p14"/>
          <p:cNvSpPr txBox="1">
            <a:spLocks noGrp="1"/>
          </p:cNvSpPr>
          <p:nvPr>
            <p:ph type="body" idx="1"/>
          </p:nvPr>
        </p:nvSpPr>
        <p:spPr>
          <a:xfrm>
            <a:off x="311700" y="1133475"/>
            <a:ext cx="2363400" cy="4932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1200"/>
              </a:spcAft>
              <a:buNone/>
            </a:pPr>
            <a:r>
              <a:rPr lang="en"/>
              <a:t>Protein Dynamics</a:t>
            </a:r>
            <a:endParaRPr/>
          </a:p>
        </p:txBody>
      </p:sp>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68" name="Google Shape;68;p14"/>
          <p:cNvSpPr txBox="1"/>
          <p:nvPr/>
        </p:nvSpPr>
        <p:spPr>
          <a:xfrm>
            <a:off x="3629750" y="1149225"/>
            <a:ext cx="431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EPR Spectroscopy and Protein “Filming”</a:t>
            </a:r>
            <a:endParaRPr sz="1800">
              <a:latin typeface="Old Standard TT"/>
              <a:ea typeface="Old Standard TT"/>
              <a:cs typeface="Old Standard TT"/>
              <a:sym typeface="Old Standard TT"/>
            </a:endParaRPr>
          </a:p>
        </p:txBody>
      </p:sp>
      <p:pic>
        <p:nvPicPr>
          <p:cNvPr id="69" name="Google Shape;69;p14"/>
          <p:cNvPicPr preferRelativeResize="0"/>
          <p:nvPr/>
        </p:nvPicPr>
        <p:blipFill rotWithShape="1">
          <a:blip r:embed="rId3">
            <a:alphaModFix/>
          </a:blip>
          <a:srcRect l="23532" r="22457" b="6050"/>
          <a:stretch/>
        </p:blipFill>
        <p:spPr>
          <a:xfrm>
            <a:off x="311700" y="1610925"/>
            <a:ext cx="2294748" cy="2218104"/>
          </a:xfrm>
          <a:prstGeom prst="rect">
            <a:avLst/>
          </a:prstGeom>
          <a:noFill/>
          <a:ln>
            <a:noFill/>
          </a:ln>
        </p:spPr>
      </p:pic>
      <p:sp>
        <p:nvSpPr>
          <p:cNvPr id="70" name="Google Shape;70;p14"/>
          <p:cNvSpPr txBox="1"/>
          <p:nvPr/>
        </p:nvSpPr>
        <p:spPr>
          <a:xfrm>
            <a:off x="311700" y="3673425"/>
            <a:ext cx="2868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Unactivated dark state of light-adapted wild-type AsLOV2 mapped using x-ray crystallography. Retrieved from PDB using PyMOL. </a:t>
            </a:r>
            <a:endParaRPr>
              <a:latin typeface="Old Standard TT"/>
              <a:ea typeface="Old Standard TT"/>
              <a:cs typeface="Old Standard TT"/>
              <a:sym typeface="Old Standard TT"/>
            </a:endParaRPr>
          </a:p>
        </p:txBody>
      </p:sp>
      <p:sp>
        <p:nvSpPr>
          <p:cNvPr id="71" name="Google Shape;71;p14"/>
          <p:cNvSpPr txBox="1"/>
          <p:nvPr/>
        </p:nvSpPr>
        <p:spPr>
          <a:xfrm>
            <a:off x="3180300" y="4001750"/>
            <a:ext cx="281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Spins in a magnetic field.</a:t>
            </a:r>
            <a:endParaRPr>
              <a:latin typeface="Old Standard TT"/>
              <a:ea typeface="Old Standard TT"/>
              <a:cs typeface="Old Standard TT"/>
              <a:sym typeface="Old Standard TT"/>
            </a:endParaRPr>
          </a:p>
        </p:txBody>
      </p:sp>
      <p:pic>
        <p:nvPicPr>
          <p:cNvPr id="72" name="Google Shape;72;p14"/>
          <p:cNvPicPr preferRelativeResize="0"/>
          <p:nvPr/>
        </p:nvPicPr>
        <p:blipFill>
          <a:blip r:embed="rId4">
            <a:alphaModFix/>
          </a:blip>
          <a:stretch>
            <a:fillRect/>
          </a:stretch>
        </p:blipFill>
        <p:spPr>
          <a:xfrm>
            <a:off x="5764175" y="1566826"/>
            <a:ext cx="2646824" cy="2009855"/>
          </a:xfrm>
          <a:prstGeom prst="rect">
            <a:avLst/>
          </a:prstGeom>
          <a:noFill/>
          <a:ln>
            <a:noFill/>
          </a:ln>
        </p:spPr>
      </p:pic>
      <p:sp>
        <p:nvSpPr>
          <p:cNvPr id="73" name="Google Shape;73;p14"/>
          <p:cNvSpPr txBox="1"/>
          <p:nvPr/>
        </p:nvSpPr>
        <p:spPr>
          <a:xfrm>
            <a:off x="5764175" y="3817100"/>
            <a:ext cx="3195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EPR lineshape depends on spin-label separation. </a:t>
            </a:r>
            <a:r>
              <a:rPr lang="en" sz="1000">
                <a:latin typeface="Old Standard TT"/>
                <a:ea typeface="Old Standard TT"/>
                <a:cs typeface="Old Standard TT"/>
                <a:sym typeface="Old Standard TT"/>
              </a:rPr>
              <a:t>https://sherwingroup.itst.ucsb.edu/research/gd3/</a:t>
            </a:r>
            <a:endParaRPr sz="1000">
              <a:latin typeface="Old Standard TT"/>
              <a:ea typeface="Old Standard TT"/>
              <a:cs typeface="Old Standard TT"/>
              <a:sym typeface="Old Standard TT"/>
            </a:endParaRPr>
          </a:p>
        </p:txBody>
      </p:sp>
      <p:pic>
        <p:nvPicPr>
          <p:cNvPr id="74" name="Google Shape;74;p14"/>
          <p:cNvPicPr preferRelativeResize="0"/>
          <p:nvPr/>
        </p:nvPicPr>
        <p:blipFill>
          <a:blip r:embed="rId5">
            <a:alphaModFix/>
          </a:blip>
          <a:stretch>
            <a:fillRect/>
          </a:stretch>
        </p:blipFill>
        <p:spPr>
          <a:xfrm>
            <a:off x="2736300" y="1370200"/>
            <a:ext cx="3089325" cy="2699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childTnLst>
                                </p:cTn>
                              </p:par>
                              <p:par>
                                <p:cTn id="19" presetID="10"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childTnLst>
                                </p:cTn>
                              </p:par>
                              <p:par>
                                <p:cTn id="22" presetID="10"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childTnLst>
                                </p:cTn>
                              </p:par>
                              <p:par>
                                <p:cTn id="25" presetID="10"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childTnLst>
                                </p:cTn>
                              </p:par>
                              <p:par>
                                <p:cTn id="28" presetID="10"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Quantifying Blue-Light (450 nm) Chromophore Activation</a:t>
            </a:r>
            <a:endParaRPr sz="2500"/>
          </a:p>
        </p:txBody>
      </p:sp>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81" name="Google Shape;81;p15"/>
          <p:cNvSpPr txBox="1"/>
          <p:nvPr/>
        </p:nvSpPr>
        <p:spPr>
          <a:xfrm>
            <a:off x="507750" y="1256175"/>
            <a:ext cx="27210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Measure transmission of 447 nm passed through the AsLOV2 sample after 450 nm activation.</a:t>
            </a:r>
            <a:endParaRPr sz="1800">
              <a:latin typeface="Old Standard TT"/>
              <a:ea typeface="Old Standard TT"/>
              <a:cs typeface="Old Standard TT"/>
              <a:sym typeface="Old Standard TT"/>
            </a:endParaRPr>
          </a:p>
          <a:p>
            <a:pPr marL="457200" lvl="0" indent="0" algn="l" rtl="0">
              <a:spcBef>
                <a:spcPts val="0"/>
              </a:spcBef>
              <a:spcAft>
                <a:spcPts val="0"/>
              </a:spcAft>
              <a:buNone/>
            </a:pP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Determine transient after short (~30 s) sample blue light exposure.</a:t>
            </a:r>
            <a:endParaRPr sz="1800">
              <a:latin typeface="Old Standard TT"/>
              <a:ea typeface="Old Standard TT"/>
              <a:cs typeface="Old Standard TT"/>
              <a:sym typeface="Old Standard TT"/>
            </a:endParaRPr>
          </a:p>
        </p:txBody>
      </p:sp>
      <p:sp>
        <p:nvSpPr>
          <p:cNvPr id="82" name="Google Shape;82;p15"/>
          <p:cNvSpPr txBox="1"/>
          <p:nvPr/>
        </p:nvSpPr>
        <p:spPr>
          <a:xfrm>
            <a:off x="3521325" y="4601125"/>
            <a:ext cx="478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ld Standard TT"/>
                <a:ea typeface="Old Standard TT"/>
                <a:cs typeface="Old Standard TT"/>
                <a:sym typeface="Old Standard TT"/>
              </a:rPr>
              <a:t>UV-Visible light set-up at Dr. Han’s Lab.</a:t>
            </a:r>
            <a:endParaRPr>
              <a:latin typeface="Old Standard TT"/>
              <a:ea typeface="Old Standard TT"/>
              <a:cs typeface="Old Standard TT"/>
              <a:sym typeface="Old Standard TT"/>
            </a:endParaRPr>
          </a:p>
        </p:txBody>
      </p:sp>
      <p:pic>
        <p:nvPicPr>
          <p:cNvPr id="83" name="Google Shape;83;p15"/>
          <p:cNvPicPr preferRelativeResize="0"/>
          <p:nvPr/>
        </p:nvPicPr>
        <p:blipFill>
          <a:blip r:embed="rId3">
            <a:alphaModFix/>
          </a:blip>
          <a:stretch>
            <a:fillRect/>
          </a:stretch>
        </p:blipFill>
        <p:spPr>
          <a:xfrm>
            <a:off x="3574875" y="1119450"/>
            <a:ext cx="4674600" cy="35059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Field-Swept cwEPR Spectrum with and without Blue Light (450 nm) </a:t>
            </a:r>
            <a:endParaRPr sz="2100"/>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90" name="Google Shape;90;p16"/>
          <p:cNvPicPr preferRelativeResize="0"/>
          <p:nvPr/>
        </p:nvPicPr>
        <p:blipFill>
          <a:blip r:embed="rId3">
            <a:alphaModFix/>
          </a:blip>
          <a:stretch>
            <a:fillRect/>
          </a:stretch>
        </p:blipFill>
        <p:spPr>
          <a:xfrm>
            <a:off x="3467838" y="993600"/>
            <a:ext cx="4888426" cy="3666325"/>
          </a:xfrm>
          <a:prstGeom prst="rect">
            <a:avLst/>
          </a:prstGeom>
          <a:noFill/>
          <a:ln>
            <a:noFill/>
          </a:ln>
        </p:spPr>
      </p:pic>
      <p:sp>
        <p:nvSpPr>
          <p:cNvPr id="91" name="Google Shape;91;p16"/>
          <p:cNvSpPr txBox="1"/>
          <p:nvPr/>
        </p:nvSpPr>
        <p:spPr>
          <a:xfrm>
            <a:off x="3555438" y="4659925"/>
            <a:ext cx="538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Field-swept EPR spectrum of AsLOV2 Q513A mutant. </a:t>
            </a:r>
            <a:endParaRPr>
              <a:latin typeface="Old Standard TT"/>
              <a:ea typeface="Old Standard TT"/>
              <a:cs typeface="Old Standard TT"/>
              <a:sym typeface="Old Standard TT"/>
            </a:endParaRPr>
          </a:p>
        </p:txBody>
      </p:sp>
      <p:sp>
        <p:nvSpPr>
          <p:cNvPr id="92" name="Google Shape;92;p16"/>
          <p:cNvSpPr txBox="1"/>
          <p:nvPr/>
        </p:nvSpPr>
        <p:spPr>
          <a:xfrm>
            <a:off x="7404875" y="2527400"/>
            <a:ext cx="275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93" name="Google Shape;93;p16"/>
          <p:cNvSpPr txBox="1"/>
          <p:nvPr/>
        </p:nvSpPr>
        <p:spPr>
          <a:xfrm>
            <a:off x="4101250" y="1507550"/>
            <a:ext cx="1558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ld Standard TT"/>
                <a:ea typeface="Old Standard TT"/>
                <a:cs typeface="Old Standard TT"/>
                <a:sym typeface="Old Standard TT"/>
              </a:rPr>
              <a:t>B</a:t>
            </a:r>
            <a:r>
              <a:rPr lang="en" baseline="-25000">
                <a:solidFill>
                  <a:schemeClr val="dk1"/>
                </a:solidFill>
                <a:latin typeface="Old Standard TT"/>
                <a:ea typeface="Old Standard TT"/>
                <a:cs typeface="Old Standard TT"/>
                <a:sym typeface="Old Standard TT"/>
              </a:rPr>
              <a:t>0</a:t>
            </a:r>
            <a:r>
              <a:rPr lang="en">
                <a:solidFill>
                  <a:schemeClr val="dk1"/>
                </a:solidFill>
                <a:latin typeface="Old Standard TT"/>
                <a:ea typeface="Old Standard TT"/>
                <a:cs typeface="Old Standard TT"/>
                <a:sym typeface="Old Standard TT"/>
              </a:rPr>
              <a:t>=8.62 T</a:t>
            </a:r>
            <a:endParaRPr>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r>
              <a:rPr lang="en">
                <a:solidFill>
                  <a:schemeClr val="dk1"/>
                </a:solidFill>
                <a:latin typeface="Old Standard TT"/>
                <a:ea typeface="Old Standard TT"/>
                <a:cs typeface="Old Standard TT"/>
                <a:sym typeface="Old Standard TT"/>
              </a:rPr>
              <a:t> f=240 GHz</a:t>
            </a:r>
            <a:endParaRPr>
              <a:solidFill>
                <a:schemeClr val="dk1"/>
              </a:solidFill>
              <a:latin typeface="Old Standard TT"/>
              <a:ea typeface="Old Standard TT"/>
              <a:cs typeface="Old Standard TT"/>
              <a:sym typeface="Old Standard TT"/>
            </a:endParaRPr>
          </a:p>
          <a:p>
            <a:pPr marL="0" lvl="0" indent="0" algn="l" rtl="0">
              <a:spcBef>
                <a:spcPts val="0"/>
              </a:spcBef>
              <a:spcAft>
                <a:spcPts val="0"/>
              </a:spcAft>
              <a:buClr>
                <a:schemeClr val="dk1"/>
              </a:buClr>
              <a:buSzPts val="1100"/>
              <a:buFont typeface="Arial"/>
              <a:buNone/>
            </a:pPr>
            <a:r>
              <a:rPr lang="en">
                <a:solidFill>
                  <a:schemeClr val="dk1"/>
                </a:solidFill>
                <a:latin typeface="Old Standard TT"/>
                <a:ea typeface="Old Standard TT"/>
                <a:cs typeface="Old Standard TT"/>
                <a:sym typeface="Old Standard TT"/>
              </a:rPr>
              <a:t>ΔB=0.001 mT</a:t>
            </a:r>
            <a:endParaRPr>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94" name="Google Shape;94;p16"/>
          <p:cNvSpPr txBox="1"/>
          <p:nvPr/>
        </p:nvSpPr>
        <p:spPr>
          <a:xfrm>
            <a:off x="311700" y="1286425"/>
            <a:ext cx="2721000" cy="2955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Measure cwEPR of the AsLOV2 sample with and without 450 nm activation.</a:t>
            </a:r>
            <a:endParaRPr sz="1800">
              <a:latin typeface="Old Standard TT"/>
              <a:ea typeface="Old Standard TT"/>
              <a:cs typeface="Old Standard TT"/>
              <a:sym typeface="Old Standard TT"/>
            </a:endParaRPr>
          </a:p>
          <a:p>
            <a:pPr marL="457200" lvl="0" indent="0" algn="l" rtl="0">
              <a:spcBef>
                <a:spcPts val="0"/>
              </a:spcBef>
              <a:spcAft>
                <a:spcPts val="0"/>
              </a:spcAft>
              <a:buNone/>
            </a:pP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Determine transient  of cwEPR at field of max amplitude after short (5 s) sample blue light exposure.</a:t>
            </a:r>
            <a:endParaRPr sz="1800">
              <a:latin typeface="Old Standard TT"/>
              <a:ea typeface="Old Standard TT"/>
              <a:cs typeface="Old Standard TT"/>
              <a:sym typeface="Old Standard T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t>Comparing 447-nm-Transmission and cwEPR Transients</a:t>
            </a:r>
            <a:endParaRPr sz="2500"/>
          </a:p>
        </p:txBody>
      </p:sp>
      <p:sp>
        <p:nvSpPr>
          <p:cNvPr id="100" name="Google Shape;10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01" name="Google Shape;101;p17"/>
          <p:cNvSpPr txBox="1"/>
          <p:nvPr/>
        </p:nvSpPr>
        <p:spPr>
          <a:xfrm>
            <a:off x="806088" y="4215150"/>
            <a:ext cx="3765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Intensity vs. time at 447 nm for AsLOV2 Q513A mutant. </a:t>
            </a:r>
            <a:endParaRPr>
              <a:latin typeface="Old Standard TT"/>
              <a:ea typeface="Old Standard TT"/>
              <a:cs typeface="Old Standard TT"/>
              <a:sym typeface="Old Standard TT"/>
            </a:endParaRPr>
          </a:p>
        </p:txBody>
      </p:sp>
      <p:sp>
        <p:nvSpPr>
          <p:cNvPr id="102" name="Google Shape;102;p17"/>
          <p:cNvSpPr txBox="1"/>
          <p:nvPr/>
        </p:nvSpPr>
        <p:spPr>
          <a:xfrm>
            <a:off x="4980425" y="4215150"/>
            <a:ext cx="404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cwEPR amplitude vs. time at B</a:t>
            </a:r>
            <a:r>
              <a:rPr lang="en" baseline="-25000">
                <a:latin typeface="Old Standard TT"/>
                <a:ea typeface="Old Standard TT"/>
                <a:cs typeface="Old Standard TT"/>
                <a:sym typeface="Old Standard TT"/>
              </a:rPr>
              <a:t>0</a:t>
            </a:r>
            <a:r>
              <a:rPr lang="en">
                <a:latin typeface="Old Standard TT"/>
                <a:ea typeface="Old Standard TT"/>
                <a:cs typeface="Old Standard TT"/>
                <a:sym typeface="Old Standard TT"/>
              </a:rPr>
              <a:t>+6.62 mT for AsLOV2 Q513A mutant. </a:t>
            </a:r>
            <a:endParaRPr>
              <a:latin typeface="Old Standard TT"/>
              <a:ea typeface="Old Standard TT"/>
              <a:cs typeface="Old Standard TT"/>
              <a:sym typeface="Old Standard TT"/>
            </a:endParaRPr>
          </a:p>
        </p:txBody>
      </p:sp>
      <p:pic>
        <p:nvPicPr>
          <p:cNvPr id="103" name="Google Shape;103;p17"/>
          <p:cNvPicPr preferRelativeResize="0"/>
          <p:nvPr/>
        </p:nvPicPr>
        <p:blipFill>
          <a:blip r:embed="rId3">
            <a:alphaModFix/>
          </a:blip>
          <a:stretch>
            <a:fillRect/>
          </a:stretch>
        </p:blipFill>
        <p:spPr>
          <a:xfrm>
            <a:off x="484250" y="1389775"/>
            <a:ext cx="3917287" cy="2611525"/>
          </a:xfrm>
          <a:prstGeom prst="rect">
            <a:avLst/>
          </a:prstGeom>
          <a:noFill/>
          <a:ln>
            <a:noFill/>
          </a:ln>
        </p:spPr>
      </p:pic>
      <p:sp>
        <p:nvSpPr>
          <p:cNvPr id="104" name="Google Shape;104;p17"/>
          <p:cNvSpPr txBox="1"/>
          <p:nvPr/>
        </p:nvSpPr>
        <p:spPr>
          <a:xfrm>
            <a:off x="7001925" y="2237275"/>
            <a:ext cx="108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Old Standard TT"/>
                <a:ea typeface="Old Standard TT"/>
                <a:cs typeface="Old Standard TT"/>
                <a:sym typeface="Old Standard TT"/>
              </a:rPr>
              <a:t>Δt=60 ms</a:t>
            </a:r>
            <a:endParaRPr>
              <a:latin typeface="Old Standard TT"/>
              <a:ea typeface="Old Standard TT"/>
              <a:cs typeface="Old Standard TT"/>
              <a:sym typeface="Old Standard TT"/>
            </a:endParaRPr>
          </a:p>
        </p:txBody>
      </p:sp>
      <p:sp>
        <p:nvSpPr>
          <p:cNvPr id="105" name="Google Shape;105;p17"/>
          <p:cNvSpPr txBox="1"/>
          <p:nvPr/>
        </p:nvSpPr>
        <p:spPr>
          <a:xfrm>
            <a:off x="2724175" y="2495425"/>
            <a:ext cx="108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Old Standard TT"/>
                <a:ea typeface="Old Standard TT"/>
                <a:cs typeface="Old Standard TT"/>
                <a:sym typeface="Old Standard TT"/>
              </a:rPr>
              <a:t>Δt=1 s</a:t>
            </a:r>
            <a:endParaRPr>
              <a:latin typeface="Old Standard TT"/>
              <a:ea typeface="Old Standard TT"/>
              <a:cs typeface="Old Standard TT"/>
              <a:sym typeface="Old Standard TT"/>
            </a:endParaRPr>
          </a:p>
        </p:txBody>
      </p:sp>
      <p:pic>
        <p:nvPicPr>
          <p:cNvPr id="106" name="Google Shape;106;p17"/>
          <p:cNvPicPr preferRelativeResize="0"/>
          <p:nvPr/>
        </p:nvPicPr>
        <p:blipFill>
          <a:blip r:embed="rId4">
            <a:alphaModFix/>
          </a:blip>
          <a:stretch>
            <a:fillRect/>
          </a:stretch>
        </p:blipFill>
        <p:spPr>
          <a:xfrm>
            <a:off x="4706550" y="1283325"/>
            <a:ext cx="3765900" cy="2824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445025"/>
            <a:ext cx="83673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Future Work: Understanding Protein Tumbling in Solution</a:t>
            </a:r>
            <a:endParaRPr sz="2400"/>
          </a:p>
        </p:txBody>
      </p:sp>
      <p:sp>
        <p:nvSpPr>
          <p:cNvPr id="112" name="Google Shape;11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
        <p:nvSpPr>
          <p:cNvPr id="113" name="Google Shape;113;p18"/>
          <p:cNvSpPr txBox="1"/>
          <p:nvPr/>
        </p:nvSpPr>
        <p:spPr>
          <a:xfrm>
            <a:off x="603063" y="3962450"/>
            <a:ext cx="3075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Old Standard TT"/>
                <a:ea typeface="Old Standard TT"/>
                <a:cs typeface="Old Standard TT"/>
                <a:sym typeface="Old Standard TT"/>
              </a:rPr>
              <a:t>Angle between spin labels.</a:t>
            </a:r>
            <a:endParaRPr sz="1100">
              <a:latin typeface="Old Standard TT"/>
              <a:ea typeface="Old Standard TT"/>
              <a:cs typeface="Old Standard TT"/>
              <a:sym typeface="Old Standard TT"/>
            </a:endParaRPr>
          </a:p>
        </p:txBody>
      </p:sp>
      <p:sp>
        <p:nvSpPr>
          <p:cNvPr id="114" name="Google Shape;114;p18"/>
          <p:cNvSpPr txBox="1"/>
          <p:nvPr/>
        </p:nvSpPr>
        <p:spPr>
          <a:xfrm>
            <a:off x="4328400" y="2515525"/>
            <a:ext cx="715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115" name="Google Shape;115;p18"/>
          <p:cNvSpPr txBox="1"/>
          <p:nvPr/>
        </p:nvSpPr>
        <p:spPr>
          <a:xfrm>
            <a:off x="3678400" y="1140375"/>
            <a:ext cx="50007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Problem: The time-average of the dipolar coupling term in the effective spin Hamiltonian goes to zero over long time-scales due to tumbling.</a:t>
            </a:r>
            <a:endParaRPr sz="1800">
              <a:latin typeface="Old Standard TT"/>
              <a:ea typeface="Old Standard TT"/>
              <a:cs typeface="Old Standard TT"/>
              <a:sym typeface="Old Standard TT"/>
            </a:endParaRPr>
          </a:p>
        </p:txBody>
      </p:sp>
      <p:sp>
        <p:nvSpPr>
          <p:cNvPr id="116" name="Google Shape;116;p18"/>
          <p:cNvSpPr txBox="1"/>
          <p:nvPr/>
        </p:nvSpPr>
        <p:spPr>
          <a:xfrm>
            <a:off x="3678400" y="2444000"/>
            <a:ext cx="4621800" cy="10158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Solution #1: Try different gelling agents to see how close we are to the static limit.</a:t>
            </a:r>
            <a:endParaRPr sz="1800">
              <a:latin typeface="Old Standard TT"/>
              <a:ea typeface="Old Standard TT"/>
              <a:cs typeface="Old Standard TT"/>
              <a:sym typeface="Old Standard TT"/>
            </a:endParaRPr>
          </a:p>
        </p:txBody>
      </p:sp>
      <p:sp>
        <p:nvSpPr>
          <p:cNvPr id="117" name="Google Shape;117;p18"/>
          <p:cNvSpPr txBox="1"/>
          <p:nvPr/>
        </p:nvSpPr>
        <p:spPr>
          <a:xfrm>
            <a:off x="3977075" y="3738175"/>
            <a:ext cx="73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118" name="Google Shape;118;p18"/>
          <p:cNvSpPr txBox="1"/>
          <p:nvPr/>
        </p:nvSpPr>
        <p:spPr>
          <a:xfrm>
            <a:off x="3678400" y="3470425"/>
            <a:ext cx="46218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en" sz="1800">
                <a:latin typeface="Old Standard TT"/>
                <a:ea typeface="Old Standard TT"/>
                <a:cs typeface="Old Standard TT"/>
                <a:sym typeface="Old Standard TT"/>
              </a:rPr>
              <a:t>Solution #2: Quantify AsLOV2 rotational correlation time by performing T1 and T2 relaxation measurements using room-temperature NMR.</a:t>
            </a:r>
            <a:endParaRPr sz="1800">
              <a:latin typeface="Old Standard TT"/>
              <a:ea typeface="Old Standard TT"/>
              <a:cs typeface="Old Standard TT"/>
              <a:sym typeface="Old Standard TT"/>
            </a:endParaRPr>
          </a:p>
        </p:txBody>
      </p:sp>
      <p:pic>
        <p:nvPicPr>
          <p:cNvPr id="119" name="Google Shape;119;p18"/>
          <p:cNvPicPr preferRelativeResize="0"/>
          <p:nvPr/>
        </p:nvPicPr>
        <p:blipFill>
          <a:blip r:embed="rId3">
            <a:alphaModFix/>
          </a:blip>
          <a:stretch>
            <a:fillRect/>
          </a:stretch>
        </p:blipFill>
        <p:spPr>
          <a:xfrm>
            <a:off x="564338" y="1520238"/>
            <a:ext cx="3152775" cy="239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ctrTitle"/>
          </p:nvPr>
        </p:nvSpPr>
        <p:spPr>
          <a:xfrm>
            <a:off x="512700" y="2059450"/>
            <a:ext cx="8118600" cy="1465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Development of Anti-Reflective Coating for Subterahertz Lens</a:t>
            </a:r>
            <a:endParaRPr/>
          </a:p>
        </p:txBody>
      </p:sp>
      <p:sp>
        <p:nvSpPr>
          <p:cNvPr id="125" name="Google Shape;12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accent1"/>
                </a:solidFill>
              </a:rPr>
              <a:t>7</a:t>
            </a:fld>
            <a:endParaRPr>
              <a:solidFill>
                <a:schemeClr val="accent1"/>
              </a:solidFill>
            </a:endParaRPr>
          </a:p>
        </p:txBody>
      </p:sp>
      <p:sp>
        <p:nvSpPr>
          <p:cNvPr id="126" name="Google Shape;126;p19"/>
          <p:cNvSpPr txBox="1">
            <a:spLocks noGrp="1"/>
          </p:cNvSpPr>
          <p:nvPr>
            <p:ph type="subTitle" idx="1"/>
          </p:nvPr>
        </p:nvSpPr>
        <p:spPr>
          <a:xfrm>
            <a:off x="279300" y="3858925"/>
            <a:ext cx="8585400" cy="119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Johanna Schubert</a:t>
            </a:r>
            <a:endParaRPr sz="1800"/>
          </a:p>
          <a:p>
            <a:pPr marL="0" lvl="0" indent="0" algn="l" rtl="0">
              <a:spcBef>
                <a:spcPts val="0"/>
              </a:spcBef>
              <a:spcAft>
                <a:spcPts val="0"/>
              </a:spcAft>
              <a:buNone/>
            </a:pPr>
            <a:r>
              <a:rPr lang="en" sz="1800"/>
              <a:t>Grad Mentor: Brad Price</a:t>
            </a:r>
            <a:endParaRPr sz="1800"/>
          </a:p>
          <a:p>
            <a:pPr marL="0" lvl="0" indent="0" algn="l" rtl="0">
              <a:spcBef>
                <a:spcPts val="0"/>
              </a:spcBef>
              <a:spcAft>
                <a:spcPts val="0"/>
              </a:spcAft>
              <a:buNone/>
            </a:pPr>
            <a:r>
              <a:rPr lang="en" sz="1800"/>
              <a:t>Supervisor: Dr. Mark Sherwin, UCSB Driven Quantum and Biological Matter</a:t>
            </a:r>
            <a:endParaRPr sz="1800"/>
          </a:p>
          <a:p>
            <a:pPr marL="0" lvl="0" indent="0" algn="l" rtl="0">
              <a:spcBef>
                <a:spcPts val="0"/>
              </a:spcBef>
              <a:spcAft>
                <a:spcPts val="0"/>
              </a:spcAft>
              <a:buNone/>
            </a:pPr>
            <a:r>
              <a:rPr lang="en" sz="1800"/>
              <a:t>UCSB Physics REU Symposium 2022</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Terahertz Spectroscopy and EPR in Sherwin Lab</a:t>
            </a:r>
            <a:endParaRPr/>
          </a:p>
        </p:txBody>
      </p:sp>
      <p:sp>
        <p:nvSpPr>
          <p:cNvPr id="132" name="Google Shape;13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33" name="Google Shape;133;p20"/>
          <p:cNvSpPr txBox="1"/>
          <p:nvPr/>
        </p:nvSpPr>
        <p:spPr>
          <a:xfrm>
            <a:off x="311700" y="1371425"/>
            <a:ext cx="42603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ld Standard TT"/>
                <a:ea typeface="Old Standard TT"/>
                <a:cs typeface="Old Standard TT"/>
                <a:sym typeface="Old Standard TT"/>
              </a:rPr>
              <a:t>Problem: Backscattering from the three lenses in the EPR set-up introduces standing waves and causes a spectrometer dead time of ~70ns.</a:t>
            </a:r>
            <a:endParaRPr>
              <a:latin typeface="Old Standard TT"/>
              <a:ea typeface="Old Standard TT"/>
              <a:cs typeface="Old Standard TT"/>
              <a:sym typeface="Old Standard TT"/>
            </a:endParaRPr>
          </a:p>
        </p:txBody>
      </p:sp>
      <p:sp>
        <p:nvSpPr>
          <p:cNvPr id="134" name="Google Shape;134;p20"/>
          <p:cNvSpPr txBox="1"/>
          <p:nvPr/>
        </p:nvSpPr>
        <p:spPr>
          <a:xfrm>
            <a:off x="311700" y="3102125"/>
            <a:ext cx="37923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Old Standard TT"/>
                <a:ea typeface="Old Standard TT"/>
                <a:cs typeface="Old Standard TT"/>
                <a:sym typeface="Old Standard TT"/>
              </a:rPr>
              <a:t>Solution: Develop a 3D-printed anti-reflective coating (ARC) to eliminate standing waves and reduce dead time.</a:t>
            </a:r>
            <a:endParaRPr>
              <a:latin typeface="Old Standard TT"/>
              <a:ea typeface="Old Standard TT"/>
              <a:cs typeface="Old Standard TT"/>
              <a:sym typeface="Old Standard TT"/>
            </a:endParaRPr>
          </a:p>
        </p:txBody>
      </p:sp>
      <p:pic>
        <p:nvPicPr>
          <p:cNvPr id="135" name="Google Shape;135;p20"/>
          <p:cNvPicPr preferRelativeResize="0"/>
          <p:nvPr/>
        </p:nvPicPr>
        <p:blipFill>
          <a:blip r:embed="rId3">
            <a:alphaModFix/>
          </a:blip>
          <a:stretch>
            <a:fillRect/>
          </a:stretch>
        </p:blipFill>
        <p:spPr>
          <a:xfrm>
            <a:off x="4963925" y="1058225"/>
            <a:ext cx="2711639" cy="3622063"/>
          </a:xfrm>
          <a:prstGeom prst="rect">
            <a:avLst/>
          </a:prstGeom>
          <a:noFill/>
          <a:ln w="9525" cap="flat" cmpd="sng">
            <a:solidFill>
              <a:schemeClr val="dk1"/>
            </a:solidFill>
            <a:prstDash val="solid"/>
            <a:round/>
            <a:headEnd type="none" w="sm" len="sm"/>
            <a:tailEnd type="none" w="sm" len="sm"/>
          </a:ln>
        </p:spPr>
      </p:pic>
      <p:sp>
        <p:nvSpPr>
          <p:cNvPr id="136" name="Google Shape;136;p20"/>
          <p:cNvSpPr txBox="1"/>
          <p:nvPr/>
        </p:nvSpPr>
        <p:spPr>
          <a:xfrm>
            <a:off x="1973550" y="4431200"/>
            <a:ext cx="7047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ld Standard TT"/>
                <a:ea typeface="Old Standard TT"/>
                <a:cs typeface="Old Standard TT"/>
                <a:sym typeface="Old Standard TT"/>
              </a:rPr>
              <a:t>Pulsed EPR set-up in Sherwin Lab. </a:t>
            </a:r>
            <a:r>
              <a:rPr lang="en" sz="1100">
                <a:latin typeface="Old Standard TT"/>
                <a:ea typeface="Old Standard TT"/>
                <a:cs typeface="Old Standard TT"/>
                <a:sym typeface="Old Standard TT"/>
              </a:rPr>
              <a:t>https://sherwingroup.itst.ucsb.edu/research/ultrafasthigh-field-electron-paramagnetic-resonance/</a:t>
            </a:r>
            <a:endParaRPr sz="1100">
              <a:latin typeface="Old Standard TT"/>
              <a:ea typeface="Old Standard TT"/>
              <a:cs typeface="Old Standard TT"/>
              <a:sym typeface="Old Standard T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par>
                                <p:cTn id="8" presetID="10" presetClass="entr" presetSubtype="0"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fade">
                                      <p:cBhvr>
                                        <p:cTn id="10" dur="1000"/>
                                        <p:tgtEl>
                                          <p:spTgt spid="1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fade">
                                      <p:cBhvr>
                                        <p:cTn id="15" dur="1000"/>
                                        <p:tgtEl>
                                          <p:spTgt spid="1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4"/>
                                        </p:tgtEl>
                                        <p:attrNameLst>
                                          <p:attrName>style.visibility</p:attrName>
                                        </p:attrNameLst>
                                      </p:cBhvr>
                                      <p:to>
                                        <p:strVal val="visible"/>
                                      </p:to>
                                    </p:set>
                                    <p:animEffect transition="in" filter="fade">
                                      <p:cBhvr>
                                        <p:cTn id="20"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Anti-Reflective Optics</a:t>
            </a:r>
            <a:endParaRPr/>
          </a:p>
        </p:txBody>
      </p:sp>
      <p:sp>
        <p:nvSpPr>
          <p:cNvPr id="142" name="Google Shape;14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43" name="Google Shape;143;p21"/>
          <p:cNvSpPr txBox="1"/>
          <p:nvPr/>
        </p:nvSpPr>
        <p:spPr>
          <a:xfrm>
            <a:off x="0" y="4576875"/>
            <a:ext cx="378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Old Standard TT"/>
                <a:ea typeface="Old Standard TT"/>
                <a:cs typeface="Old Standard TT"/>
                <a:sym typeface="Old Standard TT"/>
              </a:rPr>
              <a:t>Schematic of backscattering optics.</a:t>
            </a:r>
            <a:endParaRPr>
              <a:latin typeface="Old Standard TT"/>
              <a:ea typeface="Old Standard TT"/>
              <a:cs typeface="Old Standard TT"/>
              <a:sym typeface="Old Standard TT"/>
            </a:endParaRPr>
          </a:p>
        </p:txBody>
      </p:sp>
      <p:sp>
        <p:nvSpPr>
          <p:cNvPr id="144" name="Google Shape;144;p21"/>
          <p:cNvSpPr txBox="1"/>
          <p:nvPr/>
        </p:nvSpPr>
        <p:spPr>
          <a:xfrm>
            <a:off x="3969775" y="1560875"/>
            <a:ext cx="4862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Problem: We cannot purchase 3D-printing material with the appropriate index of refraction (n).</a:t>
            </a:r>
            <a:endParaRPr sz="1800">
              <a:latin typeface="Old Standard TT"/>
              <a:ea typeface="Old Standard TT"/>
              <a:cs typeface="Old Standard TT"/>
              <a:sym typeface="Old Standard TT"/>
            </a:endParaRPr>
          </a:p>
        </p:txBody>
      </p:sp>
      <p:sp>
        <p:nvSpPr>
          <p:cNvPr id="145" name="Google Shape;145;p21"/>
          <p:cNvSpPr txBox="1"/>
          <p:nvPr/>
        </p:nvSpPr>
        <p:spPr>
          <a:xfrm>
            <a:off x="4004425" y="2884575"/>
            <a:ext cx="4793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ld Standard TT"/>
                <a:ea typeface="Old Standard TT"/>
                <a:cs typeface="Old Standard TT"/>
                <a:sym typeface="Old Standard TT"/>
              </a:rPr>
              <a:t>Solution: We can manipulate the infill density of a 3D-printed polylactic acid (PLA) slab to obtain the desired effective n.</a:t>
            </a:r>
            <a:endParaRPr sz="1800">
              <a:latin typeface="Old Standard TT"/>
              <a:ea typeface="Old Standard TT"/>
              <a:cs typeface="Old Standard TT"/>
              <a:sym typeface="Old Standard TT"/>
            </a:endParaRPr>
          </a:p>
        </p:txBody>
      </p:sp>
      <p:pic>
        <p:nvPicPr>
          <p:cNvPr id="146" name="Google Shape;146;p21"/>
          <p:cNvPicPr preferRelativeResize="0"/>
          <p:nvPr/>
        </p:nvPicPr>
        <p:blipFill>
          <a:blip r:embed="rId3">
            <a:alphaModFix/>
          </a:blip>
          <a:stretch>
            <a:fillRect/>
          </a:stretch>
        </p:blipFill>
        <p:spPr>
          <a:xfrm>
            <a:off x="461950" y="1117225"/>
            <a:ext cx="2861505" cy="3459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2604</Words>
  <Application>Microsoft Office PowerPoint</Application>
  <PresentationFormat>On-screen Show (16:9)</PresentationFormat>
  <Paragraphs>231</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Old Standard TT</vt:lpstr>
      <vt:lpstr>Roboto Mono</vt:lpstr>
      <vt:lpstr>Arial</vt:lpstr>
      <vt:lpstr>Paperback</vt:lpstr>
      <vt:lpstr>“Dipolar Filming” of Protein Motion Using Electron Paramagnetic Resonance </vt:lpstr>
      <vt:lpstr>Background</vt:lpstr>
      <vt:lpstr>Quantifying Blue-Light (450 nm) Chromophore Activation</vt:lpstr>
      <vt:lpstr>Field-Swept cwEPR Spectrum with and without Blue Light (450 nm) </vt:lpstr>
      <vt:lpstr>Comparing 447-nm-Transmission and cwEPR Transients</vt:lpstr>
      <vt:lpstr>Future Work: Understanding Protein Tumbling in Solution</vt:lpstr>
      <vt:lpstr>Development of Anti-Reflective Coating for Subterahertz Lens</vt:lpstr>
      <vt:lpstr>Terahertz Spectroscopy and EPR in Sherwin Lab</vt:lpstr>
      <vt:lpstr>Anti-Reflective Optics</vt:lpstr>
      <vt:lpstr>Effective Medium Approximations </vt:lpstr>
      <vt:lpstr>Long-Term Steps</vt:lpstr>
      <vt:lpstr>Refractive Index of 100% Infill PLA Slab</vt:lpstr>
      <vt:lpstr>3D-Printing Thin Solid Slabs with Varying Density</vt:lpstr>
      <vt:lpstr>3D-Printing Thin Solid Slabs with Varying Density</vt:lpstr>
      <vt:lpstr>Refractive Index of 52.5% Infill PLA Slab</vt:lpstr>
      <vt:lpstr>Future Work</vt:lpstr>
      <vt:lpstr>Acknowledgements </vt:lpstr>
      <vt:lpstr>Anti-Reflective Optics Derivation</vt:lpstr>
      <vt:lpstr>Field Modulation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“Dipolar Filming” of Protein Motion Using Electron Paramagnetic Resonance </dc:title>
  <cp:lastModifiedBy>Johanna Schubert</cp:lastModifiedBy>
  <cp:revision>2</cp:revision>
  <dcterms:modified xsi:type="dcterms:W3CDTF">2022-08-15T17:30:09Z</dcterms:modified>
</cp:coreProperties>
</file>