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6" r:id="rId1"/>
  </p:sldMasterIdLst>
  <p:notesMasterIdLst>
    <p:notesMasterId r:id="rId23"/>
  </p:notesMasterIdLst>
  <p:sldIdLst>
    <p:sldId id="256" r:id="rId2"/>
    <p:sldId id="275" r:id="rId3"/>
    <p:sldId id="297" r:id="rId4"/>
    <p:sldId id="263" r:id="rId5"/>
    <p:sldId id="298" r:id="rId6"/>
    <p:sldId id="293" r:id="rId7"/>
    <p:sldId id="268" r:id="rId8"/>
    <p:sldId id="280" r:id="rId9"/>
    <p:sldId id="265" r:id="rId10"/>
    <p:sldId id="281" r:id="rId11"/>
    <p:sldId id="269" r:id="rId12"/>
    <p:sldId id="295" r:id="rId13"/>
    <p:sldId id="299" r:id="rId14"/>
    <p:sldId id="300" r:id="rId15"/>
    <p:sldId id="266" r:id="rId16"/>
    <p:sldId id="296" r:id="rId17"/>
    <p:sldId id="259" r:id="rId18"/>
    <p:sldId id="277" r:id="rId19"/>
    <p:sldId id="278" r:id="rId20"/>
    <p:sldId id="279" r:id="rId21"/>
    <p:sldId id="30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C1E"/>
    <a:srgbClr val="FF9433"/>
    <a:srgbClr val="FF9D4B"/>
    <a:srgbClr val="942092"/>
    <a:srgbClr val="6F2676"/>
    <a:srgbClr val="5A1F66"/>
    <a:srgbClr val="D45B9F"/>
    <a:srgbClr val="FFFFFF"/>
    <a:srgbClr val="DFA0C1"/>
    <a:srgbClr val="EAAD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54"/>
    <p:restoredTop sz="65975"/>
  </p:normalViewPr>
  <p:slideViewPr>
    <p:cSldViewPr snapToGrid="0" snapToObjects="1">
      <p:cViewPr varScale="1">
        <p:scale>
          <a:sx n="72" d="100"/>
          <a:sy n="72" d="100"/>
        </p:scale>
        <p:origin x="16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59278B-8DCE-B34B-9855-A9C9C6C7389E}" type="datetimeFigureOut">
              <a:rPr lang="en-US" smtClean="0"/>
              <a:t>8/15/22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D8210A-5A24-9A4D-9DF8-8CEDA3D1EC17}" type="slidenum">
              <a:rPr lang="en-US" smtClean="0"/>
              <a:t>‹#›</a:t>
            </a:fld>
            <a:endParaRPr lang="en-US"/>
          </a:p>
        </p:txBody>
      </p:sp>
    </p:spTree>
    <p:extLst>
      <p:ext uri="{BB962C8B-B14F-4D97-AF65-F5344CB8AC3E}">
        <p14:creationId xmlns:p14="http://schemas.microsoft.com/office/powerpoint/2010/main" val="2141504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Hello, to anyone who doesn’t know me, my name is Amelia and this summer I worked in the </a:t>
            </a:r>
            <a:r>
              <a:rPr lang="en-US" dirty="0" err="1"/>
              <a:t>Palmstrøm</a:t>
            </a:r>
            <a:r>
              <a:rPr lang="en-US" dirty="0"/>
              <a:t> lab on exploring and characterizing the electron environments in semiconductor superlattices</a:t>
            </a:r>
          </a:p>
        </p:txBody>
      </p:sp>
      <p:sp>
        <p:nvSpPr>
          <p:cNvPr id="4" name="Slide Number Placeholder 3"/>
          <p:cNvSpPr>
            <a:spLocks noGrp="1"/>
          </p:cNvSpPr>
          <p:nvPr>
            <p:ph type="sldNum" sz="quarter" idx="5"/>
          </p:nvPr>
        </p:nvSpPr>
        <p:spPr/>
        <p:txBody>
          <a:bodyPr/>
          <a:lstStyle/>
          <a:p>
            <a:fld id="{6ED8210A-5A24-9A4D-9DF8-8CEDA3D1EC17}" type="slidenum">
              <a:rPr lang="en-US" smtClean="0"/>
              <a:t>1</a:t>
            </a:fld>
            <a:endParaRPr lang="en-US"/>
          </a:p>
        </p:txBody>
      </p:sp>
    </p:spTree>
    <p:extLst>
      <p:ext uri="{BB962C8B-B14F-4D97-AF65-F5344CB8AC3E}">
        <p14:creationId xmlns:p14="http://schemas.microsoft.com/office/powerpoint/2010/main" val="2632927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Why this matters is that the electrons that are conducting electricity are all at one energy, that we call the Fermi energy, and say that’s right here so we have this number of states that can conduct electricity</a:t>
            </a:r>
          </a:p>
          <a:p>
            <a:pPr marL="171450" indent="-171450">
              <a:buFont typeface="Arial" panose="020B0604020202020204" pitchFamily="34" charset="0"/>
              <a:buChar char="•"/>
            </a:pPr>
            <a:r>
              <a:rPr lang="en-US" dirty="0"/>
              <a:t>If we crank up the magnetic field, our peaks spread out and sharpen such that we now have a different number of states that can conduct electricity, so as we increase the field strength, we’re essentially having these peaks and troughs pass our Fermi energy</a:t>
            </a:r>
          </a:p>
        </p:txBody>
      </p:sp>
      <p:sp>
        <p:nvSpPr>
          <p:cNvPr id="4" name="Slide Number Placeholder 3"/>
          <p:cNvSpPr>
            <a:spLocks noGrp="1"/>
          </p:cNvSpPr>
          <p:nvPr>
            <p:ph type="sldNum" sz="quarter" idx="5"/>
          </p:nvPr>
        </p:nvSpPr>
        <p:spPr/>
        <p:txBody>
          <a:bodyPr/>
          <a:lstStyle/>
          <a:p>
            <a:fld id="{6ED8210A-5A24-9A4D-9DF8-8CEDA3D1EC17}" type="slidenum">
              <a:rPr lang="en-US" smtClean="0"/>
              <a:t>10</a:t>
            </a:fld>
            <a:endParaRPr lang="en-US"/>
          </a:p>
        </p:txBody>
      </p:sp>
    </p:spTree>
    <p:extLst>
      <p:ext uri="{BB962C8B-B14F-4D97-AF65-F5344CB8AC3E}">
        <p14:creationId xmlns:p14="http://schemas.microsoft.com/office/powerpoint/2010/main" val="3102525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And if we isolate these from background they look like this</a:t>
            </a:r>
          </a:p>
          <a:p>
            <a:pPr marL="171450" indent="-171450">
              <a:buFont typeface="Arial" panose="020B0604020202020204" pitchFamily="34" charset="0"/>
              <a:buChar char="•"/>
            </a:pPr>
            <a:r>
              <a:rPr lang="en-US" dirty="0"/>
              <a:t>All of the measurements we’re making are of electrons at the Fermi energy and when we increase the magnetic field, we’re actually changing the number of states at that energy </a:t>
            </a:r>
          </a:p>
          <a:p>
            <a:pPr marL="171450" indent="-171450">
              <a:buFont typeface="Arial" panose="020B0604020202020204" pitchFamily="34" charset="0"/>
              <a:buChar char="•"/>
            </a:pPr>
            <a:r>
              <a:rPr lang="en-US" dirty="0"/>
              <a:t>Here, we can clearly see that the oscillation gets bigger at higher fields</a:t>
            </a:r>
          </a:p>
          <a:p>
            <a:pPr marL="171450" indent="-171450">
              <a:buFont typeface="Arial" panose="020B0604020202020204" pitchFamily="34" charset="0"/>
              <a:buChar char="•"/>
            </a:pPr>
            <a:r>
              <a:rPr lang="en-US" dirty="0"/>
              <a:t>As we can see, the amplitude of these oscillations also decreases with increasing temperature and if we take a single oscillation and normalize these amplitudes to the highest amplitude, then plot that as a function of temperature, we get something that looks like this</a:t>
            </a:r>
          </a:p>
        </p:txBody>
      </p:sp>
      <p:sp>
        <p:nvSpPr>
          <p:cNvPr id="4" name="Slide Number Placeholder 3"/>
          <p:cNvSpPr>
            <a:spLocks noGrp="1"/>
          </p:cNvSpPr>
          <p:nvPr>
            <p:ph type="sldNum" sz="quarter" idx="5"/>
          </p:nvPr>
        </p:nvSpPr>
        <p:spPr/>
        <p:txBody>
          <a:bodyPr/>
          <a:lstStyle/>
          <a:p>
            <a:fld id="{6ED8210A-5A24-9A4D-9DF8-8CEDA3D1EC17}" type="slidenum">
              <a:rPr lang="en-US" smtClean="0"/>
              <a:t>11</a:t>
            </a:fld>
            <a:endParaRPr lang="en-US"/>
          </a:p>
        </p:txBody>
      </p:sp>
    </p:spTree>
    <p:extLst>
      <p:ext uri="{BB962C8B-B14F-4D97-AF65-F5344CB8AC3E}">
        <p14:creationId xmlns:p14="http://schemas.microsoft.com/office/powerpoint/2010/main" val="936998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what did we learn from taking all of these measurements?</a:t>
            </a:r>
          </a:p>
          <a:p>
            <a:pPr marL="171450" indent="-171450">
              <a:buFont typeface="Arial" panose="020B0604020202020204" pitchFamily="34" charset="0"/>
              <a:buChar char="•"/>
            </a:pPr>
            <a:r>
              <a:rPr lang="en-US" dirty="0"/>
              <a:t>Here’s that table from earlier, but all filled in where the darker squares have higher values and I’ve highlighted the two samples that showed better mobility values than our default, which is our one at 520</a:t>
            </a:r>
          </a:p>
          <a:p>
            <a:pPr marL="171450" indent="-171450">
              <a:buFont typeface="Arial" panose="020B0604020202020204" pitchFamily="34" charset="0"/>
              <a:buChar char="•"/>
            </a:pPr>
            <a:r>
              <a:rPr lang="en-US" dirty="0"/>
              <a:t>505 showed better transport mobility, and therefore overall quality</a:t>
            </a:r>
          </a:p>
          <a:p>
            <a:pPr marL="171450" indent="-171450">
              <a:buFont typeface="Arial" panose="020B0604020202020204" pitchFamily="34" charset="0"/>
              <a:buChar char="•"/>
            </a:pPr>
            <a:r>
              <a:rPr lang="en-US" dirty="0"/>
              <a:t>Slightly higher aluminum showed significantly higher quantum mobility </a:t>
            </a:r>
          </a:p>
          <a:p>
            <a:pPr marL="171450" indent="-171450">
              <a:buFont typeface="Arial" panose="020B0604020202020204" pitchFamily="34" charset="0"/>
              <a:buChar char="•"/>
            </a:pPr>
            <a:r>
              <a:rPr lang="en-US" dirty="0"/>
              <a:t>As you can see, the much higher aluminum didn’t dope effectively, so I was unable to take measurements </a:t>
            </a:r>
          </a:p>
          <a:p>
            <a:pPr marL="171450" indent="-171450">
              <a:buFont typeface="Arial" panose="020B0604020202020204" pitchFamily="34" charset="0"/>
              <a:buChar char="•"/>
            </a:pPr>
            <a:r>
              <a:rPr lang="en-US" dirty="0"/>
              <a:t>I’ve separated effective mass visually because this isn’t a parameter we’re looking to maximize or minimize, just measure</a:t>
            </a:r>
          </a:p>
          <a:p>
            <a:pPr marL="171450" indent="-171450">
              <a:buFont typeface="Arial" panose="020B0604020202020204" pitchFamily="34" charset="0"/>
              <a:buChar char="•"/>
            </a:pPr>
            <a:r>
              <a:rPr lang="en-US" dirty="0"/>
              <a:t>The rest of the samples did not generally have better quality </a:t>
            </a:r>
          </a:p>
          <a:p>
            <a:pPr marL="171450" indent="-171450">
              <a:buFont typeface="Arial" panose="020B0604020202020204" pitchFamily="34" charset="0"/>
              <a:buChar char="•"/>
            </a:pPr>
            <a:r>
              <a:rPr lang="en-US" dirty="0"/>
              <a:t>Of note, our digital alloys did work, just not super well, but it is a slightly different application than normal </a:t>
            </a:r>
          </a:p>
        </p:txBody>
      </p:sp>
      <p:sp>
        <p:nvSpPr>
          <p:cNvPr id="4" name="Slide Number Placeholder 3"/>
          <p:cNvSpPr>
            <a:spLocks noGrp="1"/>
          </p:cNvSpPr>
          <p:nvPr>
            <p:ph type="sldNum" sz="quarter" idx="5"/>
          </p:nvPr>
        </p:nvSpPr>
        <p:spPr/>
        <p:txBody>
          <a:bodyPr/>
          <a:lstStyle/>
          <a:p>
            <a:fld id="{6ED8210A-5A24-9A4D-9DF8-8CEDA3D1EC17}" type="slidenum">
              <a:rPr lang="en-US" smtClean="0"/>
              <a:t>12</a:t>
            </a:fld>
            <a:endParaRPr lang="en-US"/>
          </a:p>
        </p:txBody>
      </p:sp>
    </p:spTree>
    <p:extLst>
      <p:ext uri="{BB962C8B-B14F-4D97-AF65-F5344CB8AC3E}">
        <p14:creationId xmlns:p14="http://schemas.microsoft.com/office/powerpoint/2010/main" val="712091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more we ionize our dopant atoms, the higher our electron density but also the more charged atoms to impede mobility</a:t>
            </a:r>
          </a:p>
          <a:p>
            <a:pPr marL="171450" indent="-171450">
              <a:buFont typeface="Arial" panose="020B0604020202020204" pitchFamily="34" charset="0"/>
              <a:buChar char="•"/>
            </a:pPr>
            <a:r>
              <a:rPr lang="en-US" dirty="0"/>
              <a:t>Since doping is less of a concern in the device design, the cooler growth is what we want </a:t>
            </a:r>
          </a:p>
        </p:txBody>
      </p:sp>
      <p:sp>
        <p:nvSpPr>
          <p:cNvPr id="4" name="Slide Number Placeholder 3"/>
          <p:cNvSpPr>
            <a:spLocks noGrp="1"/>
          </p:cNvSpPr>
          <p:nvPr>
            <p:ph type="sldNum" sz="quarter" idx="5"/>
          </p:nvPr>
        </p:nvSpPr>
        <p:spPr/>
        <p:txBody>
          <a:bodyPr/>
          <a:lstStyle/>
          <a:p>
            <a:fld id="{6ED8210A-5A24-9A4D-9DF8-8CEDA3D1EC17}" type="slidenum">
              <a:rPr lang="en-US" smtClean="0"/>
              <a:t>13</a:t>
            </a:fld>
            <a:endParaRPr lang="en-US"/>
          </a:p>
        </p:txBody>
      </p:sp>
    </p:spTree>
    <p:extLst>
      <p:ext uri="{BB962C8B-B14F-4D97-AF65-F5344CB8AC3E}">
        <p14:creationId xmlns:p14="http://schemas.microsoft.com/office/powerpoint/2010/main" val="1483224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we change the structures, gets more complicated, and these two things tend to track together more </a:t>
            </a:r>
          </a:p>
          <a:p>
            <a:pPr marL="171450" indent="-171450">
              <a:buFont typeface="Arial" panose="020B0604020202020204" pitchFamily="34" charset="0"/>
              <a:buChar char="•"/>
            </a:pPr>
            <a:r>
              <a:rPr lang="en-US" dirty="0"/>
              <a:t>This is due to a variety of complicated factors </a:t>
            </a:r>
          </a:p>
        </p:txBody>
      </p:sp>
      <p:sp>
        <p:nvSpPr>
          <p:cNvPr id="4" name="Slide Number Placeholder 3"/>
          <p:cNvSpPr>
            <a:spLocks noGrp="1"/>
          </p:cNvSpPr>
          <p:nvPr>
            <p:ph type="sldNum" sz="quarter" idx="5"/>
          </p:nvPr>
        </p:nvSpPr>
        <p:spPr/>
        <p:txBody>
          <a:bodyPr/>
          <a:lstStyle/>
          <a:p>
            <a:fld id="{6ED8210A-5A24-9A4D-9DF8-8CEDA3D1EC17}" type="slidenum">
              <a:rPr lang="en-US" smtClean="0"/>
              <a:t>14</a:t>
            </a:fld>
            <a:endParaRPr lang="en-US"/>
          </a:p>
        </p:txBody>
      </p:sp>
    </p:spTree>
    <p:extLst>
      <p:ext uri="{BB962C8B-B14F-4D97-AF65-F5344CB8AC3E}">
        <p14:creationId xmlns:p14="http://schemas.microsoft.com/office/powerpoint/2010/main" val="3210585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in summary, </a:t>
            </a:r>
          </a:p>
          <a:p>
            <a:pPr marL="171450" indent="-171450">
              <a:buFont typeface="Arial" panose="020B0604020202020204" pitchFamily="34" charset="0"/>
              <a:buChar char="•"/>
            </a:pPr>
            <a:r>
              <a:rPr lang="en-US" dirty="0"/>
              <a:t>I investigated several samples of an </a:t>
            </a:r>
            <a:r>
              <a:rPr lang="en-US" dirty="0" err="1"/>
              <a:t>AlGaAs</a:t>
            </a:r>
            <a:r>
              <a:rPr lang="en-US" dirty="0"/>
              <a:t>/</a:t>
            </a:r>
            <a:r>
              <a:rPr lang="en-US" dirty="0" err="1"/>
              <a:t>InAlGaAs</a:t>
            </a:r>
            <a:r>
              <a:rPr lang="en-US" dirty="0"/>
              <a:t> photocathode superlattice with different growing temperatures and compositions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1"/>
                </a:solidFill>
                <a:latin typeface="Avenir Book" panose="02000503020000020003" pitchFamily="2" charset="0"/>
                <a:cs typeface="Calibri" panose="020F0502020204030204" pitchFamily="34" charset="0"/>
              </a:rPr>
              <a:t>I used Hall measurements to study the electronic environments, specifically the transport mobility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1"/>
                </a:solidFill>
                <a:latin typeface="Avenir Book" panose="02000503020000020003" pitchFamily="2" charset="0"/>
                <a:cs typeface="Calibri" panose="020F0502020204030204" pitchFamily="34" charset="0"/>
              </a:rPr>
              <a:t>I found that a cooler growing temperature </a:t>
            </a:r>
            <a:r>
              <a:rPr lang="en-US" sz="1200" dirty="0" err="1">
                <a:solidFill>
                  <a:schemeClr val="accent1"/>
                </a:solidFill>
                <a:latin typeface="Avenir Book" panose="02000503020000020003" pitchFamily="2" charset="0"/>
                <a:cs typeface="Calibri" panose="020F0502020204030204" pitchFamily="34" charset="0"/>
              </a:rPr>
              <a:t>improvedthis</a:t>
            </a:r>
            <a:r>
              <a:rPr lang="en-US" sz="1200" dirty="0">
                <a:solidFill>
                  <a:schemeClr val="accent1"/>
                </a:solidFill>
                <a:latin typeface="Avenir Book" panose="02000503020000020003" pitchFamily="2" charset="0"/>
                <a:cs typeface="Calibri" panose="020F0502020204030204" pitchFamily="34" charset="0"/>
              </a:rPr>
              <a:t> key metrics of material quality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1"/>
                </a:solidFill>
                <a:latin typeface="Avenir Book" panose="02000503020000020003" pitchFamily="2" charset="0"/>
                <a:cs typeface="Calibri" panose="020F0502020204030204" pitchFamily="34" charset="0"/>
              </a:rPr>
              <a:t>Future work will focus on measuring the polarization that is able to be achieved by this structure as well as the quantum efficiency (how many electrons out per photon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1"/>
                </a:solidFill>
                <a:latin typeface="Avenir Book" panose="02000503020000020003" pitchFamily="2" charset="0"/>
                <a:cs typeface="Calibri" panose="020F0502020204030204" pitchFamily="34" charset="0"/>
              </a:rPr>
              <a:t>From there, can potentially go on to be implemented in particle accelerators and advance our understanding of sub-atomic structure and interactions</a:t>
            </a:r>
          </a:p>
        </p:txBody>
      </p:sp>
      <p:sp>
        <p:nvSpPr>
          <p:cNvPr id="4" name="Slide Number Placeholder 3"/>
          <p:cNvSpPr>
            <a:spLocks noGrp="1"/>
          </p:cNvSpPr>
          <p:nvPr>
            <p:ph type="sldNum" sz="quarter" idx="5"/>
          </p:nvPr>
        </p:nvSpPr>
        <p:spPr/>
        <p:txBody>
          <a:bodyPr/>
          <a:lstStyle/>
          <a:p>
            <a:fld id="{6ED8210A-5A24-9A4D-9DF8-8CEDA3D1EC17}" type="slidenum">
              <a:rPr lang="en-US" smtClean="0"/>
              <a:t>15</a:t>
            </a:fld>
            <a:endParaRPr lang="en-US"/>
          </a:p>
        </p:txBody>
      </p:sp>
    </p:spTree>
    <p:extLst>
      <p:ext uri="{BB962C8B-B14F-4D97-AF65-F5344CB8AC3E}">
        <p14:creationId xmlns:p14="http://schemas.microsoft.com/office/powerpoint/2010/main" val="2774165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Special thanks to Dr. Sathya Guruswamy who made this program possible and has been a constant support throughout the summer</a:t>
            </a:r>
          </a:p>
          <a:p>
            <a:pPr marL="171450" indent="-171450">
              <a:buFont typeface="Arial" panose="020B0604020202020204" pitchFamily="34" charset="0"/>
              <a:buChar char="•"/>
            </a:pPr>
            <a:r>
              <a:rPr lang="en-US" dirty="0"/>
              <a:t>As well as Dr. Chris </a:t>
            </a:r>
            <a:r>
              <a:rPr lang="en-US" dirty="0" err="1"/>
              <a:t>Palmstrom</a:t>
            </a:r>
            <a:r>
              <a:rPr lang="en-US" dirty="0"/>
              <a:t> for his insight and guidance throughout the summer </a:t>
            </a:r>
          </a:p>
          <a:p>
            <a:pPr marL="171450" indent="-171450">
              <a:buFont typeface="Arial" panose="020B0604020202020204" pitchFamily="34" charset="0"/>
              <a:buChar char="•"/>
            </a:pPr>
            <a:r>
              <a:rPr lang="en-US" dirty="0"/>
              <a:t>And Jason and Aaron for answering many of my questions and teaching me how to do so much of what I did </a:t>
            </a:r>
          </a:p>
          <a:p>
            <a:pPr marL="171450" indent="-171450">
              <a:buFont typeface="Arial" panose="020B0604020202020204" pitchFamily="34" charset="0"/>
              <a:buChar char="•"/>
            </a:pPr>
            <a:r>
              <a:rPr lang="en-US" dirty="0"/>
              <a:t>As well as the entire </a:t>
            </a:r>
            <a:r>
              <a:rPr lang="en-US" dirty="0" err="1"/>
              <a:t>Palmstrom</a:t>
            </a:r>
            <a:r>
              <a:rPr lang="en-US" dirty="0"/>
              <a:t> lab who have welcomed me in this summer </a:t>
            </a:r>
          </a:p>
          <a:p>
            <a:pPr marL="171450" indent="-171450">
              <a:buFont typeface="Arial" panose="020B0604020202020204" pitchFamily="34" charset="0"/>
              <a:buChar char="•"/>
            </a:pPr>
            <a:r>
              <a:rPr lang="en-US" dirty="0"/>
              <a:t>And the NSF funding that made this entire opportunity possible </a:t>
            </a:r>
          </a:p>
        </p:txBody>
      </p:sp>
      <p:sp>
        <p:nvSpPr>
          <p:cNvPr id="4" name="Slide Number Placeholder 3"/>
          <p:cNvSpPr>
            <a:spLocks noGrp="1"/>
          </p:cNvSpPr>
          <p:nvPr>
            <p:ph type="sldNum" sz="quarter" idx="5"/>
          </p:nvPr>
        </p:nvSpPr>
        <p:spPr/>
        <p:txBody>
          <a:bodyPr/>
          <a:lstStyle/>
          <a:p>
            <a:fld id="{6ED8210A-5A24-9A4D-9DF8-8CEDA3D1EC17}" type="slidenum">
              <a:rPr lang="en-US" smtClean="0"/>
              <a:t>16</a:t>
            </a:fld>
            <a:endParaRPr lang="en-US"/>
          </a:p>
        </p:txBody>
      </p:sp>
    </p:spTree>
    <p:extLst>
      <p:ext uri="{BB962C8B-B14F-4D97-AF65-F5344CB8AC3E}">
        <p14:creationId xmlns:p14="http://schemas.microsoft.com/office/powerpoint/2010/main" val="2214262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the structures I am studying this summer, materials are layered in a way such that what a single electron “sees” locally is very similar to the finite quantum well picture from introductory quantum mechanics </a:t>
            </a:r>
          </a:p>
          <a:p>
            <a:pPr marL="171450" indent="-171450">
              <a:buFont typeface="Arial" panose="020B0604020202020204" pitchFamily="34" charset="0"/>
              <a:buChar char="•"/>
            </a:pPr>
            <a:r>
              <a:rPr lang="en-US" dirty="0"/>
              <a:t>In a system like this, the electrons will have discrete energy states but are able to tunnel into the finite barrier</a:t>
            </a:r>
          </a:p>
          <a:p>
            <a:pPr marL="171450" indent="-171450">
              <a:buFont typeface="Arial" panose="020B0604020202020204" pitchFamily="34" charset="0"/>
              <a:buChar char="•"/>
            </a:pPr>
            <a:r>
              <a:rPr lang="en-US" dirty="0"/>
              <a:t>If that finite barrier is small enough, they can tunnel through it into other states</a:t>
            </a:r>
          </a:p>
          <a:p>
            <a:pPr marL="171450" indent="-171450">
              <a:buFont typeface="Arial" panose="020B0604020202020204" pitchFamily="34" charset="0"/>
              <a:buChar char="•"/>
            </a:pPr>
            <a:r>
              <a:rPr lang="en-US" dirty="0"/>
              <a:t>Thus, we design systems with multiple quantum wells next to each other so that we get electrons gathered in these energy states called minibands</a:t>
            </a:r>
          </a:p>
          <a:p>
            <a:pPr marL="171450" indent="-171450">
              <a:buFont typeface="Arial" panose="020B0604020202020204" pitchFamily="34" charset="0"/>
              <a:buChar char="•"/>
            </a:pPr>
            <a:r>
              <a:rPr lang="en-US" dirty="0"/>
              <a:t>More electrons being around the same energy means for a laser of a certain wavelength, you can excite more electrons out of the material</a:t>
            </a:r>
          </a:p>
        </p:txBody>
      </p:sp>
      <p:sp>
        <p:nvSpPr>
          <p:cNvPr id="4" name="Slide Number Placeholder 3"/>
          <p:cNvSpPr>
            <a:spLocks noGrp="1"/>
          </p:cNvSpPr>
          <p:nvPr>
            <p:ph type="sldNum" sz="quarter" idx="5"/>
          </p:nvPr>
        </p:nvSpPr>
        <p:spPr/>
        <p:txBody>
          <a:bodyPr/>
          <a:lstStyle/>
          <a:p>
            <a:fld id="{6ED8210A-5A24-9A4D-9DF8-8CEDA3D1EC17}" type="slidenum">
              <a:rPr lang="en-US" smtClean="0"/>
              <a:t>17</a:t>
            </a:fld>
            <a:endParaRPr lang="en-US"/>
          </a:p>
        </p:txBody>
      </p:sp>
    </p:spTree>
    <p:extLst>
      <p:ext uri="{BB962C8B-B14F-4D97-AF65-F5344CB8AC3E}">
        <p14:creationId xmlns:p14="http://schemas.microsoft.com/office/powerpoint/2010/main" val="2303447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order to measure these things, I am measuring Hall voltages of my samples, as this lets me learn a multitude of things about the charge carriers</a:t>
            </a:r>
          </a:p>
          <a:p>
            <a:pPr marL="171450" indent="-171450">
              <a:buFont typeface="Arial" panose="020B0604020202020204" pitchFamily="34" charset="0"/>
              <a:buChar char="•"/>
            </a:pPr>
            <a:r>
              <a:rPr lang="en-US" dirty="0"/>
              <a:t>How this works is that we start with a sample and apply an electric field in one direction, which we can do by running a current through it</a:t>
            </a:r>
          </a:p>
          <a:p>
            <a:pPr marL="171450" indent="-171450">
              <a:buFont typeface="Arial" panose="020B0604020202020204" pitchFamily="34" charset="0"/>
              <a:buChar char="•"/>
            </a:pPr>
            <a:r>
              <a:rPr lang="en-US" dirty="0"/>
              <a:t>As we know, electrons will flow the opposite direction </a:t>
            </a:r>
          </a:p>
          <a:p>
            <a:pPr marL="171450" indent="-171450">
              <a:buFont typeface="Arial" panose="020B0604020202020204" pitchFamily="34" charset="0"/>
              <a:buChar char="•"/>
            </a:pPr>
            <a:r>
              <a:rPr lang="en-US" dirty="0"/>
              <a:t>If we then apply an external magnetic field, this will exert a force on the electron deflect it as such</a:t>
            </a:r>
          </a:p>
        </p:txBody>
      </p:sp>
      <p:sp>
        <p:nvSpPr>
          <p:cNvPr id="4" name="Slide Number Placeholder 3"/>
          <p:cNvSpPr>
            <a:spLocks noGrp="1"/>
          </p:cNvSpPr>
          <p:nvPr>
            <p:ph type="sldNum" sz="quarter" idx="5"/>
          </p:nvPr>
        </p:nvSpPr>
        <p:spPr/>
        <p:txBody>
          <a:bodyPr/>
          <a:lstStyle/>
          <a:p>
            <a:fld id="{6ED8210A-5A24-9A4D-9DF8-8CEDA3D1EC17}" type="slidenum">
              <a:rPr lang="en-US" smtClean="0"/>
              <a:t>18</a:t>
            </a:fld>
            <a:endParaRPr lang="en-US"/>
          </a:p>
        </p:txBody>
      </p:sp>
    </p:spTree>
    <p:extLst>
      <p:ext uri="{BB962C8B-B14F-4D97-AF65-F5344CB8AC3E}">
        <p14:creationId xmlns:p14="http://schemas.microsoft.com/office/powerpoint/2010/main" val="2797831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Then, the electrons in the material will quickly reach a steady-state where we have some buildup of charge as shown that we can then measure as a voltage</a:t>
            </a:r>
          </a:p>
          <a:p>
            <a:pPr marL="171450" indent="-171450">
              <a:buFont typeface="Arial" panose="020B0604020202020204" pitchFamily="34" charset="0"/>
              <a:buChar char="•"/>
            </a:pPr>
            <a:r>
              <a:rPr lang="en-US" dirty="0"/>
              <a:t>Using the known current flowing, we convert this to a resistance which is what we call our Hall resistance </a:t>
            </a:r>
          </a:p>
        </p:txBody>
      </p:sp>
      <p:sp>
        <p:nvSpPr>
          <p:cNvPr id="4" name="Slide Number Placeholder 3"/>
          <p:cNvSpPr>
            <a:spLocks noGrp="1"/>
          </p:cNvSpPr>
          <p:nvPr>
            <p:ph type="sldNum" sz="quarter" idx="5"/>
          </p:nvPr>
        </p:nvSpPr>
        <p:spPr/>
        <p:txBody>
          <a:bodyPr/>
          <a:lstStyle/>
          <a:p>
            <a:fld id="{6ED8210A-5A24-9A4D-9DF8-8CEDA3D1EC17}" type="slidenum">
              <a:rPr lang="en-US" smtClean="0"/>
              <a:t>19</a:t>
            </a:fld>
            <a:endParaRPr lang="en-US"/>
          </a:p>
        </p:txBody>
      </p:sp>
    </p:spTree>
    <p:extLst>
      <p:ext uri="{BB962C8B-B14F-4D97-AF65-F5344CB8AC3E}">
        <p14:creationId xmlns:p14="http://schemas.microsoft.com/office/powerpoint/2010/main" val="2902815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Before I jump into my specific project, I want to give you some background and motivation for this work</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In particle accelerator facilities, electron beams are important for probing the structure of matter, particularly atomic nuclei</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In recent years, there has been increasing interest in reliably generating spin-polarized electron beams, where all of the electrons spins are aligned, as this allows for the same experimental setup to give much more information about the sub-atomic interactions, including parity violations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However, this research has been limited by the difficulty of creating materials that are good sources of spin-polarized electron beams, otherwise known as photocathodes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Presently, there is also very little supply for facilities that need them</a:t>
            </a:r>
          </a:p>
          <a:p>
            <a:pPr marL="171450" indent="-171450">
              <a:buFont typeface="Arial" panose="020B0604020202020204" pitchFamily="34" charset="0"/>
              <a:buChar char="•"/>
            </a:pPr>
            <a:r>
              <a:rPr lang="en-US" dirty="0"/>
              <a:t>So, how this works is light liberates electrons from a photocathode via the photoelectric effect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While metals are traditionally used to demonstrate this effect, semiconductors are better materials for controlling polarization</a:t>
            </a:r>
          </a:p>
        </p:txBody>
      </p:sp>
      <p:sp>
        <p:nvSpPr>
          <p:cNvPr id="4" name="Slide Number Placeholder 3"/>
          <p:cNvSpPr>
            <a:spLocks noGrp="1"/>
          </p:cNvSpPr>
          <p:nvPr>
            <p:ph type="sldNum" sz="quarter" idx="5"/>
          </p:nvPr>
        </p:nvSpPr>
        <p:spPr/>
        <p:txBody>
          <a:bodyPr/>
          <a:lstStyle/>
          <a:p>
            <a:fld id="{6ED8210A-5A24-9A4D-9DF8-8CEDA3D1EC17}" type="slidenum">
              <a:rPr lang="en-US" smtClean="0"/>
              <a:t>2</a:t>
            </a:fld>
            <a:endParaRPr lang="en-US"/>
          </a:p>
        </p:txBody>
      </p:sp>
    </p:spTree>
    <p:extLst>
      <p:ext uri="{BB962C8B-B14F-4D97-AF65-F5344CB8AC3E}">
        <p14:creationId xmlns:p14="http://schemas.microsoft.com/office/powerpoint/2010/main" val="583555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Ideally, in a high magnetic field, there would be very few energies where electrons could be and all of the electron states would be condensed into these delta-like spikes</a:t>
            </a:r>
          </a:p>
          <a:p>
            <a:pPr marL="171450" indent="-171450">
              <a:buFont typeface="Arial" panose="020B0604020202020204" pitchFamily="34" charset="0"/>
              <a:buChar char="•"/>
            </a:pPr>
            <a:r>
              <a:rPr lang="en-US" dirty="0"/>
              <a:t>But, due to physical realities like scattering and the fact that we can’t get to fields that would even approximate this, what we actually get to is an uneven distribution of states at different energies</a:t>
            </a:r>
          </a:p>
        </p:txBody>
      </p:sp>
      <p:sp>
        <p:nvSpPr>
          <p:cNvPr id="4" name="Slide Number Placeholder 3"/>
          <p:cNvSpPr>
            <a:spLocks noGrp="1"/>
          </p:cNvSpPr>
          <p:nvPr>
            <p:ph type="sldNum" sz="quarter" idx="5"/>
          </p:nvPr>
        </p:nvSpPr>
        <p:spPr/>
        <p:txBody>
          <a:bodyPr/>
          <a:lstStyle/>
          <a:p>
            <a:fld id="{6ED8210A-5A24-9A4D-9DF8-8CEDA3D1EC17}" type="slidenum">
              <a:rPr lang="en-US" smtClean="0"/>
              <a:t>20</a:t>
            </a:fld>
            <a:endParaRPr lang="en-US"/>
          </a:p>
        </p:txBody>
      </p:sp>
    </p:spTree>
    <p:extLst>
      <p:ext uri="{BB962C8B-B14F-4D97-AF65-F5344CB8AC3E}">
        <p14:creationId xmlns:p14="http://schemas.microsoft.com/office/powerpoint/2010/main" val="55756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Why this matters is that the electrons that are conducting electricity are all at one energy, that we call the Fermi energy, and say that’s right here so we have this number of states that can conduct electricity</a:t>
            </a:r>
          </a:p>
          <a:p>
            <a:pPr marL="171450" indent="-171450">
              <a:buFont typeface="Arial" panose="020B0604020202020204" pitchFamily="34" charset="0"/>
              <a:buChar char="•"/>
            </a:pPr>
            <a:r>
              <a:rPr lang="en-US" dirty="0"/>
              <a:t>If we crank up the magnetic field, our peaks spread out and sharpen such that we now have a different number of states that can conduct electricity, so as we increase the field strength, we’re essentially having these peaks and troughs pass our Fermi energy</a:t>
            </a:r>
          </a:p>
        </p:txBody>
      </p:sp>
      <p:sp>
        <p:nvSpPr>
          <p:cNvPr id="4" name="Slide Number Placeholder 3"/>
          <p:cNvSpPr>
            <a:spLocks noGrp="1"/>
          </p:cNvSpPr>
          <p:nvPr>
            <p:ph type="sldNum" sz="quarter" idx="5"/>
          </p:nvPr>
        </p:nvSpPr>
        <p:spPr/>
        <p:txBody>
          <a:bodyPr/>
          <a:lstStyle/>
          <a:p>
            <a:fld id="{6ED8210A-5A24-9A4D-9DF8-8CEDA3D1EC17}" type="slidenum">
              <a:rPr lang="en-US" smtClean="0"/>
              <a:t>21</a:t>
            </a:fld>
            <a:endParaRPr lang="en-US"/>
          </a:p>
        </p:txBody>
      </p:sp>
    </p:spTree>
    <p:extLst>
      <p:ext uri="{BB962C8B-B14F-4D97-AF65-F5344CB8AC3E}">
        <p14:creationId xmlns:p14="http://schemas.microsoft.com/office/powerpoint/2010/main" val="217878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Why do we use semiconductors? Specifically, why do we use GaAs?</a:t>
            </a:r>
          </a:p>
          <a:p>
            <a:pPr marL="171450" indent="-171450">
              <a:buFont typeface="Arial" panose="020B0604020202020204" pitchFamily="34" charset="0"/>
              <a:buChar char="•"/>
            </a:pPr>
            <a:r>
              <a:rPr lang="en-US" dirty="0"/>
              <a:t>This energy gap here is characteristic of semiconductors – in a metal, we would have an essentially continuous distribution of states in here, so we couldn’t actually control what state our electrons are 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circularly polarized light we provide is of a specific energy and with quantum mechanical selection rules, we can selectively excite electrons into states of certain spins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GaAs, this happens with a 3:1 ratio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It’s from these states that electrons are actually liberated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However, if we introduce strain into the crystal lattice, we can break the energy degeneracy of these starting states and now we could, theoretically, excite electrons into a single spin state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are some physical limits on realizing a 100% spin polarization, but we want to get as close as we can in our design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means maintaining relatively thin layers otherwise we can’t maintain this strain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our system, we have added some In and Al based on previous studies showing high polarization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6ED8210A-5A24-9A4D-9DF8-8CEDA3D1EC17}" type="slidenum">
              <a:rPr lang="en-US" smtClean="0"/>
              <a:t>3</a:t>
            </a:fld>
            <a:endParaRPr lang="en-US"/>
          </a:p>
        </p:txBody>
      </p:sp>
    </p:spTree>
    <p:extLst>
      <p:ext uri="{BB962C8B-B14F-4D97-AF65-F5344CB8AC3E}">
        <p14:creationId xmlns:p14="http://schemas.microsoft.com/office/powerpoint/2010/main" val="4291367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Keeping all of this in mind, this is what we have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Thin layers to maintain this strain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To give you a picture of the samples I’m studying, here is </a:t>
            </a:r>
            <a:r>
              <a:rPr lang="en-US" sz="1200" b="0" i="0" kern="1200" dirty="0">
                <a:solidFill>
                  <a:schemeClr val="accent1"/>
                </a:solidFill>
                <a:effectLst/>
                <a:latin typeface="Calibri" panose="020F0502020204030204" pitchFamily="34" charset="0"/>
                <a:ea typeface="+mn-ea"/>
                <a:cs typeface="Calibri" panose="020F0502020204030204" pitchFamily="34" charset="0"/>
              </a:rPr>
              <a:t>a</a:t>
            </a:r>
            <a:r>
              <a:rPr lang="en-US" dirty="0">
                <a:solidFill>
                  <a:schemeClr val="accent1"/>
                </a:solidFill>
                <a:latin typeface="Calibri" panose="020F0502020204030204" pitchFamily="34" charset="0"/>
                <a:cs typeface="Calibri" panose="020F0502020204030204" pitchFamily="34" charset="0"/>
              </a:rPr>
              <a:t> general schematic of a sample composed of GaAs, </a:t>
            </a:r>
            <a:r>
              <a:rPr lang="en-US" dirty="0" err="1">
                <a:solidFill>
                  <a:schemeClr val="accent1"/>
                </a:solidFill>
                <a:latin typeface="Calibri" panose="020F0502020204030204" pitchFamily="34" charset="0"/>
                <a:cs typeface="Calibri" panose="020F0502020204030204" pitchFamily="34" charset="0"/>
              </a:rPr>
              <a:t>AlGaAs</a:t>
            </a:r>
            <a:r>
              <a:rPr lang="en-US" dirty="0">
                <a:solidFill>
                  <a:schemeClr val="accent1"/>
                </a:solidFill>
                <a:latin typeface="Calibri" panose="020F0502020204030204" pitchFamily="34" charset="0"/>
                <a:cs typeface="Calibri" panose="020F0502020204030204" pitchFamily="34" charset="0"/>
              </a:rPr>
              <a:t>, and </a:t>
            </a:r>
            <a:r>
              <a:rPr lang="en-US" dirty="0" err="1">
                <a:solidFill>
                  <a:schemeClr val="accent1"/>
                </a:solidFill>
                <a:latin typeface="Calibri" panose="020F0502020204030204" pitchFamily="34" charset="0"/>
                <a:cs typeface="Calibri" panose="020F0502020204030204" pitchFamily="34" charset="0"/>
              </a:rPr>
              <a:t>InAlGaAs</a:t>
            </a:r>
            <a:r>
              <a:rPr lang="en-US" dirty="0">
                <a:solidFill>
                  <a:schemeClr val="accent1"/>
                </a:solidFill>
                <a:latin typeface="Calibri" panose="020F0502020204030204" pitchFamily="34" charset="0"/>
                <a:cs typeface="Calibri" panose="020F0502020204030204" pitchFamily="34" charset="0"/>
              </a:rPr>
              <a:t> (this is a cross-section)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While there’s a lot to see in this structure, I want to point out this middle part where we have thin layers </a:t>
            </a:r>
            <a:r>
              <a:rPr lang="en-US" sz="1200" b="0" i="0" kern="1200" dirty="0" err="1">
                <a:solidFill>
                  <a:schemeClr val="tx1"/>
                </a:solidFill>
                <a:effectLst/>
                <a:latin typeface="+mn-lt"/>
                <a:ea typeface="+mn-ea"/>
                <a:cs typeface="+mn-cs"/>
              </a:rPr>
              <a:t>InAlGaAs</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AlGaAs</a:t>
            </a:r>
            <a:r>
              <a:rPr lang="en-US" sz="1200" b="0" i="0" kern="1200" dirty="0">
                <a:solidFill>
                  <a:schemeClr val="tx1"/>
                </a:solidFill>
                <a:effectLst/>
                <a:latin typeface="+mn-lt"/>
                <a:ea typeface="+mn-ea"/>
                <a:cs typeface="+mn-cs"/>
              </a:rPr>
              <a:t> alternating to create our active region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This is where our electrons are conducting electricity and where we would be liberating them from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This structure of alternating layers is called a superlattice and is designed so that the two materials can line up their crystal lattices well to create smooth interfaces but provide very different electron potentials over a larger periodic scale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This confines the electrons to 2-D motion, which in turn concentrates their energies around certain values, meaning laser light tuned to liberating electrons of those energies now has more electrons to potentially liberate, increasing efficiency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want to know whether or not this system will be a potentially better spin polarized photocathode material that other GaAs-based photocathodes in use now, but we want to have the best quality samples we can </a:t>
            </a:r>
          </a:p>
        </p:txBody>
      </p:sp>
      <p:sp>
        <p:nvSpPr>
          <p:cNvPr id="4" name="Slide Number Placeholder 3"/>
          <p:cNvSpPr>
            <a:spLocks noGrp="1"/>
          </p:cNvSpPr>
          <p:nvPr>
            <p:ph type="sldNum" sz="quarter" idx="5"/>
          </p:nvPr>
        </p:nvSpPr>
        <p:spPr/>
        <p:txBody>
          <a:bodyPr/>
          <a:lstStyle/>
          <a:p>
            <a:fld id="{6ED8210A-5A24-9A4D-9DF8-8CEDA3D1EC17}" type="slidenum">
              <a:rPr lang="en-US" smtClean="0"/>
              <a:t>4</a:t>
            </a:fld>
            <a:endParaRPr lang="en-US"/>
          </a:p>
        </p:txBody>
      </p:sp>
    </p:spTree>
    <p:extLst>
      <p:ext uri="{BB962C8B-B14F-4D97-AF65-F5344CB8AC3E}">
        <p14:creationId xmlns:p14="http://schemas.microsoft.com/office/powerpoint/2010/main" val="967201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can think of this project like a funnel, where the goal is to take lots of possible samples with slightly different conditions and find the best one so that can go on to future study</a:t>
            </a:r>
          </a:p>
          <a:p>
            <a:pPr marL="171450" indent="-171450">
              <a:buFont typeface="Arial" panose="020B0604020202020204" pitchFamily="34" charset="0"/>
              <a:buChar char="•"/>
            </a:pPr>
            <a:r>
              <a:rPr lang="en-US" dirty="0"/>
              <a:t>Particularly, the conditions I looked at included</a:t>
            </a:r>
          </a:p>
        </p:txBody>
      </p:sp>
      <p:sp>
        <p:nvSpPr>
          <p:cNvPr id="4" name="Slide Number Placeholder 3"/>
          <p:cNvSpPr>
            <a:spLocks noGrp="1"/>
          </p:cNvSpPr>
          <p:nvPr>
            <p:ph type="sldNum" sz="quarter" idx="5"/>
          </p:nvPr>
        </p:nvSpPr>
        <p:spPr/>
        <p:txBody>
          <a:bodyPr/>
          <a:lstStyle/>
          <a:p>
            <a:fld id="{6ED8210A-5A24-9A4D-9DF8-8CEDA3D1EC17}" type="slidenum">
              <a:rPr lang="en-US" smtClean="0"/>
              <a:t>5</a:t>
            </a:fld>
            <a:endParaRPr lang="en-US"/>
          </a:p>
        </p:txBody>
      </p:sp>
    </p:spTree>
    <p:extLst>
      <p:ext uri="{BB962C8B-B14F-4D97-AF65-F5344CB8AC3E}">
        <p14:creationId xmlns:p14="http://schemas.microsoft.com/office/powerpoint/2010/main" val="1582990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First off, we have different temperatures at which the active region is grown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Then, we have a sample with a slightly higher aluminum content throughout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Next, we have a sample with what we call a digital alloy where instead of mixing aluminum and gallium and arsenic all together when we grow it, we do very thin layers of </a:t>
            </a:r>
            <a:r>
              <a:rPr lang="en-US" dirty="0" err="1"/>
              <a:t>aluminun</a:t>
            </a:r>
            <a:r>
              <a:rPr lang="en-US" dirty="0"/>
              <a:t> arsenide, then gallium arsenide, so that overall it has the same composition but it’s stratified out into layers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have another digital alloy sample with significantly more aluminum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Then we have one where it has thicker </a:t>
            </a:r>
            <a:r>
              <a:rPr lang="en-US" dirty="0" err="1"/>
              <a:t>AlGaAs</a:t>
            </a:r>
            <a:r>
              <a:rPr lang="en-US" dirty="0"/>
              <a:t> layers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Lastly, we have one with fewer layers in our superlattice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With all of this, we want to measure electron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Density in the material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Transport mobility, which describes how well an electron moves through a material in an applied electric field, and this is really the parameter we want to optimize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Quantum mobility, which is weighted more towards different scattering mechanisms and can give us a more complete picture of how electrons are being scattered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Effective mass – a parameter we use to describe how the electron moves through the electrostatic potential of the material and is important for modelling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I also measured some other parameters related to these, but these are the big ones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Our goal is to fill in this table </a:t>
            </a:r>
          </a:p>
          <a:p>
            <a:endParaRPr lang="en-US" dirty="0"/>
          </a:p>
        </p:txBody>
      </p:sp>
      <p:sp>
        <p:nvSpPr>
          <p:cNvPr id="4" name="Slide Number Placeholder 3"/>
          <p:cNvSpPr>
            <a:spLocks noGrp="1"/>
          </p:cNvSpPr>
          <p:nvPr>
            <p:ph type="sldNum" sz="quarter" idx="5"/>
          </p:nvPr>
        </p:nvSpPr>
        <p:spPr/>
        <p:txBody>
          <a:bodyPr/>
          <a:lstStyle/>
          <a:p>
            <a:fld id="{6ED8210A-5A24-9A4D-9DF8-8CEDA3D1EC17}" type="slidenum">
              <a:rPr lang="en-US" smtClean="0"/>
              <a:t>6</a:t>
            </a:fld>
            <a:endParaRPr lang="en-US"/>
          </a:p>
        </p:txBody>
      </p:sp>
    </p:spTree>
    <p:extLst>
      <p:ext uri="{BB962C8B-B14F-4D97-AF65-F5344CB8AC3E}">
        <p14:creationId xmlns:p14="http://schemas.microsoft.com/office/powerpoint/2010/main" val="253852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accent1"/>
                </a:solidFill>
                <a:latin typeface="Avenir Book" panose="02000503020000020003" pitchFamily="2" charset="0"/>
                <a:cs typeface="Calibri" panose="020F0502020204030204" pitchFamily="34" charset="0"/>
              </a:rPr>
              <a:t>In order to measure these parameters, we measure the Hall and longitudinal resistances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accent1"/>
                </a:solidFill>
                <a:latin typeface="Avenir Book" panose="02000503020000020003" pitchFamily="2" charset="0"/>
                <a:cs typeface="Calibri" panose="020F0502020204030204" pitchFamily="34" charset="0"/>
              </a:rPr>
              <a:t>To measure Hall resistance, we run a current one direction and apply a magnetic field perpendicular so that, by the Lorentz force, we deflect charge carriers to the other sides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accent1"/>
                </a:solidFill>
                <a:latin typeface="Avenir Book" panose="02000503020000020003" pitchFamily="2" charset="0"/>
                <a:cs typeface="Calibri" panose="020F0502020204030204" pitchFamily="34" charset="0"/>
              </a:rPr>
              <a:t>We can measure the magnitude of this to learn about this charge carriers</a:t>
            </a:r>
            <a:endParaRPr lang="en-US" dirty="0"/>
          </a:p>
          <a:p>
            <a:pPr marL="171450" indent="-171450">
              <a:buFont typeface="Arial" panose="020B0604020202020204" pitchFamily="34" charset="0"/>
              <a:buChar char="•"/>
            </a:pPr>
            <a:r>
              <a:rPr lang="en-US" dirty="0"/>
              <a:t>We also take longitudinal resistance measurements where the voltage is measured parallel to the current path </a:t>
            </a:r>
          </a:p>
        </p:txBody>
      </p:sp>
      <p:sp>
        <p:nvSpPr>
          <p:cNvPr id="4" name="Slide Number Placeholder 3"/>
          <p:cNvSpPr>
            <a:spLocks noGrp="1"/>
          </p:cNvSpPr>
          <p:nvPr>
            <p:ph type="sldNum" sz="quarter" idx="5"/>
          </p:nvPr>
        </p:nvSpPr>
        <p:spPr/>
        <p:txBody>
          <a:bodyPr/>
          <a:lstStyle/>
          <a:p>
            <a:fld id="{6ED8210A-5A24-9A4D-9DF8-8CEDA3D1EC17}" type="slidenum">
              <a:rPr lang="en-US" smtClean="0"/>
              <a:t>7</a:t>
            </a:fld>
            <a:endParaRPr lang="en-US"/>
          </a:p>
        </p:txBody>
      </p:sp>
    </p:spTree>
    <p:extLst>
      <p:ext uri="{BB962C8B-B14F-4D97-AF65-F5344CB8AC3E}">
        <p14:creationId xmlns:p14="http://schemas.microsoft.com/office/powerpoint/2010/main" val="2527661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are some examples of how this data actually looks from a sample I measured</a:t>
            </a:r>
          </a:p>
          <a:p>
            <a:pPr marL="171450" indent="-171450">
              <a:buFont typeface="Arial" panose="020B0604020202020204" pitchFamily="34" charset="0"/>
              <a:buChar char="•"/>
            </a:pPr>
            <a:r>
              <a:rPr lang="en-US" dirty="0"/>
              <a:t>As you can see, there is a very clear linear relationship between the magnetic field and the Hall resistance</a:t>
            </a:r>
          </a:p>
          <a:p>
            <a:pPr marL="628650" lvl="1" indent="-171450">
              <a:buFont typeface="Arial" panose="020B0604020202020204" pitchFamily="34" charset="0"/>
              <a:buChar char="•"/>
            </a:pPr>
            <a:r>
              <a:rPr lang="en-US" dirty="0"/>
              <a:t>Extract electron density from slope – great, that’s one of four of our parameters</a:t>
            </a:r>
          </a:p>
          <a:p>
            <a:pPr marL="171450" lvl="0" indent="-171450">
              <a:buFont typeface="Arial" panose="020B0604020202020204" pitchFamily="34" charset="0"/>
              <a:buChar char="•"/>
            </a:pPr>
            <a:r>
              <a:rPr lang="en-US" dirty="0"/>
              <a:t>Pairing this with measurements of the longitudinal resistance at zero field, we are able to calculate one version our mobility and lifetime that tells us about some of the electrons in the sample</a:t>
            </a:r>
          </a:p>
          <a:p>
            <a:pPr marL="171450" indent="-171450">
              <a:buFont typeface="Arial" panose="020B0604020202020204" pitchFamily="34" charset="0"/>
              <a:buChar char="•"/>
            </a:pPr>
            <a:r>
              <a:rPr lang="en-US" dirty="0"/>
              <a:t>But what about the quantum mobility and effective mass? This is where we look at the longitudinal resistances at different magnetic fields</a:t>
            </a:r>
          </a:p>
        </p:txBody>
      </p:sp>
      <p:sp>
        <p:nvSpPr>
          <p:cNvPr id="4" name="Slide Number Placeholder 3"/>
          <p:cNvSpPr>
            <a:spLocks noGrp="1"/>
          </p:cNvSpPr>
          <p:nvPr>
            <p:ph type="sldNum" sz="quarter" idx="5"/>
          </p:nvPr>
        </p:nvSpPr>
        <p:spPr/>
        <p:txBody>
          <a:bodyPr/>
          <a:lstStyle/>
          <a:p>
            <a:fld id="{6ED8210A-5A24-9A4D-9DF8-8CEDA3D1EC17}" type="slidenum">
              <a:rPr lang="en-US" smtClean="0"/>
              <a:t>8</a:t>
            </a:fld>
            <a:endParaRPr lang="en-US"/>
          </a:p>
        </p:txBody>
      </p:sp>
    </p:spTree>
    <p:extLst>
      <p:ext uri="{BB962C8B-B14F-4D97-AF65-F5344CB8AC3E}">
        <p14:creationId xmlns:p14="http://schemas.microsoft.com/office/powerpoint/2010/main" val="1860117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you can see, the shape is much different</a:t>
            </a:r>
          </a:p>
          <a:p>
            <a:pPr marL="171450" indent="-171450">
              <a:buFont typeface="Arial" panose="020B0604020202020204" pitchFamily="34" charset="0"/>
              <a:buChar char="•"/>
            </a:pPr>
            <a:r>
              <a:rPr lang="en-US" dirty="0"/>
              <a:t>This big peak is due to a quantum effect called weak localization that isn’t of interest to us for this work, but is an expected feature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focus less on the overall shape and care particularly about these “wiggles” at high magnetic fields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are called </a:t>
            </a:r>
            <a:r>
              <a:rPr lang="en-US" dirty="0" err="1"/>
              <a:t>Shubnikov</a:t>
            </a:r>
            <a:r>
              <a:rPr lang="en-US" dirty="0"/>
              <a:t>-de Haas oscillations </a:t>
            </a:r>
          </a:p>
        </p:txBody>
      </p:sp>
      <p:sp>
        <p:nvSpPr>
          <p:cNvPr id="4" name="Slide Number Placeholder 3"/>
          <p:cNvSpPr>
            <a:spLocks noGrp="1"/>
          </p:cNvSpPr>
          <p:nvPr>
            <p:ph type="sldNum" sz="quarter" idx="5"/>
          </p:nvPr>
        </p:nvSpPr>
        <p:spPr/>
        <p:txBody>
          <a:bodyPr/>
          <a:lstStyle/>
          <a:p>
            <a:fld id="{6ED8210A-5A24-9A4D-9DF8-8CEDA3D1EC17}" type="slidenum">
              <a:rPr lang="en-US" smtClean="0"/>
              <a:t>9</a:t>
            </a:fld>
            <a:endParaRPr lang="en-US"/>
          </a:p>
        </p:txBody>
      </p:sp>
    </p:spTree>
    <p:extLst>
      <p:ext uri="{BB962C8B-B14F-4D97-AF65-F5344CB8AC3E}">
        <p14:creationId xmlns:p14="http://schemas.microsoft.com/office/powerpoint/2010/main" val="2502449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543C118-C8A1-FE48-AF40-788694A911E4}" type="datetime1">
              <a:rPr lang="en-US" smtClean="0"/>
              <a:t>8/15/22</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1FB3E7EA-B7E2-9B4C-974D-CCD9A9561041}" type="slidenum">
              <a:rPr lang="en-US" smtClean="0"/>
              <a:t>‹#›</a:t>
            </a:fld>
            <a:endParaRPr lang="en-US"/>
          </a:p>
        </p:txBody>
      </p:sp>
    </p:spTree>
    <p:extLst>
      <p:ext uri="{BB962C8B-B14F-4D97-AF65-F5344CB8AC3E}">
        <p14:creationId xmlns:p14="http://schemas.microsoft.com/office/powerpoint/2010/main" val="2298405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86C574-A1D7-2945-A1C7-2B32829E195D}" type="datetime1">
              <a:rPr lang="en-US" smtClean="0"/>
              <a:t>8/15/22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3E7EA-B7E2-9B4C-974D-CCD9A9561041}" type="slidenum">
              <a:rPr lang="en-US" smtClean="0"/>
              <a:t>‹#›</a:t>
            </a:fld>
            <a:endParaRPr lang="en-US"/>
          </a:p>
        </p:txBody>
      </p:sp>
    </p:spTree>
    <p:extLst>
      <p:ext uri="{BB962C8B-B14F-4D97-AF65-F5344CB8AC3E}">
        <p14:creationId xmlns:p14="http://schemas.microsoft.com/office/powerpoint/2010/main" val="3438104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EF02EDDB-411D-C14F-A644-6485C78C5449}" type="datetime1">
              <a:rPr lang="en-US" smtClean="0"/>
              <a:t>8/15/22</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1FB3E7EA-B7E2-9B4C-974D-CCD9A9561041}" type="slidenum">
              <a:rPr lang="en-US" smtClean="0"/>
              <a:t>‹#›</a:t>
            </a:fld>
            <a:endParaRPr lang="en-US"/>
          </a:p>
        </p:txBody>
      </p:sp>
    </p:spTree>
    <p:extLst>
      <p:ext uri="{BB962C8B-B14F-4D97-AF65-F5344CB8AC3E}">
        <p14:creationId xmlns:p14="http://schemas.microsoft.com/office/powerpoint/2010/main" val="1769688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A00093-AD94-374B-A343-0F7EE6B44A41}" type="datetime1">
              <a:rPr lang="en-US" smtClean="0"/>
              <a:t>8/15/22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1FB3E7EA-B7E2-9B4C-974D-CCD9A9561041}" type="slidenum">
              <a:rPr lang="en-US" smtClean="0"/>
              <a:t>‹#›</a:t>
            </a:fld>
            <a:endParaRPr lang="en-US"/>
          </a:p>
        </p:txBody>
      </p:sp>
    </p:spTree>
    <p:extLst>
      <p:ext uri="{BB962C8B-B14F-4D97-AF65-F5344CB8AC3E}">
        <p14:creationId xmlns:p14="http://schemas.microsoft.com/office/powerpoint/2010/main" val="803385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8BB9368-C54D-874F-9EA7-24D3731531F6}" type="datetime1">
              <a:rPr lang="en-US" smtClean="0"/>
              <a:t>8/15/22</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FB3E7EA-B7E2-9B4C-974D-CCD9A9561041}" type="slidenum">
              <a:rPr lang="en-US" smtClean="0"/>
              <a:t>‹#›</a:t>
            </a:fld>
            <a:endParaRPr lang="en-US"/>
          </a:p>
        </p:txBody>
      </p:sp>
    </p:spTree>
    <p:extLst>
      <p:ext uri="{BB962C8B-B14F-4D97-AF65-F5344CB8AC3E}">
        <p14:creationId xmlns:p14="http://schemas.microsoft.com/office/powerpoint/2010/main" val="3032205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3AC130-A471-FA43-80EB-ECC15CED5464}" type="datetime1">
              <a:rPr lang="en-US" smtClean="0"/>
              <a:t>8/15/22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3E7EA-B7E2-9B4C-974D-CCD9A9561041}" type="slidenum">
              <a:rPr lang="en-US" smtClean="0"/>
              <a:t>‹#›</a:t>
            </a:fld>
            <a:endParaRPr lang="en-US"/>
          </a:p>
        </p:txBody>
      </p:sp>
    </p:spTree>
    <p:extLst>
      <p:ext uri="{BB962C8B-B14F-4D97-AF65-F5344CB8AC3E}">
        <p14:creationId xmlns:p14="http://schemas.microsoft.com/office/powerpoint/2010/main" val="2884466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BEB495-3F3E-6842-8BD2-713D1C40DDA0}" type="datetime1">
              <a:rPr lang="en-US" smtClean="0"/>
              <a:t>8/15/22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B3E7EA-B7E2-9B4C-974D-CCD9A9561041}" type="slidenum">
              <a:rPr lang="en-US" smtClean="0"/>
              <a:t>‹#›</a:t>
            </a:fld>
            <a:endParaRPr lang="en-US"/>
          </a:p>
        </p:txBody>
      </p:sp>
    </p:spTree>
    <p:extLst>
      <p:ext uri="{BB962C8B-B14F-4D97-AF65-F5344CB8AC3E}">
        <p14:creationId xmlns:p14="http://schemas.microsoft.com/office/powerpoint/2010/main" val="810085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CECA28-5CF3-3148-B7AC-195E31460B56}" type="datetime1">
              <a:rPr lang="en-US" smtClean="0"/>
              <a:t>8/15/22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B3E7EA-B7E2-9B4C-974D-CCD9A9561041}" type="slidenum">
              <a:rPr lang="en-US" smtClean="0"/>
              <a:t>‹#›</a:t>
            </a:fld>
            <a:endParaRPr lang="en-US"/>
          </a:p>
        </p:txBody>
      </p:sp>
    </p:spTree>
    <p:extLst>
      <p:ext uri="{BB962C8B-B14F-4D97-AF65-F5344CB8AC3E}">
        <p14:creationId xmlns:p14="http://schemas.microsoft.com/office/powerpoint/2010/main" val="2337088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F4DEA-D95C-7F43-8EFC-31F02EC646C9}" type="datetime1">
              <a:rPr lang="en-US" smtClean="0"/>
              <a:t>8/15/22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B3E7EA-B7E2-9B4C-974D-CCD9A9561041}" type="slidenum">
              <a:rPr lang="en-US" smtClean="0"/>
              <a:t>‹#›</a:t>
            </a:fld>
            <a:endParaRPr lang="en-US"/>
          </a:p>
        </p:txBody>
      </p:sp>
    </p:spTree>
    <p:extLst>
      <p:ext uri="{BB962C8B-B14F-4D97-AF65-F5344CB8AC3E}">
        <p14:creationId xmlns:p14="http://schemas.microsoft.com/office/powerpoint/2010/main" val="37095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42A31F6B-0078-8E4B-9C53-023C5FA06DBD}" type="datetime1">
              <a:rPr lang="en-US" smtClean="0"/>
              <a:t>8/15/22</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FB3E7EA-B7E2-9B4C-974D-CCD9A9561041}" type="slidenum">
              <a:rPr lang="en-US" smtClean="0"/>
              <a:t>‹#›</a:t>
            </a:fld>
            <a:endParaRPr lang="en-US"/>
          </a:p>
        </p:txBody>
      </p:sp>
    </p:spTree>
    <p:extLst>
      <p:ext uri="{BB962C8B-B14F-4D97-AF65-F5344CB8AC3E}">
        <p14:creationId xmlns:p14="http://schemas.microsoft.com/office/powerpoint/2010/main" val="3009266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EF4E0-38BE-CB42-8A23-61E496D651C4}" type="datetime1">
              <a:rPr lang="en-US" smtClean="0"/>
              <a:t>8/15/22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3E7EA-B7E2-9B4C-974D-CCD9A9561041}" type="slidenum">
              <a:rPr lang="en-US" smtClean="0"/>
              <a:t>‹#›</a:t>
            </a:fld>
            <a:endParaRPr lang="en-US"/>
          </a:p>
        </p:txBody>
      </p:sp>
    </p:spTree>
    <p:extLst>
      <p:ext uri="{BB962C8B-B14F-4D97-AF65-F5344CB8AC3E}">
        <p14:creationId xmlns:p14="http://schemas.microsoft.com/office/powerpoint/2010/main" val="2538825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9862A23-1841-2E48-87C9-226B5EB2C707}" type="datetime1">
              <a:rPr lang="en-US" smtClean="0"/>
              <a:t>8/15/22</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1FB3E7EA-B7E2-9B4C-974D-CCD9A9561041}"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6094397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Quantum_Hall_effect#/media/File:Densidadestadossinspin.jp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bnl.gov/newsroom/news.php?a=217396"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Quantum_Hall_effect#/media/File:Densidadestadossinspin.jp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Quantum_Hall_effect#/media/File:Densidadestadossinspin.jp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accelconf.web.cern.ch/p95/ARTICLES/MPE/MPE08.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nist.gov/pml/nanoscale-device-characterization-division/popular-links/hall-effect/hall-effect"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203C428-89B0-AC69-75AB-E2715DCBD0BA}"/>
              </a:ext>
            </a:extLst>
          </p:cNvPr>
          <p:cNvSpPr>
            <a:spLocks noGrp="1"/>
          </p:cNvSpPr>
          <p:nvPr>
            <p:ph type="subTitle" idx="1"/>
          </p:nvPr>
        </p:nvSpPr>
        <p:spPr>
          <a:xfrm>
            <a:off x="1270000" y="3808009"/>
            <a:ext cx="9652000" cy="1655762"/>
          </a:xfrm>
        </p:spPr>
        <p:txBody>
          <a:bodyPr>
            <a:normAutofit fontScale="92500"/>
          </a:bodyPr>
          <a:lstStyle/>
          <a:p>
            <a:pPr algn="ctr"/>
            <a:r>
              <a:rPr lang="en-US" sz="3000" cap="none" dirty="0">
                <a:solidFill>
                  <a:schemeClr val="bg1"/>
                </a:solidFill>
                <a:latin typeface="Avenir Book" panose="02000503020000020003" pitchFamily="2" charset="0"/>
                <a:cs typeface="Calibri" panose="020F0502020204030204" pitchFamily="34" charset="0"/>
              </a:rPr>
              <a:t>Amelia Schaeffer - Reed College </a:t>
            </a:r>
          </a:p>
          <a:p>
            <a:pPr algn="ctr"/>
            <a:r>
              <a:rPr lang="en-US" sz="2800" cap="none" dirty="0">
                <a:solidFill>
                  <a:schemeClr val="bg1"/>
                </a:solidFill>
                <a:latin typeface="Avenir Book" panose="02000503020000020003" pitchFamily="2" charset="0"/>
              </a:rPr>
              <a:t>Faculty Advisor: Dr. Christopher </a:t>
            </a:r>
            <a:r>
              <a:rPr lang="en-US" sz="2800" cap="none" dirty="0" err="1">
                <a:solidFill>
                  <a:schemeClr val="bg1"/>
                </a:solidFill>
                <a:latin typeface="Avenir Book" panose="02000503020000020003" pitchFamily="2" charset="0"/>
              </a:rPr>
              <a:t>Palmstrøm</a:t>
            </a:r>
            <a:r>
              <a:rPr lang="en-US" sz="2800" cap="none" dirty="0">
                <a:solidFill>
                  <a:schemeClr val="bg1"/>
                </a:solidFill>
                <a:latin typeface="Avenir Book" panose="02000503020000020003" pitchFamily="2" charset="0"/>
              </a:rPr>
              <a:t> - Materials and ECE</a:t>
            </a:r>
          </a:p>
          <a:p>
            <a:pPr algn="ctr"/>
            <a:r>
              <a:rPr lang="en-US" sz="2800" cap="none" dirty="0">
                <a:solidFill>
                  <a:schemeClr val="bg1"/>
                </a:solidFill>
                <a:latin typeface="Avenir Book" panose="02000503020000020003" pitchFamily="2" charset="0"/>
                <a:cs typeface="Calibri" panose="020F0502020204030204" pitchFamily="34" charset="0"/>
              </a:rPr>
              <a:t>Graduate</a:t>
            </a:r>
            <a:r>
              <a:rPr lang="en-US" sz="2800" cap="none" dirty="0">
                <a:solidFill>
                  <a:schemeClr val="bg1"/>
                </a:solidFill>
                <a:latin typeface="Avenir Book" panose="02000503020000020003" pitchFamily="2" charset="0"/>
              </a:rPr>
              <a:t> Advisors: Jason Dong and Aaron Engel</a:t>
            </a:r>
          </a:p>
        </p:txBody>
      </p:sp>
      <p:sp>
        <p:nvSpPr>
          <p:cNvPr id="8" name="Subtitle 2">
            <a:extLst>
              <a:ext uri="{FF2B5EF4-FFF2-40B4-BE49-F238E27FC236}">
                <a16:creationId xmlns:a16="http://schemas.microsoft.com/office/drawing/2014/main" id="{D190C6D7-EDA7-76CA-DB54-9417F7A77090}"/>
              </a:ext>
            </a:extLst>
          </p:cNvPr>
          <p:cNvSpPr txBox="1">
            <a:spLocks/>
          </p:cNvSpPr>
          <p:nvPr/>
        </p:nvSpPr>
        <p:spPr>
          <a:xfrm>
            <a:off x="1524000" y="1108712"/>
            <a:ext cx="9144000" cy="1655762"/>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ctr"/>
            <a:r>
              <a:rPr lang="en-US" sz="4800" b="1" cap="none" dirty="0">
                <a:solidFill>
                  <a:schemeClr val="accent1"/>
                </a:solidFill>
                <a:latin typeface="Avenir Book" panose="02000503020000020003" pitchFamily="2" charset="0"/>
                <a:cs typeface="Calibri" panose="020F0502020204030204" pitchFamily="34" charset="0"/>
              </a:rPr>
              <a:t>Exploring Electron Environments in Semiconductor Superlattices</a:t>
            </a:r>
          </a:p>
        </p:txBody>
      </p:sp>
    </p:spTree>
    <p:extLst>
      <p:ext uri="{BB962C8B-B14F-4D97-AF65-F5344CB8AC3E}">
        <p14:creationId xmlns:p14="http://schemas.microsoft.com/office/powerpoint/2010/main" val="3223956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a:extLst>
              <a:ext uri="{FF2B5EF4-FFF2-40B4-BE49-F238E27FC236}">
                <a16:creationId xmlns:a16="http://schemas.microsoft.com/office/drawing/2014/main" id="{2A710A74-E901-73AC-FC3F-8DDDD1A89BC2}"/>
              </a:ext>
            </a:extLst>
          </p:cNvPr>
          <p:cNvSpPr txBox="1">
            <a:spLocks/>
          </p:cNvSpPr>
          <p:nvPr/>
        </p:nvSpPr>
        <p:spPr>
          <a:xfrm>
            <a:off x="10387784" y="1430802"/>
            <a:ext cx="516464" cy="5567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chemeClr val="accent2">
                    <a:lumMod val="75000"/>
                  </a:schemeClr>
                </a:solidFill>
                <a:latin typeface="Avenir Book" panose="02000503020000020003" pitchFamily="2" charset="0"/>
                <a:cs typeface="Calibri" panose="020F0502020204030204" pitchFamily="34" charset="0"/>
              </a:rPr>
              <a:t>E</a:t>
            </a:r>
            <a:r>
              <a:rPr lang="en-US" sz="2400" baseline="-25000" dirty="0">
                <a:solidFill>
                  <a:schemeClr val="accent2">
                    <a:lumMod val="75000"/>
                  </a:schemeClr>
                </a:solidFill>
                <a:latin typeface="Avenir Book" panose="02000503020000020003" pitchFamily="2" charset="0"/>
                <a:cs typeface="Calibri" panose="020F0502020204030204" pitchFamily="34" charset="0"/>
              </a:rPr>
              <a:t>F</a:t>
            </a:r>
            <a:endParaRPr lang="en-US" sz="2400" dirty="0">
              <a:solidFill>
                <a:schemeClr val="accent2">
                  <a:lumMod val="75000"/>
                </a:schemeClr>
              </a:solidFill>
              <a:latin typeface="Avenir Book" panose="02000503020000020003" pitchFamily="2" charset="0"/>
              <a:cs typeface="Calibri" panose="020F0502020204030204" pitchFamily="34" charset="0"/>
            </a:endParaRPr>
          </a:p>
        </p:txBody>
      </p:sp>
      <p:grpSp>
        <p:nvGrpSpPr>
          <p:cNvPr id="69" name="Group 68">
            <a:extLst>
              <a:ext uri="{FF2B5EF4-FFF2-40B4-BE49-F238E27FC236}">
                <a16:creationId xmlns:a16="http://schemas.microsoft.com/office/drawing/2014/main" id="{27936DEE-541E-749B-B8C5-13629E31E7C3}"/>
              </a:ext>
            </a:extLst>
          </p:cNvPr>
          <p:cNvGrpSpPr/>
          <p:nvPr/>
        </p:nvGrpSpPr>
        <p:grpSpPr>
          <a:xfrm>
            <a:off x="7764612" y="1462722"/>
            <a:ext cx="5346954" cy="5252192"/>
            <a:chOff x="7764612" y="1462722"/>
            <a:chExt cx="5346954" cy="5252192"/>
          </a:xfrm>
        </p:grpSpPr>
        <p:sp>
          <p:nvSpPr>
            <p:cNvPr id="60" name="Freeform 59">
              <a:extLst>
                <a:ext uri="{FF2B5EF4-FFF2-40B4-BE49-F238E27FC236}">
                  <a16:creationId xmlns:a16="http://schemas.microsoft.com/office/drawing/2014/main" id="{777F1CE9-E0E3-F489-3CA8-53469DDEA6C6}"/>
                </a:ext>
              </a:extLst>
            </p:cNvPr>
            <p:cNvSpPr/>
            <p:nvPr/>
          </p:nvSpPr>
          <p:spPr>
            <a:xfrm>
              <a:off x="8479749" y="3764543"/>
              <a:ext cx="4437461" cy="2269254"/>
            </a:xfrm>
            <a:custGeom>
              <a:avLst/>
              <a:gdLst>
                <a:gd name="connsiteX0" fmla="*/ 219165 w 3324156"/>
                <a:gd name="connsiteY0" fmla="*/ 666286 h 1386067"/>
                <a:gd name="connsiteX1" fmla="*/ 275220 w 3324156"/>
                <a:gd name="connsiteY1" fmla="*/ 508631 h 1386067"/>
                <a:gd name="connsiteX2" fmla="*/ 338282 w 3324156"/>
                <a:gd name="connsiteY2" fmla="*/ 343969 h 1386067"/>
                <a:gd name="connsiteX3" fmla="*/ 404847 w 3324156"/>
                <a:gd name="connsiteY3" fmla="*/ 179307 h 1386067"/>
                <a:gd name="connsiteX4" fmla="*/ 481923 w 3324156"/>
                <a:gd name="connsiteY4" fmla="*/ 63693 h 1386067"/>
                <a:gd name="connsiteX5" fmla="*/ 566006 w 3324156"/>
                <a:gd name="connsiteY5" fmla="*/ 28659 h 1386067"/>
                <a:gd name="connsiteX6" fmla="*/ 632572 w 3324156"/>
                <a:gd name="connsiteY6" fmla="*/ 7638 h 1386067"/>
                <a:gd name="connsiteX7" fmla="*/ 744682 w 3324156"/>
                <a:gd name="connsiteY7" fmla="*/ 35666 h 1386067"/>
                <a:gd name="connsiteX8" fmla="*/ 797234 w 3324156"/>
                <a:gd name="connsiteY8" fmla="*/ 63693 h 1386067"/>
                <a:gd name="connsiteX9" fmla="*/ 839275 w 3324156"/>
                <a:gd name="connsiteY9" fmla="*/ 119748 h 1386067"/>
                <a:gd name="connsiteX10" fmla="*/ 884820 w 3324156"/>
                <a:gd name="connsiteY10" fmla="*/ 210838 h 1386067"/>
                <a:gd name="connsiteX11" fmla="*/ 926861 w 3324156"/>
                <a:gd name="connsiteY11" fmla="*/ 287914 h 1386067"/>
                <a:gd name="connsiteX12" fmla="*/ 972406 w 3324156"/>
                <a:gd name="connsiteY12" fmla="*/ 442066 h 1386067"/>
                <a:gd name="connsiteX13" fmla="*/ 1024958 w 3324156"/>
                <a:gd name="connsiteY13" fmla="*/ 561183 h 1386067"/>
                <a:gd name="connsiteX14" fmla="*/ 1074006 w 3324156"/>
                <a:gd name="connsiteY14" fmla="*/ 715335 h 1386067"/>
                <a:gd name="connsiteX15" fmla="*/ 1112544 w 3324156"/>
                <a:gd name="connsiteY15" fmla="*/ 827445 h 1386067"/>
                <a:gd name="connsiteX16" fmla="*/ 1203634 w 3324156"/>
                <a:gd name="connsiteY16" fmla="*/ 533155 h 1386067"/>
                <a:gd name="connsiteX17" fmla="*/ 1263192 w 3324156"/>
                <a:gd name="connsiteY17" fmla="*/ 371997 h 1386067"/>
                <a:gd name="connsiteX18" fmla="*/ 1312241 w 3324156"/>
                <a:gd name="connsiteY18" fmla="*/ 238866 h 1386067"/>
                <a:gd name="connsiteX19" fmla="*/ 1375303 w 3324156"/>
                <a:gd name="connsiteY19" fmla="*/ 119748 h 1386067"/>
                <a:gd name="connsiteX20" fmla="*/ 1452379 w 3324156"/>
                <a:gd name="connsiteY20" fmla="*/ 32162 h 1386067"/>
                <a:gd name="connsiteX21" fmla="*/ 1571496 w 3324156"/>
                <a:gd name="connsiteY21" fmla="*/ 631 h 1386067"/>
                <a:gd name="connsiteX22" fmla="*/ 1694116 w 3324156"/>
                <a:gd name="connsiteY22" fmla="*/ 39169 h 1386067"/>
                <a:gd name="connsiteX23" fmla="*/ 1785206 w 3324156"/>
                <a:gd name="connsiteY23" fmla="*/ 116245 h 1386067"/>
                <a:gd name="connsiteX24" fmla="*/ 1851772 w 3324156"/>
                <a:gd name="connsiteY24" fmla="*/ 263390 h 1386067"/>
                <a:gd name="connsiteX25" fmla="*/ 1914834 w 3324156"/>
                <a:gd name="connsiteY25" fmla="*/ 438562 h 1386067"/>
                <a:gd name="connsiteX26" fmla="*/ 1977896 w 3324156"/>
                <a:gd name="connsiteY26" fmla="*/ 596217 h 1386067"/>
                <a:gd name="connsiteX27" fmla="*/ 2016434 w 3324156"/>
                <a:gd name="connsiteY27" fmla="*/ 732852 h 1386067"/>
                <a:gd name="connsiteX28" fmla="*/ 2047965 w 3324156"/>
                <a:gd name="connsiteY28" fmla="*/ 802921 h 1386067"/>
                <a:gd name="connsiteX29" fmla="*/ 2090006 w 3324156"/>
                <a:gd name="connsiteY29" fmla="*/ 666286 h 1386067"/>
                <a:gd name="connsiteX30" fmla="*/ 2139054 w 3324156"/>
                <a:gd name="connsiteY30" fmla="*/ 519142 h 1386067"/>
                <a:gd name="connsiteX31" fmla="*/ 2198613 w 3324156"/>
                <a:gd name="connsiteY31" fmla="*/ 357983 h 1386067"/>
                <a:gd name="connsiteX32" fmla="*/ 2247661 w 3324156"/>
                <a:gd name="connsiteY32" fmla="*/ 235362 h 1386067"/>
                <a:gd name="connsiteX33" fmla="*/ 2300213 w 3324156"/>
                <a:gd name="connsiteY33" fmla="*/ 119748 h 1386067"/>
                <a:gd name="connsiteX34" fmla="*/ 2359772 w 3324156"/>
                <a:gd name="connsiteY34" fmla="*/ 53183 h 1386067"/>
                <a:gd name="connsiteX35" fmla="*/ 2440351 w 3324156"/>
                <a:gd name="connsiteY35" fmla="*/ 18148 h 1386067"/>
                <a:gd name="connsiteX36" fmla="*/ 2496406 w 3324156"/>
                <a:gd name="connsiteY36" fmla="*/ 631 h 1386067"/>
                <a:gd name="connsiteX37" fmla="*/ 2552461 w 3324156"/>
                <a:gd name="connsiteY37" fmla="*/ 7638 h 1386067"/>
                <a:gd name="connsiteX38" fmla="*/ 2626034 w 3324156"/>
                <a:gd name="connsiteY38" fmla="*/ 42673 h 1386067"/>
                <a:gd name="connsiteX39" fmla="*/ 2689096 w 3324156"/>
                <a:gd name="connsiteY39" fmla="*/ 81211 h 1386067"/>
                <a:gd name="connsiteX40" fmla="*/ 2745151 w 3324156"/>
                <a:gd name="connsiteY40" fmla="*/ 182811 h 1386067"/>
                <a:gd name="connsiteX41" fmla="*/ 2808213 w 3324156"/>
                <a:gd name="connsiteY41" fmla="*/ 315942 h 1386067"/>
                <a:gd name="connsiteX42" fmla="*/ 2871275 w 3324156"/>
                <a:gd name="connsiteY42" fmla="*/ 498121 h 1386067"/>
                <a:gd name="connsiteX43" fmla="*/ 2934337 w 3324156"/>
                <a:gd name="connsiteY43" fmla="*/ 673293 h 1386067"/>
                <a:gd name="connsiteX44" fmla="*/ 2972875 w 3324156"/>
                <a:gd name="connsiteY44" fmla="*/ 806424 h 1386067"/>
                <a:gd name="connsiteX45" fmla="*/ 3014916 w 3324156"/>
                <a:gd name="connsiteY45" fmla="*/ 890507 h 1386067"/>
                <a:gd name="connsiteX46" fmla="*/ 3049951 w 3324156"/>
                <a:gd name="connsiteY46" fmla="*/ 1002617 h 1386067"/>
                <a:gd name="connsiteX47" fmla="*/ 3095496 w 3324156"/>
                <a:gd name="connsiteY47" fmla="*/ 1069183 h 1386067"/>
                <a:gd name="connsiteX48" fmla="*/ 3113013 w 3324156"/>
                <a:gd name="connsiteY48" fmla="*/ 1324935 h 1386067"/>
                <a:gd name="connsiteX49" fmla="*/ 215661 w 3324156"/>
                <a:gd name="connsiteY49" fmla="*/ 1328438 h 1386067"/>
                <a:gd name="connsiteX50" fmla="*/ 219165 w 3324156"/>
                <a:gd name="connsiteY50" fmla="*/ 666286 h 13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24156" h="1386067">
                  <a:moveTo>
                    <a:pt x="219165" y="666286"/>
                  </a:moveTo>
                  <a:cubicBezTo>
                    <a:pt x="229092" y="529651"/>
                    <a:pt x="255367" y="562351"/>
                    <a:pt x="275220" y="508631"/>
                  </a:cubicBezTo>
                  <a:cubicBezTo>
                    <a:pt x="295073" y="454911"/>
                    <a:pt x="316678" y="398856"/>
                    <a:pt x="338282" y="343969"/>
                  </a:cubicBezTo>
                  <a:cubicBezTo>
                    <a:pt x="359886" y="289082"/>
                    <a:pt x="380907" y="226020"/>
                    <a:pt x="404847" y="179307"/>
                  </a:cubicBezTo>
                  <a:cubicBezTo>
                    <a:pt x="428787" y="132594"/>
                    <a:pt x="455063" y="88801"/>
                    <a:pt x="481923" y="63693"/>
                  </a:cubicBezTo>
                  <a:cubicBezTo>
                    <a:pt x="508783" y="38585"/>
                    <a:pt x="540898" y="38001"/>
                    <a:pt x="566006" y="28659"/>
                  </a:cubicBezTo>
                  <a:cubicBezTo>
                    <a:pt x="591114" y="19317"/>
                    <a:pt x="602793" y="6470"/>
                    <a:pt x="632572" y="7638"/>
                  </a:cubicBezTo>
                  <a:cubicBezTo>
                    <a:pt x="662351" y="8806"/>
                    <a:pt x="717238" y="26324"/>
                    <a:pt x="744682" y="35666"/>
                  </a:cubicBezTo>
                  <a:cubicBezTo>
                    <a:pt x="772126" y="45008"/>
                    <a:pt x="781469" y="49679"/>
                    <a:pt x="797234" y="63693"/>
                  </a:cubicBezTo>
                  <a:cubicBezTo>
                    <a:pt x="812999" y="77707"/>
                    <a:pt x="824677" y="95224"/>
                    <a:pt x="839275" y="119748"/>
                  </a:cubicBezTo>
                  <a:cubicBezTo>
                    <a:pt x="853873" y="144272"/>
                    <a:pt x="870222" y="182810"/>
                    <a:pt x="884820" y="210838"/>
                  </a:cubicBezTo>
                  <a:cubicBezTo>
                    <a:pt x="899418" y="238866"/>
                    <a:pt x="912263" y="249376"/>
                    <a:pt x="926861" y="287914"/>
                  </a:cubicBezTo>
                  <a:cubicBezTo>
                    <a:pt x="941459" y="326452"/>
                    <a:pt x="956057" y="396521"/>
                    <a:pt x="972406" y="442066"/>
                  </a:cubicBezTo>
                  <a:cubicBezTo>
                    <a:pt x="988755" y="487611"/>
                    <a:pt x="1008025" y="515638"/>
                    <a:pt x="1024958" y="561183"/>
                  </a:cubicBezTo>
                  <a:cubicBezTo>
                    <a:pt x="1041891" y="606728"/>
                    <a:pt x="1059408" y="670958"/>
                    <a:pt x="1074006" y="715335"/>
                  </a:cubicBezTo>
                  <a:cubicBezTo>
                    <a:pt x="1088604" y="759712"/>
                    <a:pt x="1090939" y="857808"/>
                    <a:pt x="1112544" y="827445"/>
                  </a:cubicBezTo>
                  <a:cubicBezTo>
                    <a:pt x="1134149" y="797082"/>
                    <a:pt x="1178526" y="609063"/>
                    <a:pt x="1203634" y="533155"/>
                  </a:cubicBezTo>
                  <a:cubicBezTo>
                    <a:pt x="1228742" y="457247"/>
                    <a:pt x="1263192" y="371997"/>
                    <a:pt x="1263192" y="371997"/>
                  </a:cubicBezTo>
                  <a:cubicBezTo>
                    <a:pt x="1281293" y="322949"/>
                    <a:pt x="1293556" y="280907"/>
                    <a:pt x="1312241" y="238866"/>
                  </a:cubicBezTo>
                  <a:cubicBezTo>
                    <a:pt x="1330926" y="196825"/>
                    <a:pt x="1351947" y="154199"/>
                    <a:pt x="1375303" y="119748"/>
                  </a:cubicBezTo>
                  <a:cubicBezTo>
                    <a:pt x="1398659" y="85297"/>
                    <a:pt x="1419680" y="52015"/>
                    <a:pt x="1452379" y="32162"/>
                  </a:cubicBezTo>
                  <a:cubicBezTo>
                    <a:pt x="1485078" y="12309"/>
                    <a:pt x="1531207" y="-537"/>
                    <a:pt x="1571496" y="631"/>
                  </a:cubicBezTo>
                  <a:cubicBezTo>
                    <a:pt x="1611785" y="1799"/>
                    <a:pt x="1658498" y="19900"/>
                    <a:pt x="1694116" y="39169"/>
                  </a:cubicBezTo>
                  <a:cubicBezTo>
                    <a:pt x="1729734" y="58438"/>
                    <a:pt x="1758930" y="78875"/>
                    <a:pt x="1785206" y="116245"/>
                  </a:cubicBezTo>
                  <a:cubicBezTo>
                    <a:pt x="1811482" y="153615"/>
                    <a:pt x="1830167" y="209670"/>
                    <a:pt x="1851772" y="263390"/>
                  </a:cubicBezTo>
                  <a:cubicBezTo>
                    <a:pt x="1873377" y="317109"/>
                    <a:pt x="1893813" y="383091"/>
                    <a:pt x="1914834" y="438562"/>
                  </a:cubicBezTo>
                  <a:cubicBezTo>
                    <a:pt x="1935855" y="494033"/>
                    <a:pt x="1960963" y="547169"/>
                    <a:pt x="1977896" y="596217"/>
                  </a:cubicBezTo>
                  <a:cubicBezTo>
                    <a:pt x="1994829" y="645265"/>
                    <a:pt x="2004756" y="698401"/>
                    <a:pt x="2016434" y="732852"/>
                  </a:cubicBezTo>
                  <a:cubicBezTo>
                    <a:pt x="2028112" y="767303"/>
                    <a:pt x="2035703" y="814015"/>
                    <a:pt x="2047965" y="802921"/>
                  </a:cubicBezTo>
                  <a:cubicBezTo>
                    <a:pt x="2060227" y="791827"/>
                    <a:pt x="2074825" y="713582"/>
                    <a:pt x="2090006" y="666286"/>
                  </a:cubicBezTo>
                  <a:cubicBezTo>
                    <a:pt x="2105187" y="618990"/>
                    <a:pt x="2120953" y="570526"/>
                    <a:pt x="2139054" y="519142"/>
                  </a:cubicBezTo>
                  <a:cubicBezTo>
                    <a:pt x="2157155" y="467758"/>
                    <a:pt x="2180512" y="405280"/>
                    <a:pt x="2198613" y="357983"/>
                  </a:cubicBezTo>
                  <a:cubicBezTo>
                    <a:pt x="2216714" y="310686"/>
                    <a:pt x="2230728" y="275068"/>
                    <a:pt x="2247661" y="235362"/>
                  </a:cubicBezTo>
                  <a:cubicBezTo>
                    <a:pt x="2264594" y="195656"/>
                    <a:pt x="2281528" y="150111"/>
                    <a:pt x="2300213" y="119748"/>
                  </a:cubicBezTo>
                  <a:cubicBezTo>
                    <a:pt x="2318898" y="89385"/>
                    <a:pt x="2336416" y="70116"/>
                    <a:pt x="2359772" y="53183"/>
                  </a:cubicBezTo>
                  <a:cubicBezTo>
                    <a:pt x="2383128" y="36250"/>
                    <a:pt x="2417579" y="26907"/>
                    <a:pt x="2440351" y="18148"/>
                  </a:cubicBezTo>
                  <a:cubicBezTo>
                    <a:pt x="2463123" y="9389"/>
                    <a:pt x="2477721" y="2383"/>
                    <a:pt x="2496406" y="631"/>
                  </a:cubicBezTo>
                  <a:cubicBezTo>
                    <a:pt x="2515091" y="-1121"/>
                    <a:pt x="2530856" y="631"/>
                    <a:pt x="2552461" y="7638"/>
                  </a:cubicBezTo>
                  <a:cubicBezTo>
                    <a:pt x="2574066" y="14645"/>
                    <a:pt x="2603262" y="30411"/>
                    <a:pt x="2626034" y="42673"/>
                  </a:cubicBezTo>
                  <a:cubicBezTo>
                    <a:pt x="2648807" y="54935"/>
                    <a:pt x="2669243" y="57855"/>
                    <a:pt x="2689096" y="81211"/>
                  </a:cubicBezTo>
                  <a:cubicBezTo>
                    <a:pt x="2708949" y="104567"/>
                    <a:pt x="2725298" y="143689"/>
                    <a:pt x="2745151" y="182811"/>
                  </a:cubicBezTo>
                  <a:cubicBezTo>
                    <a:pt x="2765004" y="221933"/>
                    <a:pt x="2787192" y="263390"/>
                    <a:pt x="2808213" y="315942"/>
                  </a:cubicBezTo>
                  <a:cubicBezTo>
                    <a:pt x="2829234" y="368494"/>
                    <a:pt x="2850254" y="438563"/>
                    <a:pt x="2871275" y="498121"/>
                  </a:cubicBezTo>
                  <a:cubicBezTo>
                    <a:pt x="2892296" y="557679"/>
                    <a:pt x="2917404" y="621909"/>
                    <a:pt x="2934337" y="673293"/>
                  </a:cubicBezTo>
                  <a:cubicBezTo>
                    <a:pt x="2951270" y="724677"/>
                    <a:pt x="2959445" y="770222"/>
                    <a:pt x="2972875" y="806424"/>
                  </a:cubicBezTo>
                  <a:cubicBezTo>
                    <a:pt x="2986305" y="842626"/>
                    <a:pt x="3002070" y="857808"/>
                    <a:pt x="3014916" y="890507"/>
                  </a:cubicBezTo>
                  <a:cubicBezTo>
                    <a:pt x="3027762" y="923206"/>
                    <a:pt x="3036521" y="972838"/>
                    <a:pt x="3049951" y="1002617"/>
                  </a:cubicBezTo>
                  <a:cubicBezTo>
                    <a:pt x="3063381" y="1032396"/>
                    <a:pt x="3084986" y="1015463"/>
                    <a:pt x="3095496" y="1069183"/>
                  </a:cubicBezTo>
                  <a:cubicBezTo>
                    <a:pt x="3106006" y="1122903"/>
                    <a:pt x="3592985" y="1281726"/>
                    <a:pt x="3113013" y="1324935"/>
                  </a:cubicBezTo>
                  <a:cubicBezTo>
                    <a:pt x="2633041" y="1368144"/>
                    <a:pt x="697969" y="1435877"/>
                    <a:pt x="215661" y="1328438"/>
                  </a:cubicBezTo>
                  <a:cubicBezTo>
                    <a:pt x="-266647" y="1220999"/>
                    <a:pt x="209238" y="802921"/>
                    <a:pt x="219165" y="666286"/>
                  </a:cubicBezTo>
                  <a:close/>
                </a:path>
              </a:pathLst>
            </a:custGeom>
            <a:solidFill>
              <a:schemeClr val="accent1">
                <a:lumMod val="50000"/>
                <a:lumOff val="50000"/>
                <a:alpha val="30000"/>
              </a:schemeClr>
            </a:solidFill>
            <a:ln w="50800">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44" name="Rectangle 43">
              <a:extLst>
                <a:ext uri="{FF2B5EF4-FFF2-40B4-BE49-F238E27FC236}">
                  <a16:creationId xmlns:a16="http://schemas.microsoft.com/office/drawing/2014/main" id="{551657DF-9FFD-F9F9-A56B-6C18B627E333}"/>
                </a:ext>
              </a:extLst>
            </p:cNvPr>
            <p:cNvSpPr/>
            <p:nvPr/>
          </p:nvSpPr>
          <p:spPr>
            <a:xfrm rot="16200000">
              <a:off x="10045130" y="3427026"/>
              <a:ext cx="1209196" cy="4923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3" name="Rectangle 42">
              <a:extLst>
                <a:ext uri="{FF2B5EF4-FFF2-40B4-BE49-F238E27FC236}">
                  <a16:creationId xmlns:a16="http://schemas.microsoft.com/office/drawing/2014/main" id="{E3D97320-B6D7-6533-2031-9AA7386A03A3}"/>
                </a:ext>
              </a:extLst>
            </p:cNvPr>
            <p:cNvSpPr/>
            <p:nvPr/>
          </p:nvSpPr>
          <p:spPr>
            <a:xfrm>
              <a:off x="8093477" y="4018047"/>
              <a:ext cx="500129" cy="1383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cxnSp>
          <p:nvCxnSpPr>
            <p:cNvPr id="48" name="Straight Arrow Connector 47">
              <a:extLst>
                <a:ext uri="{FF2B5EF4-FFF2-40B4-BE49-F238E27FC236}">
                  <a16:creationId xmlns:a16="http://schemas.microsoft.com/office/drawing/2014/main" id="{3F1902CC-1BF2-3EB8-15A4-07861D2C5860}"/>
                </a:ext>
              </a:extLst>
            </p:cNvPr>
            <p:cNvCxnSpPr>
              <a:cxnSpLocks/>
            </p:cNvCxnSpPr>
            <p:nvPr/>
          </p:nvCxnSpPr>
          <p:spPr>
            <a:xfrm flipH="1" flipV="1">
              <a:off x="9308769" y="5309632"/>
              <a:ext cx="3387" cy="91440"/>
            </a:xfrm>
            <a:prstGeom prst="straightConnector1">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38603D4-209F-2B5D-1A4D-9291F5516AD5}"/>
                </a:ext>
              </a:extLst>
            </p:cNvPr>
            <p:cNvCxnSpPr>
              <a:cxnSpLocks/>
            </p:cNvCxnSpPr>
            <p:nvPr/>
          </p:nvCxnSpPr>
          <p:spPr>
            <a:xfrm flipH="1" flipV="1">
              <a:off x="10571356" y="5309632"/>
              <a:ext cx="3387" cy="91440"/>
            </a:xfrm>
            <a:prstGeom prst="straightConnector1">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4C7CF221-CCD8-57D7-E1A6-3F1C85AEE3F7}"/>
                </a:ext>
              </a:extLst>
            </p:cNvPr>
            <p:cNvSpPr/>
            <p:nvPr/>
          </p:nvSpPr>
          <p:spPr>
            <a:xfrm>
              <a:off x="11411815" y="3106542"/>
              <a:ext cx="1140419" cy="24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cxnSp>
          <p:nvCxnSpPr>
            <p:cNvPr id="47" name="Straight Arrow Connector 46">
              <a:extLst>
                <a:ext uri="{FF2B5EF4-FFF2-40B4-BE49-F238E27FC236}">
                  <a16:creationId xmlns:a16="http://schemas.microsoft.com/office/drawing/2014/main" id="{37DFFE97-84E7-0929-761D-E7E6FE560FC4}"/>
                </a:ext>
              </a:extLst>
            </p:cNvPr>
            <p:cNvCxnSpPr>
              <a:cxnSpLocks/>
            </p:cNvCxnSpPr>
            <p:nvPr/>
          </p:nvCxnSpPr>
          <p:spPr>
            <a:xfrm flipV="1">
              <a:off x="8593606" y="1462722"/>
              <a:ext cx="0" cy="384386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itle 1">
              <a:extLst>
                <a:ext uri="{FF2B5EF4-FFF2-40B4-BE49-F238E27FC236}">
                  <a16:creationId xmlns:a16="http://schemas.microsoft.com/office/drawing/2014/main" id="{39430A13-61B2-F370-294C-671E632B5B60}"/>
                </a:ext>
              </a:extLst>
            </p:cNvPr>
            <p:cNvSpPr txBox="1">
              <a:spLocks/>
            </p:cNvSpPr>
            <p:nvPr/>
          </p:nvSpPr>
          <p:spPr>
            <a:xfrm>
              <a:off x="10331359" y="5446943"/>
              <a:ext cx="516464" cy="5567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Avenir Book" panose="02000503020000020003" pitchFamily="2" charset="0"/>
                  <a:cs typeface="Calibri" panose="020F0502020204030204" pitchFamily="34" charset="0"/>
                </a:rPr>
                <a:t>E</a:t>
              </a:r>
              <a:r>
                <a:rPr lang="en-US" sz="2400" baseline="-25000" dirty="0">
                  <a:latin typeface="Avenir Book" panose="02000503020000020003" pitchFamily="2" charset="0"/>
                  <a:cs typeface="Calibri" panose="020F0502020204030204" pitchFamily="34" charset="0"/>
                </a:rPr>
                <a:t>2</a:t>
              </a:r>
              <a:endParaRPr lang="en-US" sz="2400" dirty="0">
                <a:latin typeface="Avenir Book" panose="02000503020000020003" pitchFamily="2" charset="0"/>
                <a:cs typeface="Calibri" panose="020F0502020204030204" pitchFamily="34" charset="0"/>
              </a:endParaRPr>
            </a:p>
          </p:txBody>
        </p:sp>
        <p:sp>
          <p:nvSpPr>
            <p:cNvPr id="52" name="Title 1">
              <a:extLst>
                <a:ext uri="{FF2B5EF4-FFF2-40B4-BE49-F238E27FC236}">
                  <a16:creationId xmlns:a16="http://schemas.microsoft.com/office/drawing/2014/main" id="{19524A62-9E55-F349-83B9-34C76014ECEA}"/>
                </a:ext>
              </a:extLst>
            </p:cNvPr>
            <p:cNvSpPr txBox="1">
              <a:spLocks/>
            </p:cNvSpPr>
            <p:nvPr/>
          </p:nvSpPr>
          <p:spPr>
            <a:xfrm>
              <a:off x="9102679" y="5477069"/>
              <a:ext cx="516464" cy="5567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Avenir Book" panose="02000503020000020003" pitchFamily="2" charset="0"/>
                  <a:cs typeface="Calibri" panose="020F0502020204030204" pitchFamily="34" charset="0"/>
                </a:rPr>
                <a:t>E</a:t>
              </a:r>
              <a:r>
                <a:rPr lang="en-US" sz="2400" baseline="-25000" dirty="0">
                  <a:latin typeface="Avenir Book" panose="02000503020000020003" pitchFamily="2" charset="0"/>
                  <a:cs typeface="Calibri" panose="020F0502020204030204" pitchFamily="34" charset="0"/>
                </a:rPr>
                <a:t>1</a:t>
              </a:r>
              <a:endParaRPr lang="en-US" sz="2400" dirty="0">
                <a:latin typeface="Avenir Book" panose="02000503020000020003" pitchFamily="2" charset="0"/>
                <a:cs typeface="Calibri" panose="020F0502020204030204" pitchFamily="34" charset="0"/>
              </a:endParaRPr>
            </a:p>
          </p:txBody>
        </p:sp>
        <p:sp>
          <p:nvSpPr>
            <p:cNvPr id="55" name="Title 1">
              <a:extLst>
                <a:ext uri="{FF2B5EF4-FFF2-40B4-BE49-F238E27FC236}">
                  <a16:creationId xmlns:a16="http://schemas.microsoft.com/office/drawing/2014/main" id="{8FD693D3-965A-9EE2-064D-0C190580DADE}"/>
                </a:ext>
              </a:extLst>
            </p:cNvPr>
            <p:cNvSpPr txBox="1">
              <a:spLocks/>
            </p:cNvSpPr>
            <p:nvPr/>
          </p:nvSpPr>
          <p:spPr>
            <a:xfrm rot="16200000">
              <a:off x="6204539" y="3053550"/>
              <a:ext cx="3843869" cy="7237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venir Book" panose="02000503020000020003" pitchFamily="2" charset="0"/>
                  <a:cs typeface="Calibri" panose="020F0502020204030204" pitchFamily="34" charset="0"/>
                </a:rPr>
                <a:t>Number of states</a:t>
              </a:r>
            </a:p>
          </p:txBody>
        </p:sp>
        <p:sp>
          <p:nvSpPr>
            <p:cNvPr id="56" name="Title 1">
              <a:extLst>
                <a:ext uri="{FF2B5EF4-FFF2-40B4-BE49-F238E27FC236}">
                  <a16:creationId xmlns:a16="http://schemas.microsoft.com/office/drawing/2014/main" id="{7B8D4CC9-E007-FC41-E4D8-1A1E2B24DF5C}"/>
                </a:ext>
              </a:extLst>
            </p:cNvPr>
            <p:cNvSpPr txBox="1">
              <a:spLocks/>
            </p:cNvSpPr>
            <p:nvPr/>
          </p:nvSpPr>
          <p:spPr>
            <a:xfrm>
              <a:off x="9503470" y="5865601"/>
              <a:ext cx="1620932" cy="8493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venir Book" panose="02000503020000020003" pitchFamily="2" charset="0"/>
                  <a:cs typeface="Calibri" panose="020F0502020204030204" pitchFamily="34" charset="0"/>
                </a:rPr>
                <a:t>Energy</a:t>
              </a:r>
            </a:p>
          </p:txBody>
        </p:sp>
        <p:cxnSp>
          <p:nvCxnSpPr>
            <p:cNvPr id="54" name="Straight Arrow Connector 53">
              <a:extLst>
                <a:ext uri="{FF2B5EF4-FFF2-40B4-BE49-F238E27FC236}">
                  <a16:creationId xmlns:a16="http://schemas.microsoft.com/office/drawing/2014/main" id="{48B0D1E8-CF42-D11B-9F9D-3750F734A1AA}"/>
                </a:ext>
              </a:extLst>
            </p:cNvPr>
            <p:cNvCxnSpPr/>
            <p:nvPr/>
          </p:nvCxnSpPr>
          <p:spPr>
            <a:xfrm>
              <a:off x="8593606" y="5306589"/>
              <a:ext cx="292608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55" name="Freeform 154">
            <a:extLst>
              <a:ext uri="{FF2B5EF4-FFF2-40B4-BE49-F238E27FC236}">
                <a16:creationId xmlns:a16="http://schemas.microsoft.com/office/drawing/2014/main" id="{822753FC-BBAA-4E98-7407-DF275C296C5E}"/>
              </a:ext>
            </a:extLst>
          </p:cNvPr>
          <p:cNvSpPr/>
          <p:nvPr/>
        </p:nvSpPr>
        <p:spPr>
          <a:xfrm>
            <a:off x="1166419" y="3958971"/>
            <a:ext cx="3324156" cy="1386067"/>
          </a:xfrm>
          <a:custGeom>
            <a:avLst/>
            <a:gdLst>
              <a:gd name="connsiteX0" fmla="*/ 219165 w 3324156"/>
              <a:gd name="connsiteY0" fmla="*/ 666286 h 1386067"/>
              <a:gd name="connsiteX1" fmla="*/ 275220 w 3324156"/>
              <a:gd name="connsiteY1" fmla="*/ 508631 h 1386067"/>
              <a:gd name="connsiteX2" fmla="*/ 338282 w 3324156"/>
              <a:gd name="connsiteY2" fmla="*/ 343969 h 1386067"/>
              <a:gd name="connsiteX3" fmla="*/ 404847 w 3324156"/>
              <a:gd name="connsiteY3" fmla="*/ 179307 h 1386067"/>
              <a:gd name="connsiteX4" fmla="*/ 481923 w 3324156"/>
              <a:gd name="connsiteY4" fmla="*/ 63693 h 1386067"/>
              <a:gd name="connsiteX5" fmla="*/ 566006 w 3324156"/>
              <a:gd name="connsiteY5" fmla="*/ 28659 h 1386067"/>
              <a:gd name="connsiteX6" fmla="*/ 632572 w 3324156"/>
              <a:gd name="connsiteY6" fmla="*/ 7638 h 1386067"/>
              <a:gd name="connsiteX7" fmla="*/ 744682 w 3324156"/>
              <a:gd name="connsiteY7" fmla="*/ 35666 h 1386067"/>
              <a:gd name="connsiteX8" fmla="*/ 797234 w 3324156"/>
              <a:gd name="connsiteY8" fmla="*/ 63693 h 1386067"/>
              <a:gd name="connsiteX9" fmla="*/ 839275 w 3324156"/>
              <a:gd name="connsiteY9" fmla="*/ 119748 h 1386067"/>
              <a:gd name="connsiteX10" fmla="*/ 884820 w 3324156"/>
              <a:gd name="connsiteY10" fmla="*/ 210838 h 1386067"/>
              <a:gd name="connsiteX11" fmla="*/ 926861 w 3324156"/>
              <a:gd name="connsiteY11" fmla="*/ 287914 h 1386067"/>
              <a:gd name="connsiteX12" fmla="*/ 972406 w 3324156"/>
              <a:gd name="connsiteY12" fmla="*/ 442066 h 1386067"/>
              <a:gd name="connsiteX13" fmla="*/ 1024958 w 3324156"/>
              <a:gd name="connsiteY13" fmla="*/ 561183 h 1386067"/>
              <a:gd name="connsiteX14" fmla="*/ 1074006 w 3324156"/>
              <a:gd name="connsiteY14" fmla="*/ 715335 h 1386067"/>
              <a:gd name="connsiteX15" fmla="*/ 1112544 w 3324156"/>
              <a:gd name="connsiteY15" fmla="*/ 827445 h 1386067"/>
              <a:gd name="connsiteX16" fmla="*/ 1203634 w 3324156"/>
              <a:gd name="connsiteY16" fmla="*/ 533155 h 1386067"/>
              <a:gd name="connsiteX17" fmla="*/ 1263192 w 3324156"/>
              <a:gd name="connsiteY17" fmla="*/ 371997 h 1386067"/>
              <a:gd name="connsiteX18" fmla="*/ 1312241 w 3324156"/>
              <a:gd name="connsiteY18" fmla="*/ 238866 h 1386067"/>
              <a:gd name="connsiteX19" fmla="*/ 1375303 w 3324156"/>
              <a:gd name="connsiteY19" fmla="*/ 119748 h 1386067"/>
              <a:gd name="connsiteX20" fmla="*/ 1452379 w 3324156"/>
              <a:gd name="connsiteY20" fmla="*/ 32162 h 1386067"/>
              <a:gd name="connsiteX21" fmla="*/ 1571496 w 3324156"/>
              <a:gd name="connsiteY21" fmla="*/ 631 h 1386067"/>
              <a:gd name="connsiteX22" fmla="*/ 1694116 w 3324156"/>
              <a:gd name="connsiteY22" fmla="*/ 39169 h 1386067"/>
              <a:gd name="connsiteX23" fmla="*/ 1785206 w 3324156"/>
              <a:gd name="connsiteY23" fmla="*/ 116245 h 1386067"/>
              <a:gd name="connsiteX24" fmla="*/ 1851772 w 3324156"/>
              <a:gd name="connsiteY24" fmla="*/ 263390 h 1386067"/>
              <a:gd name="connsiteX25" fmla="*/ 1914834 w 3324156"/>
              <a:gd name="connsiteY25" fmla="*/ 438562 h 1386067"/>
              <a:gd name="connsiteX26" fmla="*/ 1977896 w 3324156"/>
              <a:gd name="connsiteY26" fmla="*/ 596217 h 1386067"/>
              <a:gd name="connsiteX27" fmla="*/ 2016434 w 3324156"/>
              <a:gd name="connsiteY27" fmla="*/ 732852 h 1386067"/>
              <a:gd name="connsiteX28" fmla="*/ 2047965 w 3324156"/>
              <a:gd name="connsiteY28" fmla="*/ 802921 h 1386067"/>
              <a:gd name="connsiteX29" fmla="*/ 2090006 w 3324156"/>
              <a:gd name="connsiteY29" fmla="*/ 666286 h 1386067"/>
              <a:gd name="connsiteX30" fmla="*/ 2139054 w 3324156"/>
              <a:gd name="connsiteY30" fmla="*/ 519142 h 1386067"/>
              <a:gd name="connsiteX31" fmla="*/ 2198613 w 3324156"/>
              <a:gd name="connsiteY31" fmla="*/ 357983 h 1386067"/>
              <a:gd name="connsiteX32" fmla="*/ 2247661 w 3324156"/>
              <a:gd name="connsiteY32" fmla="*/ 235362 h 1386067"/>
              <a:gd name="connsiteX33" fmla="*/ 2300213 w 3324156"/>
              <a:gd name="connsiteY33" fmla="*/ 119748 h 1386067"/>
              <a:gd name="connsiteX34" fmla="*/ 2359772 w 3324156"/>
              <a:gd name="connsiteY34" fmla="*/ 53183 h 1386067"/>
              <a:gd name="connsiteX35" fmla="*/ 2440351 w 3324156"/>
              <a:gd name="connsiteY35" fmla="*/ 18148 h 1386067"/>
              <a:gd name="connsiteX36" fmla="*/ 2496406 w 3324156"/>
              <a:gd name="connsiteY36" fmla="*/ 631 h 1386067"/>
              <a:gd name="connsiteX37" fmla="*/ 2552461 w 3324156"/>
              <a:gd name="connsiteY37" fmla="*/ 7638 h 1386067"/>
              <a:gd name="connsiteX38" fmla="*/ 2626034 w 3324156"/>
              <a:gd name="connsiteY38" fmla="*/ 42673 h 1386067"/>
              <a:gd name="connsiteX39" fmla="*/ 2689096 w 3324156"/>
              <a:gd name="connsiteY39" fmla="*/ 81211 h 1386067"/>
              <a:gd name="connsiteX40" fmla="*/ 2745151 w 3324156"/>
              <a:gd name="connsiteY40" fmla="*/ 182811 h 1386067"/>
              <a:gd name="connsiteX41" fmla="*/ 2808213 w 3324156"/>
              <a:gd name="connsiteY41" fmla="*/ 315942 h 1386067"/>
              <a:gd name="connsiteX42" fmla="*/ 2871275 w 3324156"/>
              <a:gd name="connsiteY42" fmla="*/ 498121 h 1386067"/>
              <a:gd name="connsiteX43" fmla="*/ 2934337 w 3324156"/>
              <a:gd name="connsiteY43" fmla="*/ 673293 h 1386067"/>
              <a:gd name="connsiteX44" fmla="*/ 2972875 w 3324156"/>
              <a:gd name="connsiteY44" fmla="*/ 806424 h 1386067"/>
              <a:gd name="connsiteX45" fmla="*/ 3014916 w 3324156"/>
              <a:gd name="connsiteY45" fmla="*/ 890507 h 1386067"/>
              <a:gd name="connsiteX46" fmla="*/ 3049951 w 3324156"/>
              <a:gd name="connsiteY46" fmla="*/ 1002617 h 1386067"/>
              <a:gd name="connsiteX47" fmla="*/ 3095496 w 3324156"/>
              <a:gd name="connsiteY47" fmla="*/ 1069183 h 1386067"/>
              <a:gd name="connsiteX48" fmla="*/ 3113013 w 3324156"/>
              <a:gd name="connsiteY48" fmla="*/ 1324935 h 1386067"/>
              <a:gd name="connsiteX49" fmla="*/ 215661 w 3324156"/>
              <a:gd name="connsiteY49" fmla="*/ 1328438 h 1386067"/>
              <a:gd name="connsiteX50" fmla="*/ 219165 w 3324156"/>
              <a:gd name="connsiteY50" fmla="*/ 666286 h 13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24156" h="1386067">
                <a:moveTo>
                  <a:pt x="219165" y="666286"/>
                </a:moveTo>
                <a:cubicBezTo>
                  <a:pt x="229092" y="529651"/>
                  <a:pt x="255367" y="562351"/>
                  <a:pt x="275220" y="508631"/>
                </a:cubicBezTo>
                <a:cubicBezTo>
                  <a:pt x="295073" y="454911"/>
                  <a:pt x="316678" y="398856"/>
                  <a:pt x="338282" y="343969"/>
                </a:cubicBezTo>
                <a:cubicBezTo>
                  <a:pt x="359886" y="289082"/>
                  <a:pt x="380907" y="226020"/>
                  <a:pt x="404847" y="179307"/>
                </a:cubicBezTo>
                <a:cubicBezTo>
                  <a:pt x="428787" y="132594"/>
                  <a:pt x="455063" y="88801"/>
                  <a:pt x="481923" y="63693"/>
                </a:cubicBezTo>
                <a:cubicBezTo>
                  <a:pt x="508783" y="38585"/>
                  <a:pt x="540898" y="38001"/>
                  <a:pt x="566006" y="28659"/>
                </a:cubicBezTo>
                <a:cubicBezTo>
                  <a:pt x="591114" y="19317"/>
                  <a:pt x="602793" y="6470"/>
                  <a:pt x="632572" y="7638"/>
                </a:cubicBezTo>
                <a:cubicBezTo>
                  <a:pt x="662351" y="8806"/>
                  <a:pt x="717238" y="26324"/>
                  <a:pt x="744682" y="35666"/>
                </a:cubicBezTo>
                <a:cubicBezTo>
                  <a:pt x="772126" y="45008"/>
                  <a:pt x="781469" y="49679"/>
                  <a:pt x="797234" y="63693"/>
                </a:cubicBezTo>
                <a:cubicBezTo>
                  <a:pt x="812999" y="77707"/>
                  <a:pt x="824677" y="95224"/>
                  <a:pt x="839275" y="119748"/>
                </a:cubicBezTo>
                <a:cubicBezTo>
                  <a:pt x="853873" y="144272"/>
                  <a:pt x="870222" y="182810"/>
                  <a:pt x="884820" y="210838"/>
                </a:cubicBezTo>
                <a:cubicBezTo>
                  <a:pt x="899418" y="238866"/>
                  <a:pt x="912263" y="249376"/>
                  <a:pt x="926861" y="287914"/>
                </a:cubicBezTo>
                <a:cubicBezTo>
                  <a:pt x="941459" y="326452"/>
                  <a:pt x="956057" y="396521"/>
                  <a:pt x="972406" y="442066"/>
                </a:cubicBezTo>
                <a:cubicBezTo>
                  <a:pt x="988755" y="487611"/>
                  <a:pt x="1008025" y="515638"/>
                  <a:pt x="1024958" y="561183"/>
                </a:cubicBezTo>
                <a:cubicBezTo>
                  <a:pt x="1041891" y="606728"/>
                  <a:pt x="1059408" y="670958"/>
                  <a:pt x="1074006" y="715335"/>
                </a:cubicBezTo>
                <a:cubicBezTo>
                  <a:pt x="1088604" y="759712"/>
                  <a:pt x="1090939" y="857808"/>
                  <a:pt x="1112544" y="827445"/>
                </a:cubicBezTo>
                <a:cubicBezTo>
                  <a:pt x="1134149" y="797082"/>
                  <a:pt x="1178526" y="609063"/>
                  <a:pt x="1203634" y="533155"/>
                </a:cubicBezTo>
                <a:cubicBezTo>
                  <a:pt x="1228742" y="457247"/>
                  <a:pt x="1263192" y="371997"/>
                  <a:pt x="1263192" y="371997"/>
                </a:cubicBezTo>
                <a:cubicBezTo>
                  <a:pt x="1281293" y="322949"/>
                  <a:pt x="1293556" y="280907"/>
                  <a:pt x="1312241" y="238866"/>
                </a:cubicBezTo>
                <a:cubicBezTo>
                  <a:pt x="1330926" y="196825"/>
                  <a:pt x="1351947" y="154199"/>
                  <a:pt x="1375303" y="119748"/>
                </a:cubicBezTo>
                <a:cubicBezTo>
                  <a:pt x="1398659" y="85297"/>
                  <a:pt x="1419680" y="52015"/>
                  <a:pt x="1452379" y="32162"/>
                </a:cubicBezTo>
                <a:cubicBezTo>
                  <a:pt x="1485078" y="12309"/>
                  <a:pt x="1531207" y="-537"/>
                  <a:pt x="1571496" y="631"/>
                </a:cubicBezTo>
                <a:cubicBezTo>
                  <a:pt x="1611785" y="1799"/>
                  <a:pt x="1658498" y="19900"/>
                  <a:pt x="1694116" y="39169"/>
                </a:cubicBezTo>
                <a:cubicBezTo>
                  <a:pt x="1729734" y="58438"/>
                  <a:pt x="1758930" y="78875"/>
                  <a:pt x="1785206" y="116245"/>
                </a:cubicBezTo>
                <a:cubicBezTo>
                  <a:pt x="1811482" y="153615"/>
                  <a:pt x="1830167" y="209670"/>
                  <a:pt x="1851772" y="263390"/>
                </a:cubicBezTo>
                <a:cubicBezTo>
                  <a:pt x="1873377" y="317109"/>
                  <a:pt x="1893813" y="383091"/>
                  <a:pt x="1914834" y="438562"/>
                </a:cubicBezTo>
                <a:cubicBezTo>
                  <a:pt x="1935855" y="494033"/>
                  <a:pt x="1960963" y="547169"/>
                  <a:pt x="1977896" y="596217"/>
                </a:cubicBezTo>
                <a:cubicBezTo>
                  <a:pt x="1994829" y="645265"/>
                  <a:pt x="2004756" y="698401"/>
                  <a:pt x="2016434" y="732852"/>
                </a:cubicBezTo>
                <a:cubicBezTo>
                  <a:pt x="2028112" y="767303"/>
                  <a:pt x="2035703" y="814015"/>
                  <a:pt x="2047965" y="802921"/>
                </a:cubicBezTo>
                <a:cubicBezTo>
                  <a:pt x="2060227" y="791827"/>
                  <a:pt x="2074825" y="713582"/>
                  <a:pt x="2090006" y="666286"/>
                </a:cubicBezTo>
                <a:cubicBezTo>
                  <a:pt x="2105187" y="618990"/>
                  <a:pt x="2120953" y="570526"/>
                  <a:pt x="2139054" y="519142"/>
                </a:cubicBezTo>
                <a:cubicBezTo>
                  <a:pt x="2157155" y="467758"/>
                  <a:pt x="2180512" y="405280"/>
                  <a:pt x="2198613" y="357983"/>
                </a:cubicBezTo>
                <a:cubicBezTo>
                  <a:pt x="2216714" y="310686"/>
                  <a:pt x="2230728" y="275068"/>
                  <a:pt x="2247661" y="235362"/>
                </a:cubicBezTo>
                <a:cubicBezTo>
                  <a:pt x="2264594" y="195656"/>
                  <a:pt x="2281528" y="150111"/>
                  <a:pt x="2300213" y="119748"/>
                </a:cubicBezTo>
                <a:cubicBezTo>
                  <a:pt x="2318898" y="89385"/>
                  <a:pt x="2336416" y="70116"/>
                  <a:pt x="2359772" y="53183"/>
                </a:cubicBezTo>
                <a:cubicBezTo>
                  <a:pt x="2383128" y="36250"/>
                  <a:pt x="2417579" y="26907"/>
                  <a:pt x="2440351" y="18148"/>
                </a:cubicBezTo>
                <a:cubicBezTo>
                  <a:pt x="2463123" y="9389"/>
                  <a:pt x="2477721" y="2383"/>
                  <a:pt x="2496406" y="631"/>
                </a:cubicBezTo>
                <a:cubicBezTo>
                  <a:pt x="2515091" y="-1121"/>
                  <a:pt x="2530856" y="631"/>
                  <a:pt x="2552461" y="7638"/>
                </a:cubicBezTo>
                <a:cubicBezTo>
                  <a:pt x="2574066" y="14645"/>
                  <a:pt x="2603262" y="30411"/>
                  <a:pt x="2626034" y="42673"/>
                </a:cubicBezTo>
                <a:cubicBezTo>
                  <a:pt x="2648807" y="54935"/>
                  <a:pt x="2669243" y="57855"/>
                  <a:pt x="2689096" y="81211"/>
                </a:cubicBezTo>
                <a:cubicBezTo>
                  <a:pt x="2708949" y="104567"/>
                  <a:pt x="2725298" y="143689"/>
                  <a:pt x="2745151" y="182811"/>
                </a:cubicBezTo>
                <a:cubicBezTo>
                  <a:pt x="2765004" y="221933"/>
                  <a:pt x="2787192" y="263390"/>
                  <a:pt x="2808213" y="315942"/>
                </a:cubicBezTo>
                <a:cubicBezTo>
                  <a:pt x="2829234" y="368494"/>
                  <a:pt x="2850254" y="438563"/>
                  <a:pt x="2871275" y="498121"/>
                </a:cubicBezTo>
                <a:cubicBezTo>
                  <a:pt x="2892296" y="557679"/>
                  <a:pt x="2917404" y="621909"/>
                  <a:pt x="2934337" y="673293"/>
                </a:cubicBezTo>
                <a:cubicBezTo>
                  <a:pt x="2951270" y="724677"/>
                  <a:pt x="2959445" y="770222"/>
                  <a:pt x="2972875" y="806424"/>
                </a:cubicBezTo>
                <a:cubicBezTo>
                  <a:pt x="2986305" y="842626"/>
                  <a:pt x="3002070" y="857808"/>
                  <a:pt x="3014916" y="890507"/>
                </a:cubicBezTo>
                <a:cubicBezTo>
                  <a:pt x="3027762" y="923206"/>
                  <a:pt x="3036521" y="972838"/>
                  <a:pt x="3049951" y="1002617"/>
                </a:cubicBezTo>
                <a:cubicBezTo>
                  <a:pt x="3063381" y="1032396"/>
                  <a:pt x="3084986" y="1015463"/>
                  <a:pt x="3095496" y="1069183"/>
                </a:cubicBezTo>
                <a:cubicBezTo>
                  <a:pt x="3106006" y="1122903"/>
                  <a:pt x="3592985" y="1281726"/>
                  <a:pt x="3113013" y="1324935"/>
                </a:cubicBezTo>
                <a:cubicBezTo>
                  <a:pt x="2633041" y="1368144"/>
                  <a:pt x="697969" y="1435877"/>
                  <a:pt x="215661" y="1328438"/>
                </a:cubicBezTo>
                <a:cubicBezTo>
                  <a:pt x="-266647" y="1220999"/>
                  <a:pt x="209238" y="802921"/>
                  <a:pt x="219165" y="666286"/>
                </a:cubicBezTo>
                <a:close/>
              </a:path>
            </a:pathLst>
          </a:custGeom>
          <a:solidFill>
            <a:schemeClr val="accent1">
              <a:lumMod val="50000"/>
              <a:lumOff val="50000"/>
              <a:alpha val="30000"/>
            </a:schemeClr>
          </a:solidFill>
          <a:ln w="50800">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156" name="Rectangle 155">
            <a:extLst>
              <a:ext uri="{FF2B5EF4-FFF2-40B4-BE49-F238E27FC236}">
                <a16:creationId xmlns:a16="http://schemas.microsoft.com/office/drawing/2014/main" id="{A2A5ED7D-6A8A-5D23-7FB0-063A4759BBDA}"/>
              </a:ext>
            </a:extLst>
          </p:cNvPr>
          <p:cNvSpPr/>
          <p:nvPr/>
        </p:nvSpPr>
        <p:spPr>
          <a:xfrm>
            <a:off x="830868" y="3958971"/>
            <a:ext cx="500129" cy="1383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57" name="Rectangle 156">
            <a:extLst>
              <a:ext uri="{FF2B5EF4-FFF2-40B4-BE49-F238E27FC236}">
                <a16:creationId xmlns:a16="http://schemas.microsoft.com/office/drawing/2014/main" id="{5DE8C02F-36F1-9C28-EC39-1A02861855BB}"/>
              </a:ext>
            </a:extLst>
          </p:cNvPr>
          <p:cNvSpPr/>
          <p:nvPr/>
        </p:nvSpPr>
        <p:spPr>
          <a:xfrm rot="16200000">
            <a:off x="2742384" y="3817870"/>
            <a:ext cx="199475" cy="3073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58" name="Rectangle 157">
            <a:extLst>
              <a:ext uri="{FF2B5EF4-FFF2-40B4-BE49-F238E27FC236}">
                <a16:creationId xmlns:a16="http://schemas.microsoft.com/office/drawing/2014/main" id="{30EFCB03-881B-C3B8-EDB1-8F805EA0D5B6}"/>
              </a:ext>
            </a:extLst>
          </p:cNvPr>
          <p:cNvSpPr/>
          <p:nvPr/>
        </p:nvSpPr>
        <p:spPr>
          <a:xfrm>
            <a:off x="4193604" y="4016616"/>
            <a:ext cx="365404" cy="1383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5" name="Rectangle 14">
            <a:extLst>
              <a:ext uri="{FF2B5EF4-FFF2-40B4-BE49-F238E27FC236}">
                <a16:creationId xmlns:a16="http://schemas.microsoft.com/office/drawing/2014/main" id="{62291C17-155B-8CD4-2FA2-92C499DA83D1}"/>
              </a:ext>
            </a:extLst>
          </p:cNvPr>
          <p:cNvSpPr/>
          <p:nvPr/>
        </p:nvSpPr>
        <p:spPr>
          <a:xfrm>
            <a:off x="3193141" y="103924"/>
            <a:ext cx="8998859" cy="276999"/>
          </a:xfrm>
          <a:prstGeom prst="rect">
            <a:avLst/>
          </a:prstGeom>
        </p:spPr>
        <p:txBody>
          <a:bodyPr wrap="square">
            <a:spAutoFit/>
          </a:bodyPr>
          <a:lstStyle/>
          <a:p>
            <a:pPr algn="r"/>
            <a:r>
              <a:rPr lang="en-US" sz="1200" dirty="0">
                <a:solidFill>
                  <a:schemeClr val="bg1">
                    <a:lumMod val="65000"/>
                  </a:schemeClr>
                </a:solidFill>
              </a:rPr>
              <a:t>Image based on </a:t>
            </a:r>
            <a:r>
              <a:rPr lang="en-US" sz="1200" i="1" dirty="0">
                <a:solidFill>
                  <a:schemeClr val="bg1">
                    <a:lumMod val="65000"/>
                  </a:schemeClr>
                </a:solidFill>
              </a:rPr>
              <a:t>Quantum Hall Effect </a:t>
            </a:r>
            <a:r>
              <a:rPr lang="en-US" sz="1200" dirty="0">
                <a:solidFill>
                  <a:schemeClr val="bg1">
                    <a:lumMod val="65000"/>
                  </a:schemeClr>
                </a:solidFill>
              </a:rPr>
              <a:t>by Alba Cazorla, </a:t>
            </a:r>
            <a:r>
              <a:rPr lang="en-US" sz="1200" dirty="0">
                <a:solidFill>
                  <a:schemeClr val="bg1">
                    <a:lumMod val="65000"/>
                  </a:schemeClr>
                </a:solidFill>
                <a:hlinkClick r:id="rId3">
                  <a:extLst>
                    <a:ext uri="{A12FA001-AC4F-418D-AE19-62706E023703}">
                      <ahyp:hlinkClr xmlns:ahyp="http://schemas.microsoft.com/office/drawing/2018/hyperlinkcolor" val="tx"/>
                    </a:ext>
                  </a:extLst>
                </a:hlinkClick>
              </a:rPr>
              <a:t>https://en.wikipedia.org/wiki/Quantum_Hall_effect#/media/File:Densidadestadossinspin.jpg</a:t>
            </a:r>
            <a:r>
              <a:rPr lang="en-US" sz="1200" dirty="0">
                <a:solidFill>
                  <a:schemeClr val="bg1">
                    <a:lumMod val="65000"/>
                  </a:schemeClr>
                </a:solidFill>
              </a:rPr>
              <a:t> </a:t>
            </a:r>
          </a:p>
        </p:txBody>
      </p:sp>
      <p:cxnSp>
        <p:nvCxnSpPr>
          <p:cNvPr id="127" name="Straight Arrow Connector 126">
            <a:extLst>
              <a:ext uri="{FF2B5EF4-FFF2-40B4-BE49-F238E27FC236}">
                <a16:creationId xmlns:a16="http://schemas.microsoft.com/office/drawing/2014/main" id="{6C258370-09A4-250C-33A1-89DE89B42B89}"/>
              </a:ext>
            </a:extLst>
          </p:cNvPr>
          <p:cNvCxnSpPr>
            <a:cxnSpLocks/>
          </p:cNvCxnSpPr>
          <p:nvPr/>
        </p:nvCxnSpPr>
        <p:spPr>
          <a:xfrm flipV="1">
            <a:off x="1330997" y="1403646"/>
            <a:ext cx="0" cy="384386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666A8101-79B9-A85E-FB33-42D54ECFBA95}"/>
              </a:ext>
            </a:extLst>
          </p:cNvPr>
          <p:cNvCxnSpPr>
            <a:cxnSpLocks/>
          </p:cNvCxnSpPr>
          <p:nvPr/>
        </p:nvCxnSpPr>
        <p:spPr>
          <a:xfrm flipH="1" flipV="1">
            <a:off x="1833269" y="5250556"/>
            <a:ext cx="3387" cy="91440"/>
          </a:xfrm>
          <a:prstGeom prst="straightConnector1">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93560124-20D5-B9E7-4614-74159E445E57}"/>
              </a:ext>
            </a:extLst>
          </p:cNvPr>
          <p:cNvCxnSpPr>
            <a:cxnSpLocks/>
          </p:cNvCxnSpPr>
          <p:nvPr/>
        </p:nvCxnSpPr>
        <p:spPr>
          <a:xfrm flipH="1" flipV="1">
            <a:off x="2715861" y="5250556"/>
            <a:ext cx="3387" cy="91440"/>
          </a:xfrm>
          <a:prstGeom prst="straightConnector1">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EF4456DB-23B8-ED3D-170F-5AC96C6E6507}"/>
              </a:ext>
            </a:extLst>
          </p:cNvPr>
          <p:cNvCxnSpPr>
            <a:cxnSpLocks/>
          </p:cNvCxnSpPr>
          <p:nvPr/>
        </p:nvCxnSpPr>
        <p:spPr>
          <a:xfrm flipH="1" flipV="1">
            <a:off x="3700073" y="5250556"/>
            <a:ext cx="3387" cy="91440"/>
          </a:xfrm>
          <a:prstGeom prst="straightConnector1">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6" name="Title 1">
            <a:extLst>
              <a:ext uri="{FF2B5EF4-FFF2-40B4-BE49-F238E27FC236}">
                <a16:creationId xmlns:a16="http://schemas.microsoft.com/office/drawing/2014/main" id="{A3698318-1E18-1A25-785C-E0A54FD07AA5}"/>
              </a:ext>
            </a:extLst>
          </p:cNvPr>
          <p:cNvSpPr txBox="1">
            <a:spLocks/>
          </p:cNvSpPr>
          <p:nvPr/>
        </p:nvSpPr>
        <p:spPr>
          <a:xfrm>
            <a:off x="2525037" y="5424039"/>
            <a:ext cx="516464" cy="5567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Avenir Book" panose="02000503020000020003" pitchFamily="2" charset="0"/>
                <a:cs typeface="Calibri" panose="020F0502020204030204" pitchFamily="34" charset="0"/>
              </a:rPr>
              <a:t>E</a:t>
            </a:r>
            <a:r>
              <a:rPr lang="en-US" sz="2400" baseline="-25000" dirty="0">
                <a:latin typeface="Avenir Book" panose="02000503020000020003" pitchFamily="2" charset="0"/>
                <a:cs typeface="Calibri" panose="020F0502020204030204" pitchFamily="34" charset="0"/>
              </a:rPr>
              <a:t>2</a:t>
            </a:r>
            <a:endParaRPr lang="en-US" sz="2400" dirty="0">
              <a:latin typeface="Avenir Book" panose="02000503020000020003" pitchFamily="2" charset="0"/>
              <a:cs typeface="Calibri" panose="020F0502020204030204" pitchFamily="34" charset="0"/>
            </a:endParaRPr>
          </a:p>
        </p:txBody>
      </p:sp>
      <p:sp>
        <p:nvSpPr>
          <p:cNvPr id="137" name="Title 1">
            <a:extLst>
              <a:ext uri="{FF2B5EF4-FFF2-40B4-BE49-F238E27FC236}">
                <a16:creationId xmlns:a16="http://schemas.microsoft.com/office/drawing/2014/main" id="{2B912A68-5D74-2D24-AFC0-F249235515E9}"/>
              </a:ext>
            </a:extLst>
          </p:cNvPr>
          <p:cNvSpPr txBox="1">
            <a:spLocks/>
          </p:cNvSpPr>
          <p:nvPr/>
        </p:nvSpPr>
        <p:spPr>
          <a:xfrm>
            <a:off x="1632794" y="5422395"/>
            <a:ext cx="516464" cy="5567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Avenir Book" panose="02000503020000020003" pitchFamily="2" charset="0"/>
                <a:cs typeface="Calibri" panose="020F0502020204030204" pitchFamily="34" charset="0"/>
              </a:rPr>
              <a:t>E</a:t>
            </a:r>
            <a:r>
              <a:rPr lang="en-US" sz="2400" baseline="-25000" dirty="0">
                <a:latin typeface="Avenir Book" panose="02000503020000020003" pitchFamily="2" charset="0"/>
                <a:cs typeface="Calibri" panose="020F0502020204030204" pitchFamily="34" charset="0"/>
              </a:rPr>
              <a:t>1</a:t>
            </a:r>
            <a:endParaRPr lang="en-US" sz="2400" dirty="0">
              <a:latin typeface="Avenir Book" panose="02000503020000020003" pitchFamily="2" charset="0"/>
              <a:cs typeface="Calibri" panose="020F0502020204030204" pitchFamily="34" charset="0"/>
            </a:endParaRPr>
          </a:p>
        </p:txBody>
      </p:sp>
      <p:sp>
        <p:nvSpPr>
          <p:cNvPr id="138" name="Title 1">
            <a:extLst>
              <a:ext uri="{FF2B5EF4-FFF2-40B4-BE49-F238E27FC236}">
                <a16:creationId xmlns:a16="http://schemas.microsoft.com/office/drawing/2014/main" id="{90A7959A-1910-B3BF-FE43-953218EB7F0B}"/>
              </a:ext>
            </a:extLst>
          </p:cNvPr>
          <p:cNvSpPr txBox="1">
            <a:spLocks/>
          </p:cNvSpPr>
          <p:nvPr/>
        </p:nvSpPr>
        <p:spPr>
          <a:xfrm>
            <a:off x="3500394" y="5424039"/>
            <a:ext cx="516464" cy="5567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Avenir Book" panose="02000503020000020003" pitchFamily="2" charset="0"/>
                <a:cs typeface="Calibri" panose="020F0502020204030204" pitchFamily="34" charset="0"/>
              </a:rPr>
              <a:t>E</a:t>
            </a:r>
            <a:r>
              <a:rPr lang="en-US" sz="2400" baseline="-25000" dirty="0">
                <a:latin typeface="Avenir Book" panose="02000503020000020003" pitchFamily="2" charset="0"/>
                <a:cs typeface="Calibri" panose="020F0502020204030204" pitchFamily="34" charset="0"/>
              </a:rPr>
              <a:t>3</a:t>
            </a:r>
            <a:endParaRPr lang="en-US" sz="2400" dirty="0">
              <a:latin typeface="Avenir Book" panose="02000503020000020003" pitchFamily="2" charset="0"/>
              <a:cs typeface="Calibri" panose="020F0502020204030204" pitchFamily="34" charset="0"/>
            </a:endParaRPr>
          </a:p>
        </p:txBody>
      </p:sp>
      <p:cxnSp>
        <p:nvCxnSpPr>
          <p:cNvPr id="140" name="Straight Arrow Connector 139">
            <a:extLst>
              <a:ext uri="{FF2B5EF4-FFF2-40B4-BE49-F238E27FC236}">
                <a16:creationId xmlns:a16="http://schemas.microsoft.com/office/drawing/2014/main" id="{8B61EF81-2970-3C87-C4B1-E7189CAE7571}"/>
              </a:ext>
            </a:extLst>
          </p:cNvPr>
          <p:cNvCxnSpPr>
            <a:cxnSpLocks/>
          </p:cNvCxnSpPr>
          <p:nvPr/>
        </p:nvCxnSpPr>
        <p:spPr>
          <a:xfrm>
            <a:off x="1330997" y="5247513"/>
            <a:ext cx="292608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9" name="Title 1">
            <a:extLst>
              <a:ext uri="{FF2B5EF4-FFF2-40B4-BE49-F238E27FC236}">
                <a16:creationId xmlns:a16="http://schemas.microsoft.com/office/drawing/2014/main" id="{A119DDBC-D122-7FF1-EBFB-0D20A6E4120D}"/>
              </a:ext>
            </a:extLst>
          </p:cNvPr>
          <p:cNvSpPr txBox="1">
            <a:spLocks/>
          </p:cNvSpPr>
          <p:nvPr/>
        </p:nvSpPr>
        <p:spPr>
          <a:xfrm rot="16200000">
            <a:off x="-1059870" y="2992674"/>
            <a:ext cx="3847469" cy="7237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venir Book" panose="02000503020000020003" pitchFamily="2" charset="0"/>
                <a:cs typeface="Calibri" panose="020F0502020204030204" pitchFamily="34" charset="0"/>
              </a:rPr>
              <a:t>Number of states</a:t>
            </a:r>
          </a:p>
        </p:txBody>
      </p:sp>
      <p:sp>
        <p:nvSpPr>
          <p:cNvPr id="160" name="Title 1">
            <a:extLst>
              <a:ext uri="{FF2B5EF4-FFF2-40B4-BE49-F238E27FC236}">
                <a16:creationId xmlns:a16="http://schemas.microsoft.com/office/drawing/2014/main" id="{6BC1FAF6-80FF-D585-7104-AFF343209205}"/>
              </a:ext>
            </a:extLst>
          </p:cNvPr>
          <p:cNvSpPr txBox="1">
            <a:spLocks/>
          </p:cNvSpPr>
          <p:nvPr/>
        </p:nvSpPr>
        <p:spPr>
          <a:xfrm>
            <a:off x="1966378" y="5843085"/>
            <a:ext cx="1620932" cy="8493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venir Book" panose="02000503020000020003" pitchFamily="2" charset="0"/>
                <a:cs typeface="Calibri" panose="020F0502020204030204" pitchFamily="34" charset="0"/>
              </a:rPr>
              <a:t>Energy</a:t>
            </a:r>
          </a:p>
        </p:txBody>
      </p:sp>
      <p:cxnSp>
        <p:nvCxnSpPr>
          <p:cNvPr id="2" name="Straight Arrow Connector 1">
            <a:extLst>
              <a:ext uri="{FF2B5EF4-FFF2-40B4-BE49-F238E27FC236}">
                <a16:creationId xmlns:a16="http://schemas.microsoft.com/office/drawing/2014/main" id="{A3C00299-92D1-0A67-C17D-27C717590D81}"/>
              </a:ext>
            </a:extLst>
          </p:cNvPr>
          <p:cNvCxnSpPr>
            <a:cxnSpLocks/>
          </p:cNvCxnSpPr>
          <p:nvPr/>
        </p:nvCxnSpPr>
        <p:spPr>
          <a:xfrm flipV="1">
            <a:off x="3051327" y="1408867"/>
            <a:ext cx="0" cy="3843867"/>
          </a:xfrm>
          <a:prstGeom prst="straightConnector1">
            <a:avLst/>
          </a:prstGeom>
          <a:ln w="50800">
            <a:solidFill>
              <a:schemeClr val="accent2">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40F4D6E8-8306-1EED-5C52-BD128A203A8D}"/>
              </a:ext>
            </a:extLst>
          </p:cNvPr>
          <p:cNvSpPr txBox="1">
            <a:spLocks/>
          </p:cNvSpPr>
          <p:nvPr/>
        </p:nvSpPr>
        <p:spPr>
          <a:xfrm>
            <a:off x="3125175" y="1371726"/>
            <a:ext cx="516464" cy="5567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chemeClr val="accent2">
                    <a:lumMod val="75000"/>
                  </a:schemeClr>
                </a:solidFill>
                <a:latin typeface="Avenir Book" panose="02000503020000020003" pitchFamily="2" charset="0"/>
                <a:cs typeface="Calibri" panose="020F0502020204030204" pitchFamily="34" charset="0"/>
              </a:rPr>
              <a:t>E</a:t>
            </a:r>
            <a:r>
              <a:rPr lang="en-US" sz="2400" baseline="-25000" dirty="0">
                <a:solidFill>
                  <a:schemeClr val="accent2">
                    <a:lumMod val="75000"/>
                  </a:schemeClr>
                </a:solidFill>
                <a:latin typeface="Avenir Book" panose="02000503020000020003" pitchFamily="2" charset="0"/>
                <a:cs typeface="Calibri" panose="020F0502020204030204" pitchFamily="34" charset="0"/>
              </a:rPr>
              <a:t>F</a:t>
            </a:r>
            <a:endParaRPr lang="en-US" sz="2400" dirty="0">
              <a:solidFill>
                <a:schemeClr val="accent2">
                  <a:lumMod val="75000"/>
                </a:schemeClr>
              </a:solidFill>
              <a:latin typeface="Avenir Book" panose="02000503020000020003" pitchFamily="2" charset="0"/>
              <a:cs typeface="Calibri" panose="020F0502020204030204" pitchFamily="34" charset="0"/>
            </a:endParaRPr>
          </a:p>
        </p:txBody>
      </p:sp>
      <p:cxnSp>
        <p:nvCxnSpPr>
          <p:cNvPr id="6" name="Straight Arrow Connector 5">
            <a:extLst>
              <a:ext uri="{FF2B5EF4-FFF2-40B4-BE49-F238E27FC236}">
                <a16:creationId xmlns:a16="http://schemas.microsoft.com/office/drawing/2014/main" id="{29E650DE-5355-79BA-80A0-CFF7BF160830}"/>
              </a:ext>
            </a:extLst>
          </p:cNvPr>
          <p:cNvCxnSpPr>
            <a:cxnSpLocks/>
          </p:cNvCxnSpPr>
          <p:nvPr/>
        </p:nvCxnSpPr>
        <p:spPr>
          <a:xfrm>
            <a:off x="1428068" y="4311342"/>
            <a:ext cx="1645920" cy="0"/>
          </a:xfrm>
          <a:prstGeom prst="straightConnector1">
            <a:avLst/>
          </a:prstGeom>
          <a:ln w="50800">
            <a:solidFill>
              <a:schemeClr val="accent2">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62" name="Title 1">
            <a:extLst>
              <a:ext uri="{FF2B5EF4-FFF2-40B4-BE49-F238E27FC236}">
                <a16:creationId xmlns:a16="http://schemas.microsoft.com/office/drawing/2014/main" id="{451277D2-D8DF-F220-EFB8-B0EA6FC1DA2C}"/>
              </a:ext>
            </a:extLst>
          </p:cNvPr>
          <p:cNvSpPr txBox="1">
            <a:spLocks/>
          </p:cNvSpPr>
          <p:nvPr/>
        </p:nvSpPr>
        <p:spPr>
          <a:xfrm>
            <a:off x="4237335" y="1923490"/>
            <a:ext cx="3378663" cy="10573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accent1"/>
                </a:solidFill>
                <a:latin typeface="Avenir Book" panose="02000503020000020003" pitchFamily="2" charset="0"/>
                <a:cs typeface="Calibri" panose="020F0502020204030204" pitchFamily="34" charset="0"/>
              </a:rPr>
              <a:t>Increase Field Strength</a:t>
            </a:r>
          </a:p>
        </p:txBody>
      </p:sp>
      <p:sp>
        <p:nvSpPr>
          <p:cNvPr id="63" name="Slide Number Placeholder 1">
            <a:extLst>
              <a:ext uri="{FF2B5EF4-FFF2-40B4-BE49-F238E27FC236}">
                <a16:creationId xmlns:a16="http://schemas.microsoft.com/office/drawing/2014/main" id="{E141C709-7649-35E1-4CE5-7B7F99B39D96}"/>
              </a:ext>
            </a:extLst>
          </p:cNvPr>
          <p:cNvSpPr txBox="1">
            <a:spLocks/>
          </p:cNvSpPr>
          <p:nvPr/>
        </p:nvSpPr>
        <p:spPr>
          <a:xfrm>
            <a:off x="9326880" y="642052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B3E7EA-B7E2-9B4C-974D-CCD9A9561041}" type="slidenum">
              <a:rPr lang="en-US" sz="2000" smtClean="0">
                <a:solidFill>
                  <a:schemeClr val="accent1"/>
                </a:solidFill>
              </a:rPr>
              <a:pPr/>
              <a:t>10</a:t>
            </a:fld>
            <a:endParaRPr lang="en-US" sz="2000">
              <a:solidFill>
                <a:schemeClr val="accent1"/>
              </a:solidFill>
            </a:endParaRPr>
          </a:p>
        </p:txBody>
      </p:sp>
      <p:cxnSp>
        <p:nvCxnSpPr>
          <p:cNvPr id="64" name="Straight Arrow Connector 63">
            <a:extLst>
              <a:ext uri="{FF2B5EF4-FFF2-40B4-BE49-F238E27FC236}">
                <a16:creationId xmlns:a16="http://schemas.microsoft.com/office/drawing/2014/main" id="{0D2684D3-0E04-40F8-FFC2-D4B45EF45AA7}"/>
              </a:ext>
            </a:extLst>
          </p:cNvPr>
          <p:cNvCxnSpPr>
            <a:cxnSpLocks/>
          </p:cNvCxnSpPr>
          <p:nvPr/>
        </p:nvCxnSpPr>
        <p:spPr>
          <a:xfrm>
            <a:off x="4858559" y="3400984"/>
            <a:ext cx="2136217" cy="0"/>
          </a:xfrm>
          <a:prstGeom prst="straightConnector1">
            <a:avLst/>
          </a:prstGeom>
          <a:ln w="952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8017E409-95F8-03BD-42E4-6F41C3986D64}"/>
              </a:ext>
            </a:extLst>
          </p:cNvPr>
          <p:cNvCxnSpPr>
            <a:cxnSpLocks/>
          </p:cNvCxnSpPr>
          <p:nvPr/>
        </p:nvCxnSpPr>
        <p:spPr>
          <a:xfrm flipV="1">
            <a:off x="10313936" y="1467943"/>
            <a:ext cx="0" cy="3843867"/>
          </a:xfrm>
          <a:prstGeom prst="straightConnector1">
            <a:avLst/>
          </a:prstGeom>
          <a:ln w="50800">
            <a:solidFill>
              <a:schemeClr val="accent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1287A5F3-250C-4C24-3FBE-7F4A98CE4F30}"/>
              </a:ext>
            </a:extLst>
          </p:cNvPr>
          <p:cNvCxnSpPr>
            <a:cxnSpLocks/>
          </p:cNvCxnSpPr>
          <p:nvPr/>
        </p:nvCxnSpPr>
        <p:spPr>
          <a:xfrm>
            <a:off x="8707006" y="4003789"/>
            <a:ext cx="1645920" cy="0"/>
          </a:xfrm>
          <a:prstGeom prst="straightConnector1">
            <a:avLst/>
          </a:prstGeom>
          <a:ln w="50800">
            <a:solidFill>
              <a:schemeClr val="accent2">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1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 grpId="0"/>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4D543017-CC0D-4D0A-B1D2-1E1F151DA168}"/>
              </a:ext>
            </a:extLst>
          </p:cNvPr>
          <p:cNvSpPr txBox="1">
            <a:spLocks/>
          </p:cNvSpPr>
          <p:nvPr/>
        </p:nvSpPr>
        <p:spPr>
          <a:xfrm>
            <a:off x="9326880" y="642052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B3E7EA-B7E2-9B4C-974D-CCD9A9561041}" type="slidenum">
              <a:rPr lang="en-US" sz="2000" smtClean="0">
                <a:solidFill>
                  <a:schemeClr val="accent1"/>
                </a:solidFill>
              </a:rPr>
              <a:pPr/>
              <a:t>11</a:t>
            </a:fld>
            <a:endParaRPr lang="en-US" sz="2000" dirty="0">
              <a:solidFill>
                <a:schemeClr val="accent1"/>
              </a:solidFill>
            </a:endParaRPr>
          </a:p>
        </p:txBody>
      </p:sp>
      <p:sp>
        <p:nvSpPr>
          <p:cNvPr id="4" name="Title 1">
            <a:extLst>
              <a:ext uri="{FF2B5EF4-FFF2-40B4-BE49-F238E27FC236}">
                <a16:creationId xmlns:a16="http://schemas.microsoft.com/office/drawing/2014/main" id="{7C5F5F2C-29DC-93FA-7F18-56FA028F156D}"/>
              </a:ext>
            </a:extLst>
          </p:cNvPr>
          <p:cNvSpPr txBox="1">
            <a:spLocks/>
          </p:cNvSpPr>
          <p:nvPr/>
        </p:nvSpPr>
        <p:spPr>
          <a:xfrm>
            <a:off x="501317" y="653506"/>
            <a:ext cx="11189366" cy="8493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err="1">
                <a:solidFill>
                  <a:schemeClr val="accent1"/>
                </a:solidFill>
                <a:latin typeface="Avenir Book" panose="02000503020000020003" pitchFamily="2" charset="0"/>
                <a:cs typeface="Calibri" panose="020F0502020204030204" pitchFamily="34" charset="0"/>
              </a:rPr>
              <a:t>Shubnikov</a:t>
            </a:r>
            <a:r>
              <a:rPr lang="en-US" dirty="0">
                <a:solidFill>
                  <a:schemeClr val="accent1"/>
                </a:solidFill>
                <a:latin typeface="Avenir Book" panose="02000503020000020003" pitchFamily="2" charset="0"/>
                <a:cs typeface="Calibri" panose="020F0502020204030204" pitchFamily="34" charset="0"/>
              </a:rPr>
              <a:t>-de Haas Oscillations</a:t>
            </a:r>
          </a:p>
        </p:txBody>
      </p:sp>
      <p:pic>
        <p:nvPicPr>
          <p:cNvPr id="10" name="Picture 9">
            <a:extLst>
              <a:ext uri="{FF2B5EF4-FFF2-40B4-BE49-F238E27FC236}">
                <a16:creationId xmlns:a16="http://schemas.microsoft.com/office/drawing/2014/main" id="{85CE686D-68B6-AB72-041A-50BD7E10FC25}"/>
              </a:ext>
            </a:extLst>
          </p:cNvPr>
          <p:cNvPicPr>
            <a:picLocks noChangeAspect="1"/>
          </p:cNvPicPr>
          <p:nvPr/>
        </p:nvPicPr>
        <p:blipFill rotWithShape="1">
          <a:blip r:embed="rId3"/>
          <a:srcRect l="947"/>
          <a:stretch/>
        </p:blipFill>
        <p:spPr>
          <a:xfrm>
            <a:off x="1651383" y="1283868"/>
            <a:ext cx="9473098" cy="5431536"/>
          </a:xfrm>
          <a:prstGeom prst="rect">
            <a:avLst/>
          </a:prstGeom>
        </p:spPr>
      </p:pic>
    </p:spTree>
    <p:extLst>
      <p:ext uri="{BB962C8B-B14F-4D97-AF65-F5344CB8AC3E}">
        <p14:creationId xmlns:p14="http://schemas.microsoft.com/office/powerpoint/2010/main" val="2656542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1F4624D4-3576-87A6-32C7-F45AED1CD20C}"/>
              </a:ext>
            </a:extLst>
          </p:cNvPr>
          <p:cNvSpPr>
            <a:spLocks noGrp="1"/>
          </p:cNvSpPr>
          <p:nvPr>
            <p:ph type="sldNum" sz="quarter" idx="12"/>
          </p:nvPr>
        </p:nvSpPr>
        <p:spPr>
          <a:xfrm>
            <a:off x="9326880" y="6420524"/>
            <a:ext cx="2743200" cy="365125"/>
          </a:xfrm>
        </p:spPr>
        <p:txBody>
          <a:bodyPr/>
          <a:lstStyle/>
          <a:p>
            <a:fld id="{1FB3E7EA-B7E2-9B4C-974D-CCD9A9561041}" type="slidenum">
              <a:rPr lang="en-US" sz="2000" smtClean="0">
                <a:solidFill>
                  <a:schemeClr val="accent1"/>
                </a:solidFill>
              </a:rPr>
              <a:t>12</a:t>
            </a:fld>
            <a:endParaRPr lang="en-US" sz="2000" dirty="0">
              <a:solidFill>
                <a:schemeClr val="accent1"/>
              </a:solidFill>
            </a:endParaRPr>
          </a:p>
        </p:txBody>
      </p:sp>
      <p:graphicFrame>
        <p:nvGraphicFramePr>
          <p:cNvPr id="4" name="Table 4">
            <a:extLst>
              <a:ext uri="{FF2B5EF4-FFF2-40B4-BE49-F238E27FC236}">
                <a16:creationId xmlns:a16="http://schemas.microsoft.com/office/drawing/2014/main" id="{C52FE972-E5BB-C669-2939-95CC5C51A2E7}"/>
              </a:ext>
            </a:extLst>
          </p:cNvPr>
          <p:cNvGraphicFramePr>
            <a:graphicFrameLocks noGrp="1"/>
          </p:cNvGraphicFramePr>
          <p:nvPr>
            <p:extLst>
              <p:ext uri="{D42A27DB-BD31-4B8C-83A1-F6EECF244321}">
                <p14:modId xmlns:p14="http://schemas.microsoft.com/office/powerpoint/2010/main" val="2973687353"/>
              </p:ext>
            </p:extLst>
          </p:nvPr>
        </p:nvGraphicFramePr>
        <p:xfrm>
          <a:off x="296883" y="895032"/>
          <a:ext cx="11383283" cy="5390313"/>
        </p:xfrm>
        <a:graphic>
          <a:graphicData uri="http://schemas.openxmlformats.org/drawingml/2006/table">
            <a:tbl>
              <a:tblPr firstRow="1" bandRow="1">
                <a:effectLst/>
                <a:tableStyleId>{073A0DAA-6AF3-43AB-8588-CEC1D06C72B9}</a:tableStyleId>
              </a:tblPr>
              <a:tblGrid>
                <a:gridCol w="3416473">
                  <a:extLst>
                    <a:ext uri="{9D8B030D-6E8A-4147-A177-3AD203B41FA5}">
                      <a16:colId xmlns:a16="http://schemas.microsoft.com/office/drawing/2014/main" val="2903777040"/>
                    </a:ext>
                  </a:extLst>
                </a:gridCol>
                <a:gridCol w="2040673">
                  <a:extLst>
                    <a:ext uri="{9D8B030D-6E8A-4147-A177-3AD203B41FA5}">
                      <a16:colId xmlns:a16="http://schemas.microsoft.com/office/drawing/2014/main" val="2469407714"/>
                    </a:ext>
                  </a:extLst>
                </a:gridCol>
                <a:gridCol w="2129883">
                  <a:extLst>
                    <a:ext uri="{9D8B030D-6E8A-4147-A177-3AD203B41FA5}">
                      <a16:colId xmlns:a16="http://schemas.microsoft.com/office/drawing/2014/main" val="2113044281"/>
                    </a:ext>
                  </a:extLst>
                </a:gridCol>
                <a:gridCol w="2074127">
                  <a:extLst>
                    <a:ext uri="{9D8B030D-6E8A-4147-A177-3AD203B41FA5}">
                      <a16:colId xmlns:a16="http://schemas.microsoft.com/office/drawing/2014/main" val="1979912394"/>
                    </a:ext>
                  </a:extLst>
                </a:gridCol>
                <a:gridCol w="1722127">
                  <a:extLst>
                    <a:ext uri="{9D8B030D-6E8A-4147-A177-3AD203B41FA5}">
                      <a16:colId xmlns:a16="http://schemas.microsoft.com/office/drawing/2014/main" val="1695829530"/>
                    </a:ext>
                  </a:extLst>
                </a:gridCol>
              </a:tblGrid>
              <a:tr h="841829">
                <a:tc>
                  <a:txBody>
                    <a:bodyPr/>
                    <a:lstStyle/>
                    <a:p>
                      <a:pPr algn="ctr"/>
                      <a:r>
                        <a:rPr lang="en-US" dirty="0">
                          <a:solidFill>
                            <a:schemeClr val="bg1"/>
                          </a:solidFill>
                          <a:latin typeface="Avenir Book" panose="02000503020000020003" pitchFamily="2" charset="0"/>
                        </a:rPr>
                        <a:t>Sample Description</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r>
                        <a:rPr lang="en-US" dirty="0">
                          <a:latin typeface="Avenir Book" panose="02000503020000020003" pitchFamily="2" charset="0"/>
                        </a:rPr>
                        <a:t>Electron Density   (x10</a:t>
                      </a:r>
                      <a:r>
                        <a:rPr lang="en-US" baseline="30000" dirty="0">
                          <a:latin typeface="Avenir Book" panose="02000503020000020003" pitchFamily="2" charset="0"/>
                        </a:rPr>
                        <a:t>12</a:t>
                      </a:r>
                      <a:r>
                        <a:rPr lang="en-US" baseline="0" dirty="0">
                          <a:latin typeface="Avenir Book" panose="02000503020000020003" pitchFamily="2" charset="0"/>
                        </a:rPr>
                        <a:t> cm</a:t>
                      </a:r>
                      <a:r>
                        <a:rPr lang="en-US" baseline="30000" dirty="0">
                          <a:latin typeface="Avenir Book" panose="02000503020000020003" pitchFamily="2" charset="0"/>
                        </a:rPr>
                        <a:t>-2</a:t>
                      </a:r>
                      <a:r>
                        <a:rPr lang="en-US" baseline="0" dirty="0">
                          <a:latin typeface="Avenir Book" panose="02000503020000020003" pitchFamily="2" charset="0"/>
                        </a:rPr>
                        <a:t>)</a:t>
                      </a:r>
                      <a:endParaRPr lang="en-US" dirty="0">
                        <a:latin typeface="Avenir Book" panose="02000503020000020003" pitchFamily="2" charset="0"/>
                      </a:endParaRPr>
                    </a:p>
                  </a:txBody>
                  <a:tcPr anchor="ctr">
                    <a:lnL w="57150" cap="flat" cmpd="sng" algn="ctr">
                      <a:solidFill>
                        <a:schemeClr val="tx1"/>
                      </a:solidFill>
                      <a:prstDash val="solid"/>
                      <a:round/>
                      <a:headEnd type="none" w="med" len="med"/>
                      <a:tailEnd type="none" w="med" len="med"/>
                    </a:lnL>
                    <a:lnR w="12700" cmpd="sng">
                      <a:noFill/>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r>
                        <a:rPr lang="en-US" dirty="0">
                          <a:latin typeface="Avenir Book" panose="02000503020000020003" pitchFamily="2" charset="0"/>
                        </a:rPr>
                        <a:t>Transport Mobility  (cm</a:t>
                      </a:r>
                      <a:r>
                        <a:rPr lang="en-US" baseline="30000" dirty="0">
                          <a:latin typeface="Avenir Book" panose="02000503020000020003" pitchFamily="2" charset="0"/>
                        </a:rPr>
                        <a:t>2</a:t>
                      </a:r>
                      <a:r>
                        <a:rPr lang="en-US" baseline="0" dirty="0">
                          <a:latin typeface="Avenir Book" panose="02000503020000020003" pitchFamily="2" charset="0"/>
                        </a:rPr>
                        <a:t>/V·s)</a:t>
                      </a:r>
                      <a:endParaRPr lang="en-US" dirty="0">
                        <a:latin typeface="Avenir Book" panose="02000503020000020003" pitchFamily="2" charset="0"/>
                      </a:endParaRPr>
                    </a:p>
                  </a:txBody>
                  <a:tcPr anchor="ctr">
                    <a:lnL w="12700" cmpd="sng">
                      <a:noFill/>
                    </a:lnL>
                    <a:lnR w="12700" cmpd="sng">
                      <a:noFill/>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r>
                        <a:rPr lang="en-US" dirty="0">
                          <a:latin typeface="Avenir Book" panose="02000503020000020003" pitchFamily="2" charset="0"/>
                        </a:rPr>
                        <a:t>Quantum Mobility (cm</a:t>
                      </a:r>
                      <a:r>
                        <a:rPr lang="en-US" baseline="30000" dirty="0">
                          <a:latin typeface="Avenir Book" panose="02000503020000020003" pitchFamily="2" charset="0"/>
                        </a:rPr>
                        <a:t>2</a:t>
                      </a:r>
                      <a:r>
                        <a:rPr lang="en-US" baseline="0" dirty="0">
                          <a:latin typeface="Avenir Book" panose="02000503020000020003" pitchFamily="2" charset="0"/>
                        </a:rPr>
                        <a:t>/V·s)</a:t>
                      </a:r>
                      <a:endParaRPr lang="en-US" dirty="0">
                        <a:latin typeface="Avenir Book" panose="02000503020000020003" pitchFamily="2" charset="0"/>
                      </a:endParaRPr>
                    </a:p>
                  </a:txBody>
                  <a:tcPr anchor="ctr">
                    <a:lnL w="12700" cmpd="sng">
                      <a:noFill/>
                    </a:lnL>
                    <a:lnR w="12700" cmpd="sng">
                      <a:noFill/>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r>
                        <a:rPr lang="en-US" dirty="0">
                          <a:latin typeface="Avenir Book" panose="02000503020000020003" pitchFamily="2" charset="0"/>
                        </a:rPr>
                        <a:t>Effective Mass</a:t>
                      </a:r>
                    </a:p>
                    <a:p>
                      <a:pPr algn="ctr"/>
                      <a:r>
                        <a:rPr lang="en-US" dirty="0">
                          <a:latin typeface="Avenir Book" panose="02000503020000020003" pitchFamily="2" charset="0"/>
                        </a:rPr>
                        <a:t>(x m</a:t>
                      </a:r>
                      <a:r>
                        <a:rPr lang="en-US" baseline="-25000" dirty="0">
                          <a:latin typeface="Avenir Book" panose="02000503020000020003" pitchFamily="2" charset="0"/>
                        </a:rPr>
                        <a:t>e</a:t>
                      </a:r>
                      <a:r>
                        <a:rPr lang="en-US" baseline="0" dirty="0">
                          <a:latin typeface="Avenir Book" panose="02000503020000020003" pitchFamily="2" charset="0"/>
                        </a:rPr>
                        <a:t>)</a:t>
                      </a:r>
                      <a:endParaRPr lang="en-US" dirty="0">
                        <a:latin typeface="Avenir Book" panose="02000503020000020003" pitchFamily="2" charset="0"/>
                      </a:endParaRPr>
                    </a:p>
                  </a:txBody>
                  <a:tcPr anchor="ctr">
                    <a:lnL w="12700" cmpd="sng">
                      <a:noFill/>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581369072"/>
                  </a:ext>
                </a:extLst>
              </a:tr>
              <a:tr h="619957">
                <a:tc>
                  <a:txBody>
                    <a:bodyPr/>
                    <a:lstStyle/>
                    <a:p>
                      <a:pPr algn="ctr"/>
                      <a:r>
                        <a:rPr lang="en-US" dirty="0">
                          <a:solidFill>
                            <a:schemeClr val="bg1"/>
                          </a:solidFill>
                          <a:latin typeface="Avenir Book" panose="02000503020000020003" pitchFamily="2" charset="0"/>
                        </a:rPr>
                        <a:t>Grown at 505°C</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r>
                        <a:rPr lang="en-US" dirty="0">
                          <a:latin typeface="Avenir Book" panose="02000503020000020003" pitchFamily="2" charset="0"/>
                        </a:rPr>
                        <a:t>2.84</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45B9F">
                        <a:alpha val="29804"/>
                      </a:srgbClr>
                    </a:solidFill>
                  </a:tcPr>
                </a:tc>
                <a:tc>
                  <a:txBody>
                    <a:bodyPr/>
                    <a:lstStyle/>
                    <a:p>
                      <a:pPr algn="ctr"/>
                      <a:r>
                        <a:rPr lang="en-US" dirty="0">
                          <a:latin typeface="Avenir Book" panose="02000503020000020003" pitchFamily="2" charset="0"/>
                        </a:rPr>
                        <a:t>649</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lumOff val="50000"/>
                      </a:schemeClr>
                    </a:solidFill>
                  </a:tcPr>
                </a:tc>
                <a:tc>
                  <a:txBody>
                    <a:bodyPr/>
                    <a:lstStyle/>
                    <a:p>
                      <a:pPr algn="ctr"/>
                      <a:r>
                        <a:rPr lang="en-US" dirty="0">
                          <a:latin typeface="Avenir Book" panose="02000503020000020003" pitchFamily="2" charset="0"/>
                        </a:rPr>
                        <a:t>1418</a:t>
                      </a:r>
                    </a:p>
                  </a:txBody>
                  <a:tcPr anchor="ctr">
                    <a:lnL w="57150" cap="flat" cmpd="sng" algn="ctr">
                      <a:solidFill>
                        <a:schemeClr val="tx1"/>
                      </a:solidFill>
                      <a:prstDash val="solid"/>
                      <a:round/>
                      <a:headEnd type="none" w="med" len="med"/>
                      <a:tailEnd type="none" w="med" len="med"/>
                    </a:lnL>
                    <a:lnR w="12700" cmpd="sng">
                      <a:noFill/>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45B9F">
                        <a:alpha val="45098"/>
                      </a:srgbClr>
                    </a:solidFill>
                  </a:tcPr>
                </a:tc>
                <a:tc>
                  <a:txBody>
                    <a:bodyPr/>
                    <a:lstStyle/>
                    <a:p>
                      <a:pPr algn="ctr"/>
                      <a:r>
                        <a:rPr lang="en-US" dirty="0">
                          <a:latin typeface="Avenir Book" panose="02000503020000020003" pitchFamily="2" charset="0"/>
                        </a:rPr>
                        <a:t>0.088</a:t>
                      </a:r>
                    </a:p>
                  </a:txBody>
                  <a:tcPr anchor="ctr">
                    <a:lnL w="12700" cmpd="sng">
                      <a:noFill/>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lumOff val="50000"/>
                        <a:alpha val="29804"/>
                      </a:schemeClr>
                    </a:solidFill>
                  </a:tcPr>
                </a:tc>
                <a:extLst>
                  <a:ext uri="{0D108BD9-81ED-4DB2-BD59-A6C34878D82A}">
                    <a16:rowId xmlns:a16="http://schemas.microsoft.com/office/drawing/2014/main" val="599736472"/>
                  </a:ext>
                </a:extLst>
              </a:tr>
              <a:tr h="61995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venir Book" panose="02000503020000020003" pitchFamily="2" charset="0"/>
                        </a:rPr>
                        <a:t>Grown at 520°C (control)</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ctr"/>
                      <a:r>
                        <a:rPr lang="en-US" dirty="0">
                          <a:latin typeface="Avenir Book" panose="02000503020000020003" pitchFamily="2" charset="0"/>
                        </a:rPr>
                        <a:t>4.65</a:t>
                      </a:r>
                    </a:p>
                  </a:txBody>
                  <a:tcPr anchor="ctr">
                    <a:lnL w="57150" cap="flat" cmpd="sng" algn="ctr">
                      <a:solidFill>
                        <a:schemeClr val="tx1"/>
                      </a:solidFill>
                      <a:prstDash val="solid"/>
                      <a:round/>
                      <a:headEnd type="none" w="med" len="med"/>
                      <a:tailEnd type="none" w="med" len="med"/>
                    </a:lnL>
                    <a:lnR w="12700" cmpd="sng">
                      <a:noFill/>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D45B9F">
                        <a:alpha val="60000"/>
                      </a:srgbClr>
                    </a:solidFill>
                  </a:tcPr>
                </a:tc>
                <a:tc>
                  <a:txBody>
                    <a:bodyPr/>
                    <a:lstStyle/>
                    <a:p>
                      <a:pPr algn="ctr"/>
                      <a:r>
                        <a:rPr lang="en-US" dirty="0">
                          <a:latin typeface="Avenir Book" panose="02000503020000020003" pitchFamily="2" charset="0"/>
                        </a:rPr>
                        <a:t>417</a:t>
                      </a:r>
                    </a:p>
                  </a:txBody>
                  <a:tcPr anchor="ctr">
                    <a:lnL w="12700" cmpd="sng">
                      <a:noFill/>
                    </a:lnL>
                    <a:lnR w="12700" cmpd="sng">
                      <a:noFill/>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5B9F">
                        <a:alpha val="45098"/>
                      </a:srgbClr>
                    </a:solidFill>
                  </a:tcPr>
                </a:tc>
                <a:tc>
                  <a:txBody>
                    <a:bodyPr/>
                    <a:lstStyle/>
                    <a:p>
                      <a:pPr algn="ctr"/>
                      <a:r>
                        <a:rPr lang="en-US" dirty="0">
                          <a:latin typeface="Avenir Book" panose="02000503020000020003" pitchFamily="2" charset="0"/>
                        </a:rPr>
                        <a:t>1176</a:t>
                      </a:r>
                    </a:p>
                  </a:txBody>
                  <a:tcPr anchor="ctr">
                    <a:lnL w="12700" cmpd="sng">
                      <a:noFill/>
                    </a:lnL>
                    <a:lnR w="12700" cmpd="sng">
                      <a:noFill/>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D45B9F">
                        <a:alpha val="29804"/>
                      </a:srgbClr>
                    </a:solidFill>
                  </a:tcPr>
                </a:tc>
                <a:tc>
                  <a:txBody>
                    <a:bodyPr/>
                    <a:lstStyle/>
                    <a:p>
                      <a:pPr algn="ctr"/>
                      <a:r>
                        <a:rPr lang="en-US" dirty="0">
                          <a:latin typeface="Avenir Book" panose="02000503020000020003" pitchFamily="2" charset="0"/>
                        </a:rPr>
                        <a:t>0.087</a:t>
                      </a:r>
                    </a:p>
                  </a:txBody>
                  <a:tcPr anchor="ctr">
                    <a:lnL w="12700" cmpd="sng">
                      <a:noFill/>
                    </a:lnL>
                    <a:lnR w="5715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D45B9F">
                        <a:alpha val="9804"/>
                      </a:srgbClr>
                    </a:solidFill>
                  </a:tcPr>
                </a:tc>
                <a:extLst>
                  <a:ext uri="{0D108BD9-81ED-4DB2-BD59-A6C34878D82A}">
                    <a16:rowId xmlns:a16="http://schemas.microsoft.com/office/drawing/2014/main" val="1891402360"/>
                  </a:ext>
                </a:extLst>
              </a:tr>
              <a:tr h="61995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venir Book" panose="02000503020000020003" pitchFamily="2" charset="0"/>
                        </a:rPr>
                        <a:t>Grown at 535°C</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r>
                        <a:rPr lang="en-US" dirty="0">
                          <a:latin typeface="Avenir Book" panose="02000503020000020003" pitchFamily="2" charset="0"/>
                        </a:rPr>
                        <a:t>4.45</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45B9F">
                        <a:alpha val="45098"/>
                      </a:srgbClr>
                    </a:solidFill>
                  </a:tcPr>
                </a:tc>
                <a:tc>
                  <a:txBody>
                    <a:bodyPr/>
                    <a:lstStyle/>
                    <a:p>
                      <a:pPr algn="ctr"/>
                      <a:r>
                        <a:rPr lang="en-US" dirty="0">
                          <a:latin typeface="Avenir Book" panose="02000503020000020003" pitchFamily="2" charset="0"/>
                        </a:rPr>
                        <a:t>536</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5B9F">
                        <a:alpha val="60000"/>
                      </a:srgbClr>
                    </a:solidFill>
                  </a:tcPr>
                </a:tc>
                <a:tc>
                  <a:txBody>
                    <a:bodyPr/>
                    <a:lstStyle/>
                    <a:p>
                      <a:pPr algn="ctr"/>
                      <a:r>
                        <a:rPr lang="en-US" dirty="0">
                          <a:latin typeface="Avenir Book" panose="02000503020000020003" pitchFamily="2" charset="0"/>
                        </a:rPr>
                        <a:t>865</a:t>
                      </a:r>
                    </a:p>
                  </a:txBody>
                  <a:tcPr anchor="ctr">
                    <a:lnL w="57150" cap="flat" cmpd="sng" algn="ctr">
                      <a:solidFill>
                        <a:schemeClr val="tx1"/>
                      </a:solidFill>
                      <a:prstDash val="solid"/>
                      <a:round/>
                      <a:headEnd type="none" w="med" len="med"/>
                      <a:tailEnd type="none" w="med" len="med"/>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45B9F">
                        <a:alpha val="0"/>
                      </a:srgbClr>
                    </a:solidFill>
                  </a:tcPr>
                </a:tc>
                <a:tc>
                  <a:txBody>
                    <a:bodyPr/>
                    <a:lstStyle/>
                    <a:p>
                      <a:pPr algn="ctr"/>
                      <a:r>
                        <a:rPr lang="en-US" dirty="0">
                          <a:latin typeface="Avenir Book" panose="02000503020000020003" pitchFamily="2" charset="0"/>
                        </a:rPr>
                        <a:t>0.087</a:t>
                      </a:r>
                    </a:p>
                  </a:txBody>
                  <a:tcPr anchor="ctr">
                    <a:lnL w="12700" cmpd="sng">
                      <a:noFill/>
                    </a:lnL>
                    <a:lnR w="57150" cap="flat" cmpd="sng" algn="ctr">
                      <a:solidFill>
                        <a:schemeClr val="tx1"/>
                      </a:solidFill>
                      <a:prstDash val="solid"/>
                      <a:round/>
                      <a:headEnd type="none" w="med" len="med"/>
                      <a:tailEnd type="none" w="med" len="med"/>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45B9F">
                        <a:alpha val="9804"/>
                      </a:srgbClr>
                    </a:solidFill>
                  </a:tcPr>
                </a:tc>
                <a:extLst>
                  <a:ext uri="{0D108BD9-81ED-4DB2-BD59-A6C34878D82A}">
                    <a16:rowId xmlns:a16="http://schemas.microsoft.com/office/drawing/2014/main" val="1487650585"/>
                  </a:ext>
                </a:extLst>
              </a:tr>
              <a:tr h="619957">
                <a:tc>
                  <a:txBody>
                    <a:bodyPr/>
                    <a:lstStyle/>
                    <a:p>
                      <a:pPr algn="ctr"/>
                      <a:r>
                        <a:rPr lang="en-US" dirty="0">
                          <a:solidFill>
                            <a:schemeClr val="bg1"/>
                          </a:solidFill>
                          <a:latin typeface="Avenir Book" panose="02000503020000020003" pitchFamily="2" charset="0"/>
                        </a:rPr>
                        <a:t>Slightly Higher Aluminum</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r>
                        <a:rPr lang="en-US" dirty="0">
                          <a:latin typeface="Avenir Book" panose="02000503020000020003" pitchFamily="2" charset="0"/>
                        </a:rPr>
                        <a:t>2.12</a:t>
                      </a:r>
                    </a:p>
                  </a:txBody>
                  <a:tcPr anchor="ctr">
                    <a:lnL w="57150" cap="flat" cmpd="sng" algn="ctr">
                      <a:solidFill>
                        <a:schemeClr val="tx1"/>
                      </a:solidFill>
                      <a:prstDash val="solid"/>
                      <a:round/>
                      <a:headEnd type="none" w="med" len="med"/>
                      <a:tailEnd type="none" w="med" len="med"/>
                    </a:lnL>
                    <a:lnR w="12700" cmpd="sng">
                      <a:noFill/>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45B9F">
                        <a:alpha val="20000"/>
                      </a:srgbClr>
                    </a:solidFill>
                  </a:tcPr>
                </a:tc>
                <a:tc>
                  <a:txBody>
                    <a:bodyPr/>
                    <a:lstStyle/>
                    <a:p>
                      <a:pPr algn="ctr"/>
                      <a:r>
                        <a:rPr lang="en-US" dirty="0">
                          <a:latin typeface="Avenir Book" panose="02000503020000020003" pitchFamily="2" charset="0"/>
                        </a:rPr>
                        <a:t>408</a:t>
                      </a:r>
                    </a:p>
                  </a:txBody>
                  <a:tcPr anchor="ctr">
                    <a:lnL w="12700" cmpd="sng">
                      <a:noFill/>
                    </a:lnL>
                    <a:lnR w="571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45B9F">
                        <a:alpha val="29804"/>
                      </a:srgbClr>
                    </a:solidFill>
                  </a:tcPr>
                </a:tc>
                <a:tc>
                  <a:txBody>
                    <a:bodyPr/>
                    <a:lstStyle/>
                    <a:p>
                      <a:pPr algn="ctr"/>
                      <a:r>
                        <a:rPr lang="en-US" dirty="0">
                          <a:latin typeface="Avenir Book" panose="02000503020000020003" pitchFamily="2" charset="0"/>
                        </a:rPr>
                        <a:t>2088</a:t>
                      </a:r>
                    </a:p>
                  </a:txBody>
                  <a:tcPr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45B9F"/>
                    </a:solidFill>
                  </a:tcPr>
                </a:tc>
                <a:tc>
                  <a:txBody>
                    <a:bodyPr/>
                    <a:lstStyle/>
                    <a:p>
                      <a:pPr algn="ctr"/>
                      <a:r>
                        <a:rPr lang="en-US" dirty="0">
                          <a:latin typeface="Avenir Book" panose="02000503020000020003" pitchFamily="2" charset="0"/>
                        </a:rPr>
                        <a:t>0.100</a:t>
                      </a:r>
                    </a:p>
                  </a:txBody>
                  <a:tcPr anchor="ct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D45B9F">
                        <a:alpha val="60000"/>
                      </a:srgbClr>
                    </a:solidFill>
                  </a:tcPr>
                </a:tc>
                <a:extLst>
                  <a:ext uri="{0D108BD9-81ED-4DB2-BD59-A6C34878D82A}">
                    <a16:rowId xmlns:a16="http://schemas.microsoft.com/office/drawing/2014/main" val="1613212443"/>
                  </a:ext>
                </a:extLst>
              </a:tr>
              <a:tr h="476192">
                <a:tc>
                  <a:txBody>
                    <a:bodyPr/>
                    <a:lstStyle/>
                    <a:p>
                      <a:pPr algn="ctr"/>
                      <a:r>
                        <a:rPr lang="en-US" dirty="0">
                          <a:solidFill>
                            <a:schemeClr val="bg1"/>
                          </a:solidFill>
                          <a:latin typeface="Avenir Book" panose="02000503020000020003" pitchFamily="2" charset="0"/>
                        </a:rPr>
                        <a:t>Digital Alloy </a:t>
                      </a:r>
                      <a:r>
                        <a:rPr lang="en-US" dirty="0" err="1">
                          <a:solidFill>
                            <a:schemeClr val="bg1"/>
                          </a:solidFill>
                          <a:latin typeface="Avenir Book" panose="02000503020000020003" pitchFamily="2" charset="0"/>
                        </a:rPr>
                        <a:t>AlGaAs</a:t>
                      </a:r>
                      <a:endParaRPr lang="en-US" dirty="0">
                        <a:solidFill>
                          <a:schemeClr val="bg1"/>
                        </a:solidFill>
                        <a:latin typeface="Avenir Book" panose="02000503020000020003"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ctr"/>
                      <a:r>
                        <a:rPr lang="en-US" dirty="0">
                          <a:latin typeface="Avenir Book" panose="02000503020000020003" pitchFamily="2" charset="0"/>
                        </a:rPr>
                        <a:t>1.54</a:t>
                      </a:r>
                    </a:p>
                  </a:txBody>
                  <a:tcPr anchor="ctr">
                    <a:lnL w="57150" cap="flat" cmpd="sng" algn="ctr">
                      <a:solidFill>
                        <a:schemeClr val="tx1"/>
                      </a:solidFill>
                      <a:prstDash val="solid"/>
                      <a:round/>
                      <a:headEnd type="none" w="med" len="med"/>
                      <a:tailEnd type="none" w="med" len="med"/>
                    </a:lnL>
                    <a:lnR w="12700" cmpd="sng">
                      <a:noFill/>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latin typeface="Avenir Book" panose="02000503020000020003" pitchFamily="2" charset="0"/>
                        </a:rPr>
                        <a:t>213</a:t>
                      </a:r>
                    </a:p>
                  </a:txBody>
                  <a:tcPr anchor="ctr">
                    <a:lnL w="12700" cmpd="sng">
                      <a:noFill/>
                    </a:lnL>
                    <a:lnR w="12700" cmpd="sng">
                      <a:noFill/>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D45B9F">
                        <a:alpha val="9804"/>
                      </a:srgbClr>
                    </a:solidFill>
                  </a:tcPr>
                </a:tc>
                <a:tc>
                  <a:txBody>
                    <a:bodyPr/>
                    <a:lstStyle/>
                    <a:p>
                      <a:pPr algn="ctr"/>
                      <a:r>
                        <a:rPr lang="en-US" dirty="0">
                          <a:latin typeface="Avenir Book" panose="02000503020000020003" pitchFamily="2" charset="0"/>
                        </a:rPr>
                        <a:t>1459</a:t>
                      </a:r>
                    </a:p>
                  </a:txBody>
                  <a:tcPr anchor="ctr">
                    <a:lnL w="12700" cmpd="sng">
                      <a:noFill/>
                    </a:lnL>
                    <a:lnR w="12700" cmpd="sng">
                      <a:noFill/>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D45B9F">
                        <a:alpha val="60000"/>
                      </a:srgbClr>
                    </a:solidFill>
                  </a:tcPr>
                </a:tc>
                <a:tc>
                  <a:txBody>
                    <a:bodyPr/>
                    <a:lstStyle/>
                    <a:p>
                      <a:pPr algn="ctr"/>
                      <a:r>
                        <a:rPr lang="en-US" dirty="0">
                          <a:latin typeface="Avenir Book" panose="02000503020000020003" pitchFamily="2" charset="0"/>
                        </a:rPr>
                        <a:t>0.116</a:t>
                      </a:r>
                    </a:p>
                  </a:txBody>
                  <a:tcPr anchor="ctr">
                    <a:lnL w="12700" cmpd="sng">
                      <a:noFill/>
                    </a:lnL>
                    <a:lnR w="5715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50000"/>
                        <a:lumOff val="50000"/>
                      </a:schemeClr>
                    </a:solidFill>
                  </a:tcPr>
                </a:tc>
                <a:extLst>
                  <a:ext uri="{0D108BD9-81ED-4DB2-BD59-A6C34878D82A}">
                    <a16:rowId xmlns:a16="http://schemas.microsoft.com/office/drawing/2014/main" val="2929168942"/>
                  </a:ext>
                </a:extLst>
              </a:tr>
              <a:tr h="589280">
                <a:tc>
                  <a:txBody>
                    <a:bodyPr/>
                    <a:lstStyle/>
                    <a:p>
                      <a:pPr algn="ctr"/>
                      <a:r>
                        <a:rPr lang="en-US" dirty="0">
                          <a:solidFill>
                            <a:schemeClr val="bg1"/>
                          </a:solidFill>
                          <a:latin typeface="Avenir Book" panose="02000503020000020003" pitchFamily="2" charset="0"/>
                        </a:rPr>
                        <a:t>Digital Alloy </a:t>
                      </a:r>
                      <a:r>
                        <a:rPr lang="en-US" dirty="0" err="1">
                          <a:solidFill>
                            <a:schemeClr val="bg1"/>
                          </a:solidFill>
                          <a:latin typeface="Avenir Book" panose="02000503020000020003" pitchFamily="2" charset="0"/>
                        </a:rPr>
                        <a:t>AlGaAs</a:t>
                      </a:r>
                      <a:r>
                        <a:rPr lang="en-US" dirty="0">
                          <a:solidFill>
                            <a:schemeClr val="bg1"/>
                          </a:solidFill>
                          <a:latin typeface="Avenir Book" panose="02000503020000020003" pitchFamily="2" charset="0"/>
                        </a:rPr>
                        <a:t>, Much Higher Aluminum</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ctr"/>
                      <a:r>
                        <a:rPr lang="en-US" dirty="0">
                          <a:latin typeface="Avenir Book" panose="02000503020000020003" pitchFamily="2" charset="0"/>
                        </a:rPr>
                        <a:t>N/A</a:t>
                      </a:r>
                    </a:p>
                  </a:txBody>
                  <a:tcPr anchor="ctr">
                    <a:lnL w="571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Avenir Book" panose="02000503020000020003" pitchFamily="2" charset="0"/>
                        </a:rPr>
                        <a:t>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Avenir Book" panose="02000503020000020003" pitchFamily="2" charset="0"/>
                        </a:rPr>
                        <a:t>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Avenir Book" panose="02000503020000020003" pitchFamily="2" charset="0"/>
                        </a:rPr>
                        <a:t>N/A</a:t>
                      </a:r>
                    </a:p>
                  </a:txBody>
                  <a:tcPr anchor="ctr">
                    <a:lnL w="12700" cmpd="sng">
                      <a:noFill/>
                    </a:lnL>
                    <a:lnR w="571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52862145"/>
                  </a:ext>
                </a:extLst>
              </a:tr>
              <a:tr h="476192">
                <a:tc>
                  <a:txBody>
                    <a:bodyPr/>
                    <a:lstStyle/>
                    <a:p>
                      <a:pPr algn="ctr"/>
                      <a:r>
                        <a:rPr lang="en-US" dirty="0">
                          <a:solidFill>
                            <a:schemeClr val="bg1"/>
                          </a:solidFill>
                          <a:latin typeface="Avenir Book" panose="02000503020000020003" pitchFamily="2" charset="0"/>
                        </a:rPr>
                        <a:t>Thicker </a:t>
                      </a:r>
                      <a:r>
                        <a:rPr lang="en-US" dirty="0" err="1">
                          <a:solidFill>
                            <a:schemeClr val="bg1"/>
                          </a:solidFill>
                          <a:latin typeface="Avenir Book" panose="02000503020000020003" pitchFamily="2" charset="0"/>
                        </a:rPr>
                        <a:t>AlGaAs</a:t>
                      </a:r>
                      <a:r>
                        <a:rPr lang="en-US" dirty="0">
                          <a:solidFill>
                            <a:schemeClr val="bg1"/>
                          </a:solidFill>
                          <a:latin typeface="Avenir Book" panose="02000503020000020003" pitchFamily="2" charset="0"/>
                        </a:rPr>
                        <a:t> Layers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ctr"/>
                      <a:r>
                        <a:rPr lang="en-US" dirty="0">
                          <a:latin typeface="Avenir Book" panose="02000503020000020003" pitchFamily="2" charset="0"/>
                        </a:rPr>
                        <a:t>9.17</a:t>
                      </a:r>
                    </a:p>
                  </a:txBody>
                  <a:tcPr anchor="ctr">
                    <a:lnL w="571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lumMod val="50000"/>
                        <a:lumOff val="50000"/>
                      </a:schemeClr>
                    </a:solidFill>
                  </a:tcPr>
                </a:tc>
                <a:tc>
                  <a:txBody>
                    <a:bodyPr/>
                    <a:lstStyle/>
                    <a:p>
                      <a:pPr algn="ctr"/>
                      <a:r>
                        <a:rPr lang="en-US" dirty="0">
                          <a:latin typeface="Avenir Book" panose="02000503020000020003" pitchFamily="2" charset="0"/>
                        </a:rPr>
                        <a:t>387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45B9F">
                        <a:alpha val="20000"/>
                      </a:srgbClr>
                    </a:solidFill>
                  </a:tcPr>
                </a:tc>
                <a:tc>
                  <a:txBody>
                    <a:bodyPr/>
                    <a:lstStyle/>
                    <a:p>
                      <a:pPr algn="ctr"/>
                      <a:r>
                        <a:rPr lang="en-US" dirty="0">
                          <a:latin typeface="Avenir Book" panose="02000503020000020003" pitchFamily="2" charset="0"/>
                        </a:rPr>
                        <a:t>1036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FA0C1">
                        <a:alpha val="9804"/>
                      </a:srgbClr>
                    </a:solidFill>
                  </a:tcPr>
                </a:tc>
                <a:tc>
                  <a:txBody>
                    <a:bodyPr/>
                    <a:lstStyle/>
                    <a:p>
                      <a:pPr algn="ctr"/>
                      <a:r>
                        <a:rPr lang="en-US" dirty="0">
                          <a:latin typeface="Avenir Book" panose="02000503020000020003" pitchFamily="2" charset="0"/>
                        </a:rPr>
                        <a:t>0.081</a:t>
                      </a:r>
                    </a:p>
                  </a:txBody>
                  <a:tcPr anchor="ctr">
                    <a:lnL w="12700" cmpd="sng">
                      <a:noFill/>
                    </a:lnL>
                    <a:lnR w="571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alpha val="29804"/>
                      </a:schemeClr>
                    </a:solidFill>
                  </a:tcPr>
                </a:tc>
                <a:extLst>
                  <a:ext uri="{0D108BD9-81ED-4DB2-BD59-A6C34878D82A}">
                    <a16:rowId xmlns:a16="http://schemas.microsoft.com/office/drawing/2014/main" val="1347664037"/>
                  </a:ext>
                </a:extLst>
              </a:tr>
              <a:tr h="476192">
                <a:tc>
                  <a:txBody>
                    <a:bodyPr/>
                    <a:lstStyle/>
                    <a:p>
                      <a:pPr algn="ctr"/>
                      <a:r>
                        <a:rPr lang="en-US" dirty="0">
                          <a:solidFill>
                            <a:schemeClr val="bg1"/>
                          </a:solidFill>
                          <a:latin typeface="Avenir Book" panose="02000503020000020003" pitchFamily="2" charset="0"/>
                        </a:rPr>
                        <a:t>Only 6 Layers (not 10)</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mpd="sng">
                      <a:noFill/>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r>
                        <a:rPr lang="en-US" dirty="0">
                          <a:latin typeface="Avenir Book" panose="02000503020000020003" pitchFamily="2" charset="0"/>
                        </a:rPr>
                        <a:t>1.89</a:t>
                      </a:r>
                    </a:p>
                  </a:txBody>
                  <a:tcPr anchor="ctr">
                    <a:lnL w="57150" cap="flat" cmpd="sng" algn="ctr">
                      <a:solidFill>
                        <a:schemeClr val="tx1"/>
                      </a:solidFill>
                      <a:prstDash val="solid"/>
                      <a:round/>
                      <a:headEnd type="none" w="med" len="med"/>
                      <a:tailEnd type="none" w="med" len="med"/>
                    </a:lnL>
                    <a:lnR w="12700" cmpd="sng">
                      <a:noFill/>
                    </a:lnR>
                    <a:lnT w="12700" cmpd="sng">
                      <a:noFill/>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5B9F">
                        <a:alpha val="9804"/>
                      </a:srgbClr>
                    </a:solidFill>
                  </a:tcPr>
                </a:tc>
                <a:tc>
                  <a:txBody>
                    <a:bodyPr/>
                    <a:lstStyle/>
                    <a:p>
                      <a:pPr algn="ctr"/>
                      <a:r>
                        <a:rPr lang="en-US" dirty="0">
                          <a:latin typeface="Avenir Book" panose="02000503020000020003" pitchFamily="2" charset="0"/>
                        </a:rPr>
                        <a:t>166</a:t>
                      </a:r>
                    </a:p>
                  </a:txBody>
                  <a:tcPr anchor="ctr">
                    <a:lnL w="12700" cmpd="sng">
                      <a:noFill/>
                    </a:lnL>
                    <a:lnR w="12700" cmpd="sng">
                      <a:noFill/>
                    </a:lnR>
                    <a:lnT w="12700" cmpd="sng">
                      <a:noFill/>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5B9F">
                        <a:alpha val="0"/>
                      </a:srgbClr>
                    </a:solidFill>
                  </a:tcPr>
                </a:tc>
                <a:tc>
                  <a:txBody>
                    <a:bodyPr/>
                    <a:lstStyle/>
                    <a:p>
                      <a:pPr algn="ctr"/>
                      <a:r>
                        <a:rPr lang="en-US" dirty="0">
                          <a:latin typeface="Avenir Book" panose="02000503020000020003" pitchFamily="2" charset="0"/>
                        </a:rPr>
                        <a:t>1128</a:t>
                      </a:r>
                    </a:p>
                  </a:txBody>
                  <a:tcPr anchor="ctr">
                    <a:lnL w="12700" cmpd="sng">
                      <a:noFill/>
                    </a:lnL>
                    <a:lnR w="12700" cmpd="sng">
                      <a:noFill/>
                    </a:lnR>
                    <a:lnT w="12700" cmpd="sng">
                      <a:noFill/>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lumOff val="50000"/>
                        <a:alpha val="9804"/>
                      </a:schemeClr>
                    </a:solidFill>
                  </a:tcPr>
                </a:tc>
                <a:tc>
                  <a:txBody>
                    <a:bodyPr/>
                    <a:lstStyle/>
                    <a:p>
                      <a:pPr algn="ctr"/>
                      <a:r>
                        <a:rPr lang="en-US" dirty="0">
                          <a:latin typeface="Avenir Book" panose="02000503020000020003" pitchFamily="2" charset="0"/>
                        </a:rPr>
                        <a:t>0.091</a:t>
                      </a:r>
                    </a:p>
                  </a:txBody>
                  <a:tcPr anchor="ctr">
                    <a:lnL w="12700" cmpd="sng">
                      <a:noFill/>
                    </a:lnL>
                    <a:lnR w="57150" cap="flat" cmpd="sng" algn="ctr">
                      <a:solidFill>
                        <a:schemeClr val="tx1"/>
                      </a:solidFill>
                      <a:prstDash val="solid"/>
                      <a:round/>
                      <a:headEnd type="none" w="med" len="med"/>
                      <a:tailEnd type="none" w="med" len="med"/>
                    </a:lnR>
                    <a:lnT w="12700" cmpd="sng">
                      <a:noFill/>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5B9F">
                        <a:alpha val="45098"/>
                      </a:srgbClr>
                    </a:solidFill>
                  </a:tcPr>
                </a:tc>
                <a:extLst>
                  <a:ext uri="{0D108BD9-81ED-4DB2-BD59-A6C34878D82A}">
                    <a16:rowId xmlns:a16="http://schemas.microsoft.com/office/drawing/2014/main" val="2158365229"/>
                  </a:ext>
                </a:extLst>
              </a:tr>
            </a:tbl>
          </a:graphicData>
        </a:graphic>
      </p:graphicFrame>
    </p:spTree>
    <p:extLst>
      <p:ext uri="{BB962C8B-B14F-4D97-AF65-F5344CB8AC3E}">
        <p14:creationId xmlns:p14="http://schemas.microsoft.com/office/powerpoint/2010/main" val="2473704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882D4B-C42B-6EC6-F0A4-8F4A95C2C865}"/>
              </a:ext>
            </a:extLst>
          </p:cNvPr>
          <p:cNvSpPr txBox="1"/>
          <p:nvPr/>
        </p:nvSpPr>
        <p:spPr>
          <a:xfrm>
            <a:off x="4900681" y="6005821"/>
            <a:ext cx="2743200" cy="461665"/>
          </a:xfrm>
          <a:prstGeom prst="rect">
            <a:avLst/>
          </a:prstGeom>
          <a:noFill/>
        </p:spPr>
        <p:txBody>
          <a:bodyPr wrap="square" rtlCol="0">
            <a:spAutoFit/>
          </a:bodyPr>
          <a:lstStyle/>
          <a:p>
            <a:r>
              <a:rPr lang="en-US" sz="2400" dirty="0">
                <a:solidFill>
                  <a:schemeClr val="bg1">
                    <a:lumMod val="50000"/>
                  </a:schemeClr>
                </a:solidFill>
                <a:latin typeface="Arial" panose="020B0604020202020204" pitchFamily="34" charset="0"/>
                <a:cs typeface="Arial" panose="020B0604020202020204" pitchFamily="34" charset="0"/>
              </a:rPr>
              <a:t>Temperature (°C)</a:t>
            </a:r>
          </a:p>
        </p:txBody>
      </p:sp>
      <p:sp>
        <p:nvSpPr>
          <p:cNvPr id="6" name="TextBox 5">
            <a:extLst>
              <a:ext uri="{FF2B5EF4-FFF2-40B4-BE49-F238E27FC236}">
                <a16:creationId xmlns:a16="http://schemas.microsoft.com/office/drawing/2014/main" id="{BE0EFA0E-0067-0017-81BB-F42A46474389}"/>
              </a:ext>
            </a:extLst>
          </p:cNvPr>
          <p:cNvSpPr txBox="1"/>
          <p:nvPr/>
        </p:nvSpPr>
        <p:spPr>
          <a:xfrm rot="16200000">
            <a:off x="-464581" y="2950869"/>
            <a:ext cx="4225746" cy="461665"/>
          </a:xfrm>
          <a:prstGeom prst="rect">
            <a:avLst/>
          </a:prstGeom>
          <a:noFill/>
        </p:spPr>
        <p:txBody>
          <a:bodyPr wrap="square" rtlCol="0">
            <a:spAutoFit/>
          </a:bodyPr>
          <a:lstStyle/>
          <a:p>
            <a:pPr algn="ctr"/>
            <a:r>
              <a:rPr lang="en-US" sz="2400" dirty="0">
                <a:solidFill>
                  <a:srgbClr val="942092"/>
                </a:solidFill>
                <a:latin typeface="Arial" panose="020B0604020202020204" pitchFamily="34" charset="0"/>
                <a:cs typeface="Arial" panose="020B0604020202020204" pitchFamily="34" charset="0"/>
              </a:rPr>
              <a:t>Electron Density  (x10</a:t>
            </a:r>
            <a:r>
              <a:rPr lang="en-US" sz="2400" baseline="30000" dirty="0">
                <a:solidFill>
                  <a:srgbClr val="942092"/>
                </a:solidFill>
                <a:latin typeface="Arial" panose="020B0604020202020204" pitchFamily="34" charset="0"/>
                <a:cs typeface="Arial" panose="020B0604020202020204" pitchFamily="34" charset="0"/>
              </a:rPr>
              <a:t>12</a:t>
            </a:r>
            <a:r>
              <a:rPr lang="en-US" sz="2400" dirty="0">
                <a:solidFill>
                  <a:srgbClr val="942092"/>
                </a:solidFill>
                <a:latin typeface="Arial" panose="020B0604020202020204" pitchFamily="34" charset="0"/>
                <a:cs typeface="Arial" panose="020B0604020202020204" pitchFamily="34" charset="0"/>
              </a:rPr>
              <a:t> cm</a:t>
            </a:r>
            <a:r>
              <a:rPr lang="en-US" sz="2400" baseline="30000" dirty="0">
                <a:solidFill>
                  <a:srgbClr val="942092"/>
                </a:solidFill>
                <a:latin typeface="Arial" panose="020B0604020202020204" pitchFamily="34" charset="0"/>
                <a:cs typeface="Arial" panose="020B0604020202020204" pitchFamily="34" charset="0"/>
              </a:rPr>
              <a:t>-2</a:t>
            </a:r>
            <a:r>
              <a:rPr lang="en-US" sz="2400" dirty="0">
                <a:solidFill>
                  <a:srgbClr val="942092"/>
                </a:solidFill>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3ED49173-61BF-CEBA-4FE3-2B0A84B32F72}"/>
              </a:ext>
            </a:extLst>
          </p:cNvPr>
          <p:cNvSpPr txBox="1"/>
          <p:nvPr/>
        </p:nvSpPr>
        <p:spPr>
          <a:xfrm rot="5400000">
            <a:off x="8567231" y="2950869"/>
            <a:ext cx="4225745" cy="461665"/>
          </a:xfrm>
          <a:prstGeom prst="rect">
            <a:avLst/>
          </a:prstGeom>
          <a:noFill/>
        </p:spPr>
        <p:txBody>
          <a:bodyPr wrap="square" rtlCol="0">
            <a:spAutoFit/>
          </a:bodyPr>
          <a:lstStyle/>
          <a:p>
            <a:pPr algn="ctr"/>
            <a:r>
              <a:rPr lang="en-US" sz="2400" dirty="0">
                <a:solidFill>
                  <a:srgbClr val="FF8C1E"/>
                </a:solidFill>
                <a:latin typeface="Arial" panose="020B0604020202020204" pitchFamily="34" charset="0"/>
                <a:cs typeface="Arial" panose="020B0604020202020204" pitchFamily="34" charset="0"/>
              </a:rPr>
              <a:t>Transport Mobility  (cm</a:t>
            </a:r>
            <a:r>
              <a:rPr lang="en-US" sz="2400" baseline="30000" dirty="0">
                <a:solidFill>
                  <a:srgbClr val="FF8C1E"/>
                </a:solidFill>
                <a:latin typeface="Arial" panose="020B0604020202020204" pitchFamily="34" charset="0"/>
                <a:cs typeface="Arial" panose="020B0604020202020204" pitchFamily="34" charset="0"/>
              </a:rPr>
              <a:t>2</a:t>
            </a:r>
            <a:r>
              <a:rPr lang="en-US" sz="2400" dirty="0">
                <a:solidFill>
                  <a:srgbClr val="FF8C1E"/>
                </a:solidFill>
                <a:latin typeface="Arial" panose="020B0604020202020204" pitchFamily="34" charset="0"/>
                <a:cs typeface="Arial" panose="020B0604020202020204" pitchFamily="34" charset="0"/>
              </a:rPr>
              <a:t>/V·s)</a:t>
            </a:r>
          </a:p>
        </p:txBody>
      </p:sp>
      <p:sp>
        <p:nvSpPr>
          <p:cNvPr id="8" name="Slide Number Placeholder 1">
            <a:extLst>
              <a:ext uri="{FF2B5EF4-FFF2-40B4-BE49-F238E27FC236}">
                <a16:creationId xmlns:a16="http://schemas.microsoft.com/office/drawing/2014/main" id="{63D25E9B-290D-6B21-E7CC-06BA34851F41}"/>
              </a:ext>
            </a:extLst>
          </p:cNvPr>
          <p:cNvSpPr>
            <a:spLocks noGrp="1"/>
          </p:cNvSpPr>
          <p:nvPr>
            <p:ph type="sldNum" sz="quarter" idx="12"/>
          </p:nvPr>
        </p:nvSpPr>
        <p:spPr>
          <a:xfrm>
            <a:off x="9326880" y="6420524"/>
            <a:ext cx="2743200" cy="365125"/>
          </a:xfrm>
        </p:spPr>
        <p:txBody>
          <a:bodyPr/>
          <a:lstStyle/>
          <a:p>
            <a:fld id="{1FB3E7EA-B7E2-9B4C-974D-CCD9A9561041}" type="slidenum">
              <a:rPr lang="en-US" sz="2000" smtClean="0">
                <a:solidFill>
                  <a:schemeClr val="accent1"/>
                </a:solidFill>
              </a:rPr>
              <a:t>13</a:t>
            </a:fld>
            <a:endParaRPr lang="en-US" sz="2000" dirty="0">
              <a:solidFill>
                <a:schemeClr val="accent1"/>
              </a:solidFill>
            </a:endParaRPr>
          </a:p>
        </p:txBody>
      </p:sp>
      <p:pic>
        <p:nvPicPr>
          <p:cNvPr id="10" name="Picture 9">
            <a:extLst>
              <a:ext uri="{FF2B5EF4-FFF2-40B4-BE49-F238E27FC236}">
                <a16:creationId xmlns:a16="http://schemas.microsoft.com/office/drawing/2014/main" id="{229CD0EF-FE61-99F4-F52E-B1E3CDB10CA2}"/>
              </a:ext>
            </a:extLst>
          </p:cNvPr>
          <p:cNvPicPr>
            <a:picLocks noChangeAspect="1"/>
          </p:cNvPicPr>
          <p:nvPr/>
        </p:nvPicPr>
        <p:blipFill>
          <a:blip r:embed="rId3"/>
          <a:stretch>
            <a:fillRect/>
          </a:stretch>
        </p:blipFill>
        <p:spPr>
          <a:xfrm>
            <a:off x="1940026" y="608269"/>
            <a:ext cx="8448343" cy="5397552"/>
          </a:xfrm>
          <a:prstGeom prst="rect">
            <a:avLst/>
          </a:prstGeom>
        </p:spPr>
      </p:pic>
    </p:spTree>
    <p:extLst>
      <p:ext uri="{BB962C8B-B14F-4D97-AF65-F5344CB8AC3E}">
        <p14:creationId xmlns:p14="http://schemas.microsoft.com/office/powerpoint/2010/main" val="2791439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04E17D-B783-DE9D-3879-3516F44B0E80}"/>
              </a:ext>
            </a:extLst>
          </p:cNvPr>
          <p:cNvPicPr>
            <a:picLocks noChangeAspect="1"/>
          </p:cNvPicPr>
          <p:nvPr/>
        </p:nvPicPr>
        <p:blipFill>
          <a:blip r:embed="rId3"/>
          <a:stretch>
            <a:fillRect/>
          </a:stretch>
        </p:blipFill>
        <p:spPr>
          <a:xfrm>
            <a:off x="1766282" y="665741"/>
            <a:ext cx="8659436" cy="5472958"/>
          </a:xfrm>
          <a:prstGeom prst="rect">
            <a:avLst/>
          </a:prstGeom>
        </p:spPr>
      </p:pic>
      <p:sp>
        <p:nvSpPr>
          <p:cNvPr id="5" name="Slide Number Placeholder 1">
            <a:extLst>
              <a:ext uri="{FF2B5EF4-FFF2-40B4-BE49-F238E27FC236}">
                <a16:creationId xmlns:a16="http://schemas.microsoft.com/office/drawing/2014/main" id="{FDE4B135-53BD-6A35-ACE0-A00A689DE64E}"/>
              </a:ext>
            </a:extLst>
          </p:cNvPr>
          <p:cNvSpPr>
            <a:spLocks noGrp="1"/>
          </p:cNvSpPr>
          <p:nvPr>
            <p:ph type="sldNum" sz="quarter" idx="12"/>
          </p:nvPr>
        </p:nvSpPr>
        <p:spPr>
          <a:xfrm>
            <a:off x="9326880" y="6420524"/>
            <a:ext cx="2743200" cy="365125"/>
          </a:xfrm>
        </p:spPr>
        <p:txBody>
          <a:bodyPr/>
          <a:lstStyle/>
          <a:p>
            <a:fld id="{1FB3E7EA-B7E2-9B4C-974D-CCD9A9561041}" type="slidenum">
              <a:rPr lang="en-US" sz="2000" smtClean="0">
                <a:solidFill>
                  <a:schemeClr val="accent1"/>
                </a:solidFill>
              </a:rPr>
              <a:t>14</a:t>
            </a:fld>
            <a:endParaRPr lang="en-US" sz="2000" dirty="0">
              <a:solidFill>
                <a:schemeClr val="accent1"/>
              </a:solidFill>
            </a:endParaRPr>
          </a:p>
        </p:txBody>
      </p:sp>
      <p:sp>
        <p:nvSpPr>
          <p:cNvPr id="6" name="TextBox 5">
            <a:extLst>
              <a:ext uri="{FF2B5EF4-FFF2-40B4-BE49-F238E27FC236}">
                <a16:creationId xmlns:a16="http://schemas.microsoft.com/office/drawing/2014/main" id="{A38EFF43-4043-9F61-BD32-2F4D3320F135}"/>
              </a:ext>
            </a:extLst>
          </p:cNvPr>
          <p:cNvSpPr txBox="1"/>
          <p:nvPr/>
        </p:nvSpPr>
        <p:spPr>
          <a:xfrm rot="16200000">
            <a:off x="-577424" y="3057550"/>
            <a:ext cx="4225746" cy="461665"/>
          </a:xfrm>
          <a:prstGeom prst="rect">
            <a:avLst/>
          </a:prstGeom>
          <a:noFill/>
        </p:spPr>
        <p:txBody>
          <a:bodyPr wrap="square" rtlCol="0">
            <a:spAutoFit/>
          </a:bodyPr>
          <a:lstStyle/>
          <a:p>
            <a:pPr algn="ctr"/>
            <a:r>
              <a:rPr lang="en-US" sz="2400" dirty="0">
                <a:solidFill>
                  <a:srgbClr val="942092"/>
                </a:solidFill>
                <a:latin typeface="Arial" panose="020B0604020202020204" pitchFamily="34" charset="0"/>
                <a:cs typeface="Arial" panose="020B0604020202020204" pitchFamily="34" charset="0"/>
              </a:rPr>
              <a:t>Electron Density  (x10</a:t>
            </a:r>
            <a:r>
              <a:rPr lang="en-US" sz="2400" baseline="30000" dirty="0">
                <a:solidFill>
                  <a:srgbClr val="942092"/>
                </a:solidFill>
                <a:latin typeface="Arial" panose="020B0604020202020204" pitchFamily="34" charset="0"/>
                <a:cs typeface="Arial" panose="020B0604020202020204" pitchFamily="34" charset="0"/>
              </a:rPr>
              <a:t>12</a:t>
            </a:r>
            <a:r>
              <a:rPr lang="en-US" sz="2400" dirty="0">
                <a:solidFill>
                  <a:srgbClr val="942092"/>
                </a:solidFill>
                <a:latin typeface="Arial" panose="020B0604020202020204" pitchFamily="34" charset="0"/>
                <a:cs typeface="Arial" panose="020B0604020202020204" pitchFamily="34" charset="0"/>
              </a:rPr>
              <a:t> cm</a:t>
            </a:r>
            <a:r>
              <a:rPr lang="en-US" sz="2400" baseline="30000" dirty="0">
                <a:solidFill>
                  <a:srgbClr val="942092"/>
                </a:solidFill>
                <a:latin typeface="Arial" panose="020B0604020202020204" pitchFamily="34" charset="0"/>
                <a:cs typeface="Arial" panose="020B0604020202020204" pitchFamily="34" charset="0"/>
              </a:rPr>
              <a:t>-2</a:t>
            </a:r>
            <a:r>
              <a:rPr lang="en-US" sz="2400" dirty="0">
                <a:solidFill>
                  <a:srgbClr val="942092"/>
                </a:solidFill>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5457D049-F38E-6FCB-9E6A-8E2C9EE15750}"/>
              </a:ext>
            </a:extLst>
          </p:cNvPr>
          <p:cNvSpPr txBox="1"/>
          <p:nvPr/>
        </p:nvSpPr>
        <p:spPr>
          <a:xfrm rot="5400000">
            <a:off x="8549703" y="3057551"/>
            <a:ext cx="4225745" cy="461665"/>
          </a:xfrm>
          <a:prstGeom prst="rect">
            <a:avLst/>
          </a:prstGeom>
          <a:noFill/>
        </p:spPr>
        <p:txBody>
          <a:bodyPr wrap="square" rtlCol="0">
            <a:spAutoFit/>
          </a:bodyPr>
          <a:lstStyle/>
          <a:p>
            <a:pPr algn="ctr"/>
            <a:r>
              <a:rPr lang="en-US" sz="2400" dirty="0">
                <a:solidFill>
                  <a:srgbClr val="FF8C1E"/>
                </a:solidFill>
                <a:latin typeface="Arial" panose="020B0604020202020204" pitchFamily="34" charset="0"/>
                <a:cs typeface="Arial" panose="020B0604020202020204" pitchFamily="34" charset="0"/>
              </a:rPr>
              <a:t>Transport Mobility  (cm</a:t>
            </a:r>
            <a:r>
              <a:rPr lang="en-US" sz="2400" baseline="30000" dirty="0">
                <a:solidFill>
                  <a:srgbClr val="FF8C1E"/>
                </a:solidFill>
                <a:latin typeface="Arial" panose="020B0604020202020204" pitchFamily="34" charset="0"/>
                <a:cs typeface="Arial" panose="020B0604020202020204" pitchFamily="34" charset="0"/>
              </a:rPr>
              <a:t>2</a:t>
            </a:r>
            <a:r>
              <a:rPr lang="en-US" sz="2400" dirty="0">
                <a:solidFill>
                  <a:srgbClr val="FF8C1E"/>
                </a:solidFill>
                <a:latin typeface="Arial" panose="020B0604020202020204" pitchFamily="34" charset="0"/>
                <a:cs typeface="Arial" panose="020B0604020202020204" pitchFamily="34" charset="0"/>
              </a:rPr>
              <a:t>/V·s)</a:t>
            </a:r>
          </a:p>
        </p:txBody>
      </p:sp>
      <p:sp>
        <p:nvSpPr>
          <p:cNvPr id="8" name="TextBox 7">
            <a:extLst>
              <a:ext uri="{FF2B5EF4-FFF2-40B4-BE49-F238E27FC236}">
                <a16:creationId xmlns:a16="http://schemas.microsoft.com/office/drawing/2014/main" id="{7EEAC8E9-8B06-E435-C638-067068E9F14B}"/>
              </a:ext>
            </a:extLst>
          </p:cNvPr>
          <p:cNvSpPr txBox="1"/>
          <p:nvPr/>
        </p:nvSpPr>
        <p:spPr>
          <a:xfrm>
            <a:off x="4361939" y="6192259"/>
            <a:ext cx="3468121" cy="461665"/>
          </a:xfrm>
          <a:prstGeom prst="rect">
            <a:avLst/>
          </a:prstGeom>
          <a:noFill/>
        </p:spPr>
        <p:txBody>
          <a:bodyPr wrap="square" rtlCol="0">
            <a:spAutoFit/>
          </a:bodyPr>
          <a:lstStyle/>
          <a:p>
            <a:pPr algn="ctr"/>
            <a:r>
              <a:rPr lang="en-US" sz="2400" dirty="0">
                <a:solidFill>
                  <a:schemeClr val="bg1">
                    <a:lumMod val="50000"/>
                  </a:schemeClr>
                </a:solidFill>
                <a:latin typeface="Arial" panose="020B0604020202020204" pitchFamily="34" charset="0"/>
                <a:cs typeface="Arial" panose="020B0604020202020204" pitchFamily="34" charset="0"/>
              </a:rPr>
              <a:t>Sample Description</a:t>
            </a:r>
          </a:p>
        </p:txBody>
      </p:sp>
    </p:spTree>
    <p:extLst>
      <p:ext uri="{BB962C8B-B14F-4D97-AF65-F5344CB8AC3E}">
        <p14:creationId xmlns:p14="http://schemas.microsoft.com/office/powerpoint/2010/main" val="1681855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0D1C666-FB03-E5F0-F2DA-5F195C4EF091}"/>
              </a:ext>
            </a:extLst>
          </p:cNvPr>
          <p:cNvSpPr txBox="1">
            <a:spLocks/>
          </p:cNvSpPr>
          <p:nvPr/>
        </p:nvSpPr>
        <p:spPr>
          <a:xfrm>
            <a:off x="2801470" y="959609"/>
            <a:ext cx="6589060" cy="8493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accent1"/>
                </a:solidFill>
                <a:latin typeface="Avenir Book" panose="02000503020000020003" pitchFamily="2" charset="0"/>
                <a:cs typeface="Calibri" panose="020F0502020204030204" pitchFamily="34" charset="0"/>
              </a:rPr>
              <a:t>Summary</a:t>
            </a:r>
          </a:p>
        </p:txBody>
      </p:sp>
      <p:sp>
        <p:nvSpPr>
          <p:cNvPr id="4" name="Title 1">
            <a:extLst>
              <a:ext uri="{FF2B5EF4-FFF2-40B4-BE49-F238E27FC236}">
                <a16:creationId xmlns:a16="http://schemas.microsoft.com/office/drawing/2014/main" id="{8EC265D7-1501-39DD-43CB-C0ECDED7D2A5}"/>
              </a:ext>
            </a:extLst>
          </p:cNvPr>
          <p:cNvSpPr txBox="1">
            <a:spLocks/>
          </p:cNvSpPr>
          <p:nvPr/>
        </p:nvSpPr>
        <p:spPr>
          <a:xfrm>
            <a:off x="903194" y="1853218"/>
            <a:ext cx="10385612" cy="50517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endParaRPr lang="en-US" sz="3600" dirty="0">
              <a:solidFill>
                <a:schemeClr val="accent1"/>
              </a:solidFill>
              <a:latin typeface="Calibri" panose="020F0502020204030204" pitchFamily="34" charset="0"/>
              <a:cs typeface="Calibri" panose="020F0502020204030204" pitchFamily="34" charset="0"/>
            </a:endParaRPr>
          </a:p>
        </p:txBody>
      </p:sp>
      <p:sp>
        <p:nvSpPr>
          <p:cNvPr id="6" name="Slide Number Placeholder 1">
            <a:extLst>
              <a:ext uri="{FF2B5EF4-FFF2-40B4-BE49-F238E27FC236}">
                <a16:creationId xmlns:a16="http://schemas.microsoft.com/office/drawing/2014/main" id="{7484EE7A-B0E2-1259-893B-9F63ED2C7C03}"/>
              </a:ext>
            </a:extLst>
          </p:cNvPr>
          <p:cNvSpPr txBox="1">
            <a:spLocks/>
          </p:cNvSpPr>
          <p:nvPr/>
        </p:nvSpPr>
        <p:spPr>
          <a:xfrm>
            <a:off x="9326880" y="642052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B3E7EA-B7E2-9B4C-974D-CCD9A9561041}" type="slidenum">
              <a:rPr lang="en-US" sz="2000" smtClean="0">
                <a:solidFill>
                  <a:schemeClr val="accent1"/>
                </a:solidFill>
              </a:rPr>
              <a:pPr/>
              <a:t>15</a:t>
            </a:fld>
            <a:endParaRPr lang="en-US" sz="2000">
              <a:solidFill>
                <a:schemeClr val="accent1"/>
              </a:solidFill>
            </a:endParaRPr>
          </a:p>
        </p:txBody>
      </p:sp>
      <p:sp>
        <p:nvSpPr>
          <p:cNvPr id="5" name="Title 1">
            <a:extLst>
              <a:ext uri="{FF2B5EF4-FFF2-40B4-BE49-F238E27FC236}">
                <a16:creationId xmlns:a16="http://schemas.microsoft.com/office/drawing/2014/main" id="{7F00D0AF-B0A2-0B5C-D790-C0E8050FFCD0}"/>
              </a:ext>
            </a:extLst>
          </p:cNvPr>
          <p:cNvSpPr txBox="1">
            <a:spLocks/>
          </p:cNvSpPr>
          <p:nvPr/>
        </p:nvSpPr>
        <p:spPr>
          <a:xfrm>
            <a:off x="618564" y="2150533"/>
            <a:ext cx="10954871" cy="470746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100000"/>
              </a:lnSpc>
              <a:buFont typeface="Arial" panose="020B0604020202020204" pitchFamily="34" charset="0"/>
              <a:buChar char="•"/>
            </a:pPr>
            <a:r>
              <a:rPr lang="en-US" sz="4000" dirty="0" err="1">
                <a:solidFill>
                  <a:schemeClr val="accent1"/>
                </a:solidFill>
                <a:latin typeface="Avenir Book" panose="02000503020000020003" pitchFamily="2" charset="0"/>
                <a:cs typeface="Calibri" panose="020F0502020204030204" pitchFamily="34" charset="0"/>
              </a:rPr>
              <a:t>AlGaAs</a:t>
            </a:r>
            <a:r>
              <a:rPr lang="en-US" sz="4000" dirty="0">
                <a:solidFill>
                  <a:schemeClr val="accent1"/>
                </a:solidFill>
                <a:latin typeface="Avenir Book" panose="02000503020000020003" pitchFamily="2" charset="0"/>
                <a:cs typeface="Calibri" panose="020F0502020204030204" pitchFamily="34" charset="0"/>
              </a:rPr>
              <a:t>/</a:t>
            </a:r>
            <a:r>
              <a:rPr lang="en-US" sz="4000" dirty="0" err="1">
                <a:solidFill>
                  <a:schemeClr val="accent1"/>
                </a:solidFill>
                <a:latin typeface="Avenir Book" panose="02000503020000020003" pitchFamily="2" charset="0"/>
                <a:cs typeface="Calibri" panose="020F0502020204030204" pitchFamily="34" charset="0"/>
              </a:rPr>
              <a:t>InAlGaAs</a:t>
            </a:r>
            <a:r>
              <a:rPr lang="en-US" sz="4000" dirty="0">
                <a:solidFill>
                  <a:schemeClr val="accent1"/>
                </a:solidFill>
                <a:latin typeface="Avenir Book" panose="02000503020000020003" pitchFamily="2" charset="0"/>
                <a:cs typeface="Calibri" panose="020F0502020204030204" pitchFamily="34" charset="0"/>
              </a:rPr>
              <a:t> photocathode superlattice</a:t>
            </a:r>
          </a:p>
          <a:p>
            <a:pPr marL="571500" indent="-571500">
              <a:lnSpc>
                <a:spcPct val="100000"/>
              </a:lnSpc>
              <a:buFont typeface="Arial" panose="020B0604020202020204" pitchFamily="34" charset="0"/>
              <a:buChar char="•"/>
            </a:pPr>
            <a:r>
              <a:rPr lang="en-US" sz="4000" dirty="0">
                <a:solidFill>
                  <a:schemeClr val="accent1"/>
                </a:solidFill>
                <a:latin typeface="Avenir Book" panose="02000503020000020003" pitchFamily="2" charset="0"/>
                <a:cs typeface="Calibri" panose="020F0502020204030204" pitchFamily="34" charset="0"/>
              </a:rPr>
              <a:t>Hall </a:t>
            </a:r>
            <a:r>
              <a:rPr lang="en-US" sz="4000" dirty="0" err="1">
                <a:solidFill>
                  <a:schemeClr val="accent1"/>
                </a:solidFill>
                <a:latin typeface="Avenir Book" panose="02000503020000020003" pitchFamily="2" charset="0"/>
                <a:cs typeface="Calibri" panose="020F0502020204030204" pitchFamily="34" charset="0"/>
              </a:rPr>
              <a:t>measuremnts</a:t>
            </a:r>
            <a:r>
              <a:rPr lang="en-US" sz="4000" dirty="0">
                <a:solidFill>
                  <a:schemeClr val="accent1"/>
                </a:solidFill>
                <a:latin typeface="Avenir Book" panose="02000503020000020003" pitchFamily="2" charset="0"/>
                <a:cs typeface="Calibri" panose="020F0502020204030204" pitchFamily="34" charset="0"/>
              </a:rPr>
              <a:t> </a:t>
            </a:r>
          </a:p>
          <a:p>
            <a:pPr marL="571500" indent="-571500">
              <a:lnSpc>
                <a:spcPct val="100000"/>
              </a:lnSpc>
              <a:buFont typeface="Arial" panose="020B0604020202020204" pitchFamily="34" charset="0"/>
              <a:buChar char="•"/>
            </a:pPr>
            <a:r>
              <a:rPr lang="en-US" sz="4000" dirty="0">
                <a:solidFill>
                  <a:schemeClr val="accent1"/>
                </a:solidFill>
                <a:latin typeface="Avenir Book" panose="02000503020000020003" pitchFamily="2" charset="0"/>
                <a:cs typeface="Calibri" panose="020F0502020204030204" pitchFamily="34" charset="0"/>
              </a:rPr>
              <a:t>Cooler growing temperature</a:t>
            </a:r>
          </a:p>
          <a:p>
            <a:pPr marL="571500" indent="-571500">
              <a:lnSpc>
                <a:spcPct val="100000"/>
              </a:lnSpc>
              <a:buFont typeface="Arial" panose="020B0604020202020204" pitchFamily="34" charset="0"/>
              <a:buChar char="•"/>
            </a:pPr>
            <a:r>
              <a:rPr lang="en-US" sz="4000" dirty="0">
                <a:solidFill>
                  <a:schemeClr val="accent1"/>
                </a:solidFill>
                <a:latin typeface="Avenir Book" panose="02000503020000020003" pitchFamily="2" charset="0"/>
                <a:cs typeface="Calibri" panose="020F0502020204030204" pitchFamily="34" charset="0"/>
              </a:rPr>
              <a:t>Future work </a:t>
            </a:r>
          </a:p>
          <a:p>
            <a:pPr marL="1028700" lvl="1" indent="-571500">
              <a:buFont typeface="Arial" panose="020B0604020202020204" pitchFamily="34" charset="0"/>
              <a:buChar char="•"/>
            </a:pPr>
            <a:r>
              <a:rPr lang="en-US" sz="3600" dirty="0">
                <a:solidFill>
                  <a:schemeClr val="accent1"/>
                </a:solidFill>
                <a:latin typeface="Avenir Book" panose="02000503020000020003" pitchFamily="2" charset="0"/>
                <a:cs typeface="Calibri" panose="020F0502020204030204" pitchFamily="34" charset="0"/>
              </a:rPr>
              <a:t>Polarization</a:t>
            </a:r>
          </a:p>
          <a:p>
            <a:pPr marL="1028700" lvl="1" indent="-571500">
              <a:buFont typeface="Arial" panose="020B0604020202020204" pitchFamily="34" charset="0"/>
              <a:buChar char="•"/>
            </a:pPr>
            <a:r>
              <a:rPr lang="en-US" sz="3600" dirty="0">
                <a:solidFill>
                  <a:schemeClr val="accent1"/>
                </a:solidFill>
                <a:latin typeface="Avenir Book" panose="02000503020000020003" pitchFamily="2" charset="0"/>
                <a:cs typeface="Calibri" panose="020F0502020204030204" pitchFamily="34" charset="0"/>
              </a:rPr>
              <a:t>Efficiency</a:t>
            </a:r>
          </a:p>
        </p:txBody>
      </p:sp>
    </p:spTree>
    <p:extLst>
      <p:ext uri="{BB962C8B-B14F-4D97-AF65-F5344CB8AC3E}">
        <p14:creationId xmlns:p14="http://schemas.microsoft.com/office/powerpoint/2010/main" val="257939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F7FF38-4A63-A8B4-34D5-70F878324E56}"/>
              </a:ext>
            </a:extLst>
          </p:cNvPr>
          <p:cNvSpPr txBox="1">
            <a:spLocks/>
          </p:cNvSpPr>
          <p:nvPr/>
        </p:nvSpPr>
        <p:spPr>
          <a:xfrm>
            <a:off x="2801470" y="959609"/>
            <a:ext cx="6589060" cy="8493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accent1"/>
                </a:solidFill>
                <a:latin typeface="Avenir Book" panose="02000503020000020003" pitchFamily="2" charset="0"/>
                <a:cs typeface="Calibri" panose="020F0502020204030204" pitchFamily="34" charset="0"/>
              </a:rPr>
              <a:t>Acknowledgements</a:t>
            </a:r>
          </a:p>
        </p:txBody>
      </p:sp>
      <p:pic>
        <p:nvPicPr>
          <p:cNvPr id="1026" name="Picture 2" descr="NSF Logo | NSF - National Science Foundation">
            <a:extLst>
              <a:ext uri="{FF2B5EF4-FFF2-40B4-BE49-F238E27FC236}">
                <a16:creationId xmlns:a16="http://schemas.microsoft.com/office/drawing/2014/main" id="{0DEC667D-443E-9D5C-0181-36E8E1BA0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0529" y="1384265"/>
            <a:ext cx="1639483" cy="164680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1">
            <a:extLst>
              <a:ext uri="{FF2B5EF4-FFF2-40B4-BE49-F238E27FC236}">
                <a16:creationId xmlns:a16="http://schemas.microsoft.com/office/drawing/2014/main" id="{F7DA00F3-F4AB-4ED7-8CFC-55E0B9FE5B32}"/>
              </a:ext>
            </a:extLst>
          </p:cNvPr>
          <p:cNvSpPr txBox="1">
            <a:spLocks/>
          </p:cNvSpPr>
          <p:nvPr/>
        </p:nvSpPr>
        <p:spPr>
          <a:xfrm>
            <a:off x="9326880" y="642052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B3E7EA-B7E2-9B4C-974D-CCD9A9561041}" type="slidenum">
              <a:rPr lang="en-US" sz="2000" smtClean="0">
                <a:solidFill>
                  <a:schemeClr val="accent1"/>
                </a:solidFill>
              </a:rPr>
              <a:pPr/>
              <a:t>16</a:t>
            </a:fld>
            <a:endParaRPr lang="en-US" sz="2000">
              <a:solidFill>
                <a:schemeClr val="accent1"/>
              </a:solidFill>
            </a:endParaRPr>
          </a:p>
        </p:txBody>
      </p:sp>
      <p:pic>
        <p:nvPicPr>
          <p:cNvPr id="1028" name="Picture 4" descr="G. Robert Odette | Materials - UC Santa Barbara">
            <a:extLst>
              <a:ext uri="{FF2B5EF4-FFF2-40B4-BE49-F238E27FC236}">
                <a16:creationId xmlns:a16="http://schemas.microsoft.com/office/drawing/2014/main" id="{B1D1071D-FBF4-D5B4-910E-8A691400ED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0530" y="3429000"/>
            <a:ext cx="1639483" cy="16394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PS Conferences for Undergraduate Women in Physics - UC Santa Barbara">
            <a:extLst>
              <a:ext uri="{FF2B5EF4-FFF2-40B4-BE49-F238E27FC236}">
                <a16:creationId xmlns:a16="http://schemas.microsoft.com/office/drawing/2014/main" id="{422AE06D-EB97-0B92-15D9-B85BEB714A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77835" y="5330717"/>
            <a:ext cx="3237410" cy="87416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3F703CC8-82A3-7676-A44E-4B91E2D1B0EA}"/>
              </a:ext>
            </a:extLst>
          </p:cNvPr>
          <p:cNvSpPr txBox="1">
            <a:spLocks/>
          </p:cNvSpPr>
          <p:nvPr/>
        </p:nvSpPr>
        <p:spPr>
          <a:xfrm>
            <a:off x="276755" y="1523999"/>
            <a:ext cx="8777597" cy="504613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200000"/>
              </a:lnSpc>
            </a:pPr>
            <a:r>
              <a:rPr lang="en-US" sz="2600" dirty="0">
                <a:solidFill>
                  <a:schemeClr val="accent1"/>
                </a:solidFill>
                <a:latin typeface="Avenir Book" panose="02000503020000020003" pitchFamily="2" charset="0"/>
                <a:cs typeface="Calibri" panose="020F0502020204030204" pitchFamily="34" charset="0"/>
              </a:rPr>
              <a:t>Dr. Sathya Guruswamy, </a:t>
            </a:r>
            <a:r>
              <a:rPr lang="en-US" sz="2600" i="1" dirty="0">
                <a:solidFill>
                  <a:schemeClr val="accent1"/>
                </a:solidFill>
                <a:latin typeface="Avenir Book" panose="02000503020000020003" pitchFamily="2" charset="0"/>
                <a:cs typeface="Calibri" panose="020F0502020204030204" pitchFamily="34" charset="0"/>
              </a:rPr>
              <a:t>Physics REU Site Director</a:t>
            </a:r>
          </a:p>
          <a:p>
            <a:pPr>
              <a:lnSpc>
                <a:spcPct val="200000"/>
              </a:lnSpc>
            </a:pPr>
            <a:r>
              <a:rPr lang="en-US" sz="2600" dirty="0">
                <a:solidFill>
                  <a:schemeClr val="accent1"/>
                </a:solidFill>
                <a:latin typeface="Avenir Book" panose="02000503020000020003" pitchFamily="2" charset="0"/>
                <a:cs typeface="Calibri" panose="020F0502020204030204" pitchFamily="34" charset="0"/>
              </a:rPr>
              <a:t>Dr. Christopher </a:t>
            </a:r>
            <a:r>
              <a:rPr lang="en-US" sz="2600" dirty="0" err="1">
                <a:solidFill>
                  <a:schemeClr val="accent1"/>
                </a:solidFill>
                <a:latin typeface="Avenir Book" panose="02000503020000020003" pitchFamily="2" charset="0"/>
                <a:cs typeface="Calibri" panose="020F0502020204030204" pitchFamily="34" charset="0"/>
              </a:rPr>
              <a:t>Palmstrøm</a:t>
            </a:r>
            <a:r>
              <a:rPr lang="en-US" sz="2600" dirty="0">
                <a:solidFill>
                  <a:schemeClr val="accent1"/>
                </a:solidFill>
                <a:latin typeface="Avenir Book" panose="02000503020000020003" pitchFamily="2" charset="0"/>
                <a:cs typeface="Calibri" panose="020F0502020204030204" pitchFamily="34" charset="0"/>
              </a:rPr>
              <a:t>, </a:t>
            </a:r>
            <a:r>
              <a:rPr lang="en-US" sz="2600" i="1" dirty="0">
                <a:solidFill>
                  <a:schemeClr val="accent1"/>
                </a:solidFill>
                <a:latin typeface="Avenir Book" panose="02000503020000020003" pitchFamily="2" charset="0"/>
                <a:cs typeface="Calibri" panose="020F0502020204030204" pitchFamily="34" charset="0"/>
              </a:rPr>
              <a:t>Faculty Advisor</a:t>
            </a:r>
          </a:p>
          <a:p>
            <a:pPr>
              <a:lnSpc>
                <a:spcPct val="200000"/>
              </a:lnSpc>
            </a:pPr>
            <a:r>
              <a:rPr lang="en-US" sz="2600" dirty="0">
                <a:solidFill>
                  <a:schemeClr val="accent1"/>
                </a:solidFill>
                <a:latin typeface="Avenir Book" panose="02000503020000020003" pitchFamily="2" charset="0"/>
                <a:cs typeface="Calibri" panose="020F0502020204030204" pitchFamily="34" charset="0"/>
              </a:rPr>
              <a:t>Jason Dong and Aaron Engel, </a:t>
            </a:r>
            <a:r>
              <a:rPr lang="en-US" sz="2600" i="1" dirty="0">
                <a:solidFill>
                  <a:schemeClr val="accent1"/>
                </a:solidFill>
                <a:latin typeface="Avenir Book" panose="02000503020000020003" pitchFamily="2" charset="0"/>
                <a:cs typeface="Calibri" panose="020F0502020204030204" pitchFamily="34" charset="0"/>
              </a:rPr>
              <a:t>Graduate Advisors</a:t>
            </a:r>
          </a:p>
          <a:p>
            <a:pPr>
              <a:lnSpc>
                <a:spcPct val="200000"/>
              </a:lnSpc>
            </a:pPr>
            <a:r>
              <a:rPr lang="en-US" sz="2600" dirty="0" err="1">
                <a:solidFill>
                  <a:schemeClr val="accent1"/>
                </a:solidFill>
                <a:latin typeface="Avenir Book" panose="02000503020000020003" pitchFamily="2" charset="0"/>
                <a:cs typeface="Calibri" panose="020F0502020204030204" pitchFamily="34" charset="0"/>
              </a:rPr>
              <a:t>Palmstrøm</a:t>
            </a:r>
            <a:r>
              <a:rPr lang="en-US" sz="2600" dirty="0">
                <a:solidFill>
                  <a:schemeClr val="accent1"/>
                </a:solidFill>
                <a:latin typeface="Avenir Book" panose="02000503020000020003" pitchFamily="2" charset="0"/>
                <a:cs typeface="Calibri" panose="020F0502020204030204" pitchFamily="34" charset="0"/>
              </a:rPr>
              <a:t> Lab</a:t>
            </a:r>
          </a:p>
          <a:p>
            <a:pPr>
              <a:lnSpc>
                <a:spcPct val="200000"/>
              </a:lnSpc>
            </a:pPr>
            <a:r>
              <a:rPr lang="en-US" sz="2600" dirty="0">
                <a:solidFill>
                  <a:schemeClr val="accent1"/>
                </a:solidFill>
                <a:latin typeface="Avenir Book" panose="02000503020000020003" pitchFamily="2" charset="0"/>
                <a:cs typeface="Calibri" panose="020F0502020204030204" pitchFamily="34" charset="0"/>
              </a:rPr>
              <a:t>Physics REU Cohort  </a:t>
            </a:r>
          </a:p>
          <a:p>
            <a:pPr>
              <a:lnSpc>
                <a:spcPct val="200000"/>
              </a:lnSpc>
            </a:pPr>
            <a:r>
              <a:rPr lang="en-US" sz="2600" dirty="0">
                <a:solidFill>
                  <a:schemeClr val="accent1"/>
                </a:solidFill>
                <a:latin typeface="Avenir Book" panose="02000503020000020003" pitchFamily="2" charset="0"/>
                <a:cs typeface="Calibri" panose="020F0502020204030204" pitchFamily="34" charset="0"/>
              </a:rPr>
              <a:t>National Science Foundation REU Grant PHY-1852574</a:t>
            </a:r>
          </a:p>
        </p:txBody>
      </p:sp>
    </p:spTree>
    <p:extLst>
      <p:ext uri="{BB962C8B-B14F-4D97-AF65-F5344CB8AC3E}">
        <p14:creationId xmlns:p14="http://schemas.microsoft.com/office/powerpoint/2010/main" val="4153068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EBE5F76-F9AE-11B8-0054-BF32BAEA9FE5}"/>
              </a:ext>
            </a:extLst>
          </p:cNvPr>
          <p:cNvPicPr>
            <a:picLocks noChangeAspect="1"/>
          </p:cNvPicPr>
          <p:nvPr/>
        </p:nvPicPr>
        <p:blipFill rotWithShape="1">
          <a:blip r:embed="rId3"/>
          <a:srcRect l="43432" t="13603" r="22496" b="52254"/>
          <a:stretch/>
        </p:blipFill>
        <p:spPr>
          <a:xfrm>
            <a:off x="6765439" y="638752"/>
            <a:ext cx="3994786" cy="2702355"/>
          </a:xfrm>
          <a:prstGeom prst="rect">
            <a:avLst/>
          </a:prstGeom>
        </p:spPr>
      </p:pic>
      <p:pic>
        <p:nvPicPr>
          <p:cNvPr id="14" name="Picture 13">
            <a:extLst>
              <a:ext uri="{FF2B5EF4-FFF2-40B4-BE49-F238E27FC236}">
                <a16:creationId xmlns:a16="http://schemas.microsoft.com/office/drawing/2014/main" id="{539E0946-7C03-7F4C-7847-EC3F30909514}"/>
              </a:ext>
            </a:extLst>
          </p:cNvPr>
          <p:cNvPicPr>
            <a:picLocks noChangeAspect="1"/>
          </p:cNvPicPr>
          <p:nvPr/>
        </p:nvPicPr>
        <p:blipFill rotWithShape="1">
          <a:blip r:embed="rId3"/>
          <a:srcRect l="5067" t="63636" r="45828" b="9644"/>
          <a:stretch/>
        </p:blipFill>
        <p:spPr>
          <a:xfrm>
            <a:off x="6276024" y="3907259"/>
            <a:ext cx="5297805" cy="1946132"/>
          </a:xfrm>
          <a:prstGeom prst="rect">
            <a:avLst/>
          </a:prstGeom>
        </p:spPr>
      </p:pic>
      <p:sp>
        <p:nvSpPr>
          <p:cNvPr id="15" name="Title 1">
            <a:extLst>
              <a:ext uri="{FF2B5EF4-FFF2-40B4-BE49-F238E27FC236}">
                <a16:creationId xmlns:a16="http://schemas.microsoft.com/office/drawing/2014/main" id="{81B2FE2E-905D-D9C5-00E2-C76CEAE87A06}"/>
              </a:ext>
            </a:extLst>
          </p:cNvPr>
          <p:cNvSpPr txBox="1">
            <a:spLocks/>
          </p:cNvSpPr>
          <p:nvPr/>
        </p:nvSpPr>
        <p:spPr>
          <a:xfrm>
            <a:off x="857246" y="1565274"/>
            <a:ext cx="5238753" cy="8493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1"/>
                </a:solidFill>
                <a:latin typeface="Avenir Book" panose="02000503020000020003" pitchFamily="2" charset="0"/>
                <a:cs typeface="Calibri" panose="020F0502020204030204" pitchFamily="34" charset="0"/>
              </a:rPr>
              <a:t>Finite quantum well</a:t>
            </a:r>
          </a:p>
        </p:txBody>
      </p:sp>
      <p:sp>
        <p:nvSpPr>
          <p:cNvPr id="16" name="Title 1">
            <a:extLst>
              <a:ext uri="{FF2B5EF4-FFF2-40B4-BE49-F238E27FC236}">
                <a16:creationId xmlns:a16="http://schemas.microsoft.com/office/drawing/2014/main" id="{7E21E263-8A6E-4BB9-37CD-1AD80DE777A3}"/>
              </a:ext>
            </a:extLst>
          </p:cNvPr>
          <p:cNvSpPr txBox="1">
            <a:spLocks/>
          </p:cNvSpPr>
          <p:nvPr/>
        </p:nvSpPr>
        <p:spPr>
          <a:xfrm>
            <a:off x="857246" y="4187591"/>
            <a:ext cx="5058731" cy="138546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accent1"/>
                </a:solidFill>
                <a:latin typeface="Avenir Book" panose="02000503020000020003" pitchFamily="2" charset="0"/>
                <a:cs typeface="Calibri" panose="020F0502020204030204" pitchFamily="34" charset="0"/>
              </a:rPr>
              <a:t>Multiple quantum well system</a:t>
            </a:r>
          </a:p>
        </p:txBody>
      </p:sp>
      <p:sp>
        <p:nvSpPr>
          <p:cNvPr id="18" name="Slide Number Placeholder 1">
            <a:extLst>
              <a:ext uri="{FF2B5EF4-FFF2-40B4-BE49-F238E27FC236}">
                <a16:creationId xmlns:a16="http://schemas.microsoft.com/office/drawing/2014/main" id="{3630BBAE-4CE4-0D0C-28EF-A8D2A861C996}"/>
              </a:ext>
            </a:extLst>
          </p:cNvPr>
          <p:cNvSpPr txBox="1">
            <a:spLocks/>
          </p:cNvSpPr>
          <p:nvPr/>
        </p:nvSpPr>
        <p:spPr>
          <a:xfrm>
            <a:off x="11353800" y="6438649"/>
            <a:ext cx="716280" cy="347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B3E7EA-B7E2-9B4C-974D-CCD9A9561041}" type="slidenum">
              <a:rPr lang="en-US" sz="2000" smtClean="0">
                <a:solidFill>
                  <a:schemeClr val="accent1"/>
                </a:solidFill>
              </a:rPr>
              <a:pPr/>
              <a:t>17</a:t>
            </a:fld>
            <a:endParaRPr lang="en-US" sz="2000">
              <a:solidFill>
                <a:schemeClr val="accent1"/>
              </a:solidFill>
            </a:endParaRPr>
          </a:p>
        </p:txBody>
      </p:sp>
      <p:sp>
        <p:nvSpPr>
          <p:cNvPr id="19" name="Rectangle 18">
            <a:extLst>
              <a:ext uri="{FF2B5EF4-FFF2-40B4-BE49-F238E27FC236}">
                <a16:creationId xmlns:a16="http://schemas.microsoft.com/office/drawing/2014/main" id="{D1119E14-6216-D033-ECB2-CC79409E2E74}"/>
              </a:ext>
            </a:extLst>
          </p:cNvPr>
          <p:cNvSpPr/>
          <p:nvPr/>
        </p:nvSpPr>
        <p:spPr>
          <a:xfrm>
            <a:off x="8821263" y="72600"/>
            <a:ext cx="3442448" cy="276750"/>
          </a:xfrm>
          <a:prstGeom prst="rect">
            <a:avLst/>
          </a:prstGeom>
        </p:spPr>
        <p:txBody>
          <a:bodyPr wrap="square">
            <a:spAutoFit/>
          </a:bodyPr>
          <a:lstStyle/>
          <a:p>
            <a:r>
              <a:rPr lang="en-US" sz="1200" dirty="0">
                <a:solidFill>
                  <a:schemeClr val="bg1">
                    <a:lumMod val="65000"/>
                  </a:schemeClr>
                </a:solidFill>
              </a:rPr>
              <a:t>Image: D. A. B. Miller, </a:t>
            </a:r>
            <a:r>
              <a:rPr lang="en-US" sz="1200" i="1" dirty="0">
                <a:solidFill>
                  <a:schemeClr val="bg1">
                    <a:lumMod val="65000"/>
                  </a:schemeClr>
                </a:solidFill>
              </a:rPr>
              <a:t>Optical Physics of Quantum Wells</a:t>
            </a:r>
            <a:r>
              <a:rPr lang="en-US" sz="1200" dirty="0">
                <a:solidFill>
                  <a:schemeClr val="bg1">
                    <a:lumMod val="65000"/>
                  </a:schemeClr>
                </a:solidFill>
              </a:rPr>
              <a:t>.</a:t>
            </a:r>
          </a:p>
        </p:txBody>
      </p:sp>
    </p:spTree>
    <p:extLst>
      <p:ext uri="{BB962C8B-B14F-4D97-AF65-F5344CB8AC3E}">
        <p14:creationId xmlns:p14="http://schemas.microsoft.com/office/powerpoint/2010/main" val="109093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52A7F9E-4C22-8D2A-F41F-6B24C03A9C4F}"/>
              </a:ext>
            </a:extLst>
          </p:cNvPr>
          <p:cNvSpPr txBox="1">
            <a:spLocks/>
          </p:cNvSpPr>
          <p:nvPr/>
        </p:nvSpPr>
        <p:spPr>
          <a:xfrm>
            <a:off x="618564" y="5252551"/>
            <a:ext cx="10954871" cy="116797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accent1"/>
                </a:solidFill>
                <a:latin typeface="Avenir Book" panose="02000503020000020003" pitchFamily="2" charset="0"/>
                <a:cs typeface="Calibri" panose="020F0502020204030204" pitchFamily="34" charset="0"/>
              </a:rPr>
              <a:t>We measure the Hall voltage of the sample to learn about its charge carriers</a:t>
            </a:r>
          </a:p>
        </p:txBody>
      </p:sp>
      <p:sp>
        <p:nvSpPr>
          <p:cNvPr id="5" name="Slide Number Placeholder 1">
            <a:extLst>
              <a:ext uri="{FF2B5EF4-FFF2-40B4-BE49-F238E27FC236}">
                <a16:creationId xmlns:a16="http://schemas.microsoft.com/office/drawing/2014/main" id="{E8BBAA95-EFF3-E6C3-4EB5-F84908855759}"/>
              </a:ext>
            </a:extLst>
          </p:cNvPr>
          <p:cNvSpPr txBox="1">
            <a:spLocks/>
          </p:cNvSpPr>
          <p:nvPr/>
        </p:nvSpPr>
        <p:spPr>
          <a:xfrm>
            <a:off x="9326880" y="642052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B3E7EA-B7E2-9B4C-974D-CCD9A9561041}" type="slidenum">
              <a:rPr lang="en-US" sz="2000" smtClean="0">
                <a:solidFill>
                  <a:schemeClr val="accent1"/>
                </a:solidFill>
              </a:rPr>
              <a:pPr/>
              <a:t>18</a:t>
            </a:fld>
            <a:endParaRPr lang="en-US" sz="2000">
              <a:solidFill>
                <a:schemeClr val="accent1"/>
              </a:solidFill>
            </a:endParaRPr>
          </a:p>
        </p:txBody>
      </p:sp>
      <p:sp>
        <p:nvSpPr>
          <p:cNvPr id="16" name="Cube 15">
            <a:extLst>
              <a:ext uri="{FF2B5EF4-FFF2-40B4-BE49-F238E27FC236}">
                <a16:creationId xmlns:a16="http://schemas.microsoft.com/office/drawing/2014/main" id="{3BC3F831-EDB8-38F5-220F-12B942DE467E}"/>
              </a:ext>
            </a:extLst>
          </p:cNvPr>
          <p:cNvSpPr/>
          <p:nvPr/>
        </p:nvSpPr>
        <p:spPr>
          <a:xfrm>
            <a:off x="2796439" y="2572911"/>
            <a:ext cx="6025828" cy="2404277"/>
          </a:xfrm>
          <a:prstGeom prst="cube">
            <a:avLst>
              <a:gd name="adj" fmla="val 79444"/>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7" name="Can 16">
            <a:extLst>
              <a:ext uri="{FF2B5EF4-FFF2-40B4-BE49-F238E27FC236}">
                <a16:creationId xmlns:a16="http://schemas.microsoft.com/office/drawing/2014/main" id="{3EA3C444-1FFD-698B-A411-5678CB1D97BA}"/>
              </a:ext>
            </a:extLst>
          </p:cNvPr>
          <p:cNvSpPr/>
          <p:nvPr/>
        </p:nvSpPr>
        <p:spPr>
          <a:xfrm>
            <a:off x="4645928" y="2189904"/>
            <a:ext cx="652798" cy="498329"/>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18" name="Can 17">
            <a:extLst>
              <a:ext uri="{FF2B5EF4-FFF2-40B4-BE49-F238E27FC236}">
                <a16:creationId xmlns:a16="http://schemas.microsoft.com/office/drawing/2014/main" id="{CB72699E-C366-1483-11AF-1654DBF1596F}"/>
              </a:ext>
            </a:extLst>
          </p:cNvPr>
          <p:cNvSpPr/>
          <p:nvPr/>
        </p:nvSpPr>
        <p:spPr>
          <a:xfrm>
            <a:off x="8169469" y="2231943"/>
            <a:ext cx="652798" cy="498329"/>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19" name="Can 18">
            <a:extLst>
              <a:ext uri="{FF2B5EF4-FFF2-40B4-BE49-F238E27FC236}">
                <a16:creationId xmlns:a16="http://schemas.microsoft.com/office/drawing/2014/main" id="{842FB9C6-B8EC-1510-5844-11FA0247EA39}"/>
              </a:ext>
            </a:extLst>
          </p:cNvPr>
          <p:cNvSpPr/>
          <p:nvPr/>
        </p:nvSpPr>
        <p:spPr>
          <a:xfrm>
            <a:off x="2796439" y="4006591"/>
            <a:ext cx="652798" cy="498329"/>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20" name="Can 19">
            <a:extLst>
              <a:ext uri="{FF2B5EF4-FFF2-40B4-BE49-F238E27FC236}">
                <a16:creationId xmlns:a16="http://schemas.microsoft.com/office/drawing/2014/main" id="{A1281C81-D6FA-D819-33E3-B5A9781C0085}"/>
              </a:ext>
            </a:extLst>
          </p:cNvPr>
          <p:cNvSpPr/>
          <p:nvPr/>
        </p:nvSpPr>
        <p:spPr>
          <a:xfrm>
            <a:off x="6305654" y="4006591"/>
            <a:ext cx="652798" cy="498329"/>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cxnSp>
        <p:nvCxnSpPr>
          <p:cNvPr id="25" name="Straight Arrow Connector 24">
            <a:extLst>
              <a:ext uri="{FF2B5EF4-FFF2-40B4-BE49-F238E27FC236}">
                <a16:creationId xmlns:a16="http://schemas.microsoft.com/office/drawing/2014/main" id="{B1A56C94-1637-477B-A127-704781966384}"/>
              </a:ext>
            </a:extLst>
          </p:cNvPr>
          <p:cNvCxnSpPr>
            <a:cxnSpLocks/>
          </p:cNvCxnSpPr>
          <p:nvPr/>
        </p:nvCxnSpPr>
        <p:spPr>
          <a:xfrm>
            <a:off x="5080982" y="2759644"/>
            <a:ext cx="1242825" cy="1216677"/>
          </a:xfrm>
          <a:prstGeom prst="straightConnector1">
            <a:avLst/>
          </a:prstGeom>
          <a:ln w="952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E73A826-B52B-33A5-4373-7943FCEBA589}"/>
              </a:ext>
            </a:extLst>
          </p:cNvPr>
          <p:cNvGrpSpPr/>
          <p:nvPr/>
        </p:nvGrpSpPr>
        <p:grpSpPr>
          <a:xfrm>
            <a:off x="6140025" y="3314286"/>
            <a:ext cx="818427" cy="677170"/>
            <a:chOff x="3507758" y="3406841"/>
            <a:chExt cx="818427" cy="677170"/>
          </a:xfrm>
        </p:grpSpPr>
        <p:sp>
          <p:nvSpPr>
            <p:cNvPr id="32" name="Oval 31">
              <a:extLst>
                <a:ext uri="{FF2B5EF4-FFF2-40B4-BE49-F238E27FC236}">
                  <a16:creationId xmlns:a16="http://schemas.microsoft.com/office/drawing/2014/main" id="{1F2AD49C-7815-0B7F-5473-B04A5D2A0278}"/>
                </a:ext>
              </a:extLst>
            </p:cNvPr>
            <p:cNvSpPr/>
            <p:nvPr/>
          </p:nvSpPr>
          <p:spPr>
            <a:xfrm>
              <a:off x="3688372" y="3454081"/>
              <a:ext cx="457200" cy="457200"/>
            </a:xfrm>
            <a:prstGeom prst="ellipse">
              <a:avLst/>
            </a:prstGeom>
            <a:solidFill>
              <a:schemeClr val="accent1">
                <a:lumMod val="50000"/>
                <a:lumOff val="50000"/>
              </a:schemeClr>
            </a:solidFill>
            <a:ln>
              <a:noFill/>
            </a:ln>
            <a:scene3d>
              <a:camera prst="orthographicFront"/>
              <a:lightRig rig="threePt" dir="t"/>
            </a:scene3d>
            <a:sp3d>
              <a:bevelT w="228600" h="228600"/>
              <a:bevelB w="228600" h="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33" name="Title 1">
              <a:extLst>
                <a:ext uri="{FF2B5EF4-FFF2-40B4-BE49-F238E27FC236}">
                  <a16:creationId xmlns:a16="http://schemas.microsoft.com/office/drawing/2014/main" id="{3D5F69B8-51E9-DFA4-C096-731029D3DE24}"/>
                </a:ext>
              </a:extLst>
            </p:cNvPr>
            <p:cNvSpPr txBox="1">
              <a:spLocks/>
            </p:cNvSpPr>
            <p:nvPr/>
          </p:nvSpPr>
          <p:spPr>
            <a:xfrm>
              <a:off x="3507758" y="3406841"/>
              <a:ext cx="818427" cy="6771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Avenir Book" panose="02000503020000020003" pitchFamily="2" charset="0"/>
                  <a:cs typeface="Calibri" panose="020F0502020204030204" pitchFamily="34" charset="0"/>
                </a:rPr>
                <a:t>e-</a:t>
              </a:r>
            </a:p>
          </p:txBody>
        </p:sp>
      </p:grpSp>
      <p:cxnSp>
        <p:nvCxnSpPr>
          <p:cNvPr id="34" name="Straight Arrow Connector 33">
            <a:extLst>
              <a:ext uri="{FF2B5EF4-FFF2-40B4-BE49-F238E27FC236}">
                <a16:creationId xmlns:a16="http://schemas.microsoft.com/office/drawing/2014/main" id="{5FF22353-BF53-F7D2-D024-1D38505E055A}"/>
              </a:ext>
            </a:extLst>
          </p:cNvPr>
          <p:cNvCxnSpPr>
            <a:cxnSpLocks/>
          </p:cNvCxnSpPr>
          <p:nvPr/>
        </p:nvCxnSpPr>
        <p:spPr>
          <a:xfrm flipH="1" flipV="1">
            <a:off x="5552957" y="2730272"/>
            <a:ext cx="735763" cy="668459"/>
          </a:xfrm>
          <a:prstGeom prst="straightConnector1">
            <a:avLst/>
          </a:prstGeom>
          <a:ln w="6350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E1F4225-9A43-F577-121D-C70194064A18}"/>
              </a:ext>
            </a:extLst>
          </p:cNvPr>
          <p:cNvSpPr txBox="1"/>
          <p:nvPr/>
        </p:nvSpPr>
        <p:spPr>
          <a:xfrm>
            <a:off x="5184864" y="3192884"/>
            <a:ext cx="526163" cy="769441"/>
          </a:xfrm>
          <a:prstGeom prst="rect">
            <a:avLst/>
          </a:prstGeom>
          <a:noFill/>
        </p:spPr>
        <p:txBody>
          <a:bodyPr wrap="square" rtlCol="0">
            <a:spAutoFit/>
          </a:bodyPr>
          <a:lstStyle/>
          <a:p>
            <a:r>
              <a:rPr lang="en-US" sz="4400" dirty="0">
                <a:solidFill>
                  <a:schemeClr val="bg1"/>
                </a:solidFill>
                <a:latin typeface="Avenir Book" panose="02000503020000020003" pitchFamily="2" charset="0"/>
              </a:rPr>
              <a:t>E</a:t>
            </a:r>
          </a:p>
        </p:txBody>
      </p:sp>
      <p:cxnSp>
        <p:nvCxnSpPr>
          <p:cNvPr id="38" name="Straight Arrow Connector 37">
            <a:extLst>
              <a:ext uri="{FF2B5EF4-FFF2-40B4-BE49-F238E27FC236}">
                <a16:creationId xmlns:a16="http://schemas.microsoft.com/office/drawing/2014/main" id="{6833F16C-E20F-F39F-D536-01C7B9F61F16}"/>
              </a:ext>
            </a:extLst>
          </p:cNvPr>
          <p:cNvCxnSpPr>
            <a:cxnSpLocks/>
          </p:cNvCxnSpPr>
          <p:nvPr/>
        </p:nvCxnSpPr>
        <p:spPr>
          <a:xfrm>
            <a:off x="6305654" y="1449129"/>
            <a:ext cx="0" cy="1481550"/>
          </a:xfrm>
          <a:prstGeom prst="straightConnector1">
            <a:avLst/>
          </a:prstGeom>
          <a:ln w="952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74D3E76-D727-704F-F7E2-1DDF957C1E3B}"/>
              </a:ext>
            </a:extLst>
          </p:cNvPr>
          <p:cNvSpPr txBox="1"/>
          <p:nvPr/>
        </p:nvSpPr>
        <p:spPr>
          <a:xfrm>
            <a:off x="6404994" y="1322806"/>
            <a:ext cx="526163" cy="769441"/>
          </a:xfrm>
          <a:prstGeom prst="rect">
            <a:avLst/>
          </a:prstGeom>
          <a:noFill/>
        </p:spPr>
        <p:txBody>
          <a:bodyPr wrap="square" rtlCol="0">
            <a:spAutoFit/>
          </a:bodyPr>
          <a:lstStyle/>
          <a:p>
            <a:r>
              <a:rPr lang="en-US" sz="4400" dirty="0">
                <a:solidFill>
                  <a:schemeClr val="accent1"/>
                </a:solidFill>
                <a:latin typeface="Avenir Book" panose="02000503020000020003" pitchFamily="2" charset="0"/>
              </a:rPr>
              <a:t>B</a:t>
            </a:r>
          </a:p>
        </p:txBody>
      </p:sp>
      <p:cxnSp>
        <p:nvCxnSpPr>
          <p:cNvPr id="41" name="Straight Arrow Connector 40">
            <a:extLst>
              <a:ext uri="{FF2B5EF4-FFF2-40B4-BE49-F238E27FC236}">
                <a16:creationId xmlns:a16="http://schemas.microsoft.com/office/drawing/2014/main" id="{473F739F-8621-4853-6D5E-EA8C2BE6AF3D}"/>
              </a:ext>
            </a:extLst>
          </p:cNvPr>
          <p:cNvCxnSpPr>
            <a:cxnSpLocks/>
          </p:cNvCxnSpPr>
          <p:nvPr/>
        </p:nvCxnSpPr>
        <p:spPr>
          <a:xfrm flipV="1">
            <a:off x="6828472" y="2842018"/>
            <a:ext cx="842328" cy="608794"/>
          </a:xfrm>
          <a:prstGeom prst="straightConnector1">
            <a:avLst/>
          </a:prstGeom>
          <a:ln w="6350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6" name="Curved Connector 45">
            <a:extLst>
              <a:ext uri="{FF2B5EF4-FFF2-40B4-BE49-F238E27FC236}">
                <a16:creationId xmlns:a16="http://schemas.microsoft.com/office/drawing/2014/main" id="{73663E69-1E5B-751D-AC42-F2ED153509B1}"/>
              </a:ext>
            </a:extLst>
          </p:cNvPr>
          <p:cNvCxnSpPr>
            <a:cxnSpLocks/>
            <a:stCxn id="33" idx="0"/>
          </p:cNvCxnSpPr>
          <p:nvPr/>
        </p:nvCxnSpPr>
        <p:spPr>
          <a:xfrm rot="5400000" flipH="1" flipV="1">
            <a:off x="6696455" y="2577582"/>
            <a:ext cx="589488" cy="883920"/>
          </a:xfrm>
          <a:prstGeom prst="curvedConnector2">
            <a:avLst/>
          </a:prstGeom>
          <a:ln w="63500">
            <a:solidFill>
              <a:schemeClr val="accent1">
                <a:lumMod val="75000"/>
                <a:lumOff val="2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4" name="Arc 73">
            <a:extLst>
              <a:ext uri="{FF2B5EF4-FFF2-40B4-BE49-F238E27FC236}">
                <a16:creationId xmlns:a16="http://schemas.microsoft.com/office/drawing/2014/main" id="{01F0C292-8D1B-C4AD-FD7C-C0A732F35FD7}"/>
              </a:ext>
            </a:extLst>
          </p:cNvPr>
          <p:cNvSpPr/>
          <p:nvPr/>
        </p:nvSpPr>
        <p:spPr>
          <a:xfrm rot="16200000">
            <a:off x="5632389" y="313597"/>
            <a:ext cx="2559724" cy="3879847"/>
          </a:xfrm>
          <a:prstGeom prst="arc">
            <a:avLst>
              <a:gd name="adj1" fmla="val 16221272"/>
              <a:gd name="adj2" fmla="val 21397919"/>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venir Book" panose="02000503020000020003" pitchFamily="2" charset="0"/>
            </a:endParaRPr>
          </a:p>
        </p:txBody>
      </p:sp>
      <p:sp>
        <p:nvSpPr>
          <p:cNvPr id="75" name="Oval 74">
            <a:extLst>
              <a:ext uri="{FF2B5EF4-FFF2-40B4-BE49-F238E27FC236}">
                <a16:creationId xmlns:a16="http://schemas.microsoft.com/office/drawing/2014/main" id="{DB5F1187-E481-A1E6-A348-8675C881286C}"/>
              </a:ext>
            </a:extLst>
          </p:cNvPr>
          <p:cNvSpPr/>
          <p:nvPr/>
        </p:nvSpPr>
        <p:spPr>
          <a:xfrm>
            <a:off x="6869278" y="761674"/>
            <a:ext cx="563881" cy="469102"/>
          </a:xfrm>
          <a:prstGeom prst="ellipse">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cxnSp>
        <p:nvCxnSpPr>
          <p:cNvPr id="76" name="Straight Arrow Connector 75">
            <a:extLst>
              <a:ext uri="{FF2B5EF4-FFF2-40B4-BE49-F238E27FC236}">
                <a16:creationId xmlns:a16="http://schemas.microsoft.com/office/drawing/2014/main" id="{ACA396BF-7FE7-5AFF-F203-A0C7CBCF87C0}"/>
              </a:ext>
            </a:extLst>
          </p:cNvPr>
          <p:cNvCxnSpPr>
            <a:cxnSpLocks/>
          </p:cNvCxnSpPr>
          <p:nvPr/>
        </p:nvCxnSpPr>
        <p:spPr>
          <a:xfrm flipV="1">
            <a:off x="7146767" y="843825"/>
            <a:ext cx="0" cy="274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urved Connector 77">
            <a:extLst>
              <a:ext uri="{FF2B5EF4-FFF2-40B4-BE49-F238E27FC236}">
                <a16:creationId xmlns:a16="http://schemas.microsoft.com/office/drawing/2014/main" id="{7740009E-F604-959B-98AD-B7FA128A5674}"/>
              </a:ext>
            </a:extLst>
          </p:cNvPr>
          <p:cNvCxnSpPr>
            <a:cxnSpLocks/>
            <a:stCxn id="75" idx="6"/>
            <a:endCxn id="20" idx="1"/>
          </p:cNvCxnSpPr>
          <p:nvPr/>
        </p:nvCxnSpPr>
        <p:spPr>
          <a:xfrm flipH="1">
            <a:off x="6632053" y="996225"/>
            <a:ext cx="801106" cy="3010366"/>
          </a:xfrm>
          <a:prstGeom prst="curvedConnector4">
            <a:avLst>
              <a:gd name="adj1" fmla="val -252593"/>
              <a:gd name="adj2" fmla="val 89334"/>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66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P spid="74" grpId="0" animBg="1"/>
      <p:bldP spid="7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E8BBAA95-EFF3-E6C3-4EB5-F84908855759}"/>
              </a:ext>
            </a:extLst>
          </p:cNvPr>
          <p:cNvSpPr txBox="1">
            <a:spLocks/>
          </p:cNvSpPr>
          <p:nvPr/>
        </p:nvSpPr>
        <p:spPr>
          <a:xfrm>
            <a:off x="9326880" y="642052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B3E7EA-B7E2-9B4C-974D-CCD9A9561041}" type="slidenum">
              <a:rPr lang="en-US" sz="2000" smtClean="0">
                <a:solidFill>
                  <a:schemeClr val="accent1"/>
                </a:solidFill>
              </a:rPr>
              <a:pPr/>
              <a:t>19</a:t>
            </a:fld>
            <a:endParaRPr lang="en-US" sz="2000">
              <a:solidFill>
                <a:schemeClr val="accent1"/>
              </a:solidFill>
            </a:endParaRPr>
          </a:p>
        </p:txBody>
      </p:sp>
      <p:sp>
        <p:nvSpPr>
          <p:cNvPr id="16" name="Cube 15">
            <a:extLst>
              <a:ext uri="{FF2B5EF4-FFF2-40B4-BE49-F238E27FC236}">
                <a16:creationId xmlns:a16="http://schemas.microsoft.com/office/drawing/2014/main" id="{3BC3F831-EDB8-38F5-220F-12B942DE467E}"/>
              </a:ext>
            </a:extLst>
          </p:cNvPr>
          <p:cNvSpPr/>
          <p:nvPr/>
        </p:nvSpPr>
        <p:spPr>
          <a:xfrm>
            <a:off x="2796439" y="2572911"/>
            <a:ext cx="6025828" cy="2404277"/>
          </a:xfrm>
          <a:prstGeom prst="cube">
            <a:avLst>
              <a:gd name="adj" fmla="val 79444"/>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17" name="Can 16">
            <a:extLst>
              <a:ext uri="{FF2B5EF4-FFF2-40B4-BE49-F238E27FC236}">
                <a16:creationId xmlns:a16="http://schemas.microsoft.com/office/drawing/2014/main" id="{3EA3C444-1FFD-698B-A411-5678CB1D97BA}"/>
              </a:ext>
            </a:extLst>
          </p:cNvPr>
          <p:cNvSpPr/>
          <p:nvPr/>
        </p:nvSpPr>
        <p:spPr>
          <a:xfrm>
            <a:off x="4645928" y="2189904"/>
            <a:ext cx="652798" cy="498329"/>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18" name="Can 17">
            <a:extLst>
              <a:ext uri="{FF2B5EF4-FFF2-40B4-BE49-F238E27FC236}">
                <a16:creationId xmlns:a16="http://schemas.microsoft.com/office/drawing/2014/main" id="{CB72699E-C366-1483-11AF-1654DBF1596F}"/>
              </a:ext>
            </a:extLst>
          </p:cNvPr>
          <p:cNvSpPr/>
          <p:nvPr/>
        </p:nvSpPr>
        <p:spPr>
          <a:xfrm>
            <a:off x="8169469" y="2231943"/>
            <a:ext cx="652798" cy="498329"/>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19" name="Can 18">
            <a:extLst>
              <a:ext uri="{FF2B5EF4-FFF2-40B4-BE49-F238E27FC236}">
                <a16:creationId xmlns:a16="http://schemas.microsoft.com/office/drawing/2014/main" id="{842FB9C6-B8EC-1510-5844-11FA0247EA39}"/>
              </a:ext>
            </a:extLst>
          </p:cNvPr>
          <p:cNvSpPr/>
          <p:nvPr/>
        </p:nvSpPr>
        <p:spPr>
          <a:xfrm>
            <a:off x="2796439" y="4006591"/>
            <a:ext cx="652798" cy="498329"/>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20" name="Can 19">
            <a:extLst>
              <a:ext uri="{FF2B5EF4-FFF2-40B4-BE49-F238E27FC236}">
                <a16:creationId xmlns:a16="http://schemas.microsoft.com/office/drawing/2014/main" id="{A1281C81-D6FA-D819-33E3-B5A9781C0085}"/>
              </a:ext>
            </a:extLst>
          </p:cNvPr>
          <p:cNvSpPr/>
          <p:nvPr/>
        </p:nvSpPr>
        <p:spPr>
          <a:xfrm>
            <a:off x="6305654" y="4006591"/>
            <a:ext cx="652798" cy="498329"/>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cxnSp>
        <p:nvCxnSpPr>
          <p:cNvPr id="25" name="Straight Arrow Connector 24">
            <a:extLst>
              <a:ext uri="{FF2B5EF4-FFF2-40B4-BE49-F238E27FC236}">
                <a16:creationId xmlns:a16="http://schemas.microsoft.com/office/drawing/2014/main" id="{B1A56C94-1637-477B-A127-704781966384}"/>
              </a:ext>
            </a:extLst>
          </p:cNvPr>
          <p:cNvCxnSpPr>
            <a:cxnSpLocks/>
          </p:cNvCxnSpPr>
          <p:nvPr/>
        </p:nvCxnSpPr>
        <p:spPr>
          <a:xfrm>
            <a:off x="5080982" y="2759644"/>
            <a:ext cx="1242825" cy="1216677"/>
          </a:xfrm>
          <a:prstGeom prst="straightConnector1">
            <a:avLst/>
          </a:prstGeom>
          <a:ln w="952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E73A826-B52B-33A5-4373-7943FCEBA589}"/>
              </a:ext>
            </a:extLst>
          </p:cNvPr>
          <p:cNvGrpSpPr/>
          <p:nvPr/>
        </p:nvGrpSpPr>
        <p:grpSpPr>
          <a:xfrm>
            <a:off x="6140025" y="3314286"/>
            <a:ext cx="818427" cy="677170"/>
            <a:chOff x="3507758" y="3406841"/>
            <a:chExt cx="818427" cy="677170"/>
          </a:xfrm>
        </p:grpSpPr>
        <p:sp>
          <p:nvSpPr>
            <p:cNvPr id="32" name="Oval 31">
              <a:extLst>
                <a:ext uri="{FF2B5EF4-FFF2-40B4-BE49-F238E27FC236}">
                  <a16:creationId xmlns:a16="http://schemas.microsoft.com/office/drawing/2014/main" id="{1F2AD49C-7815-0B7F-5473-B04A5D2A0278}"/>
                </a:ext>
              </a:extLst>
            </p:cNvPr>
            <p:cNvSpPr/>
            <p:nvPr/>
          </p:nvSpPr>
          <p:spPr>
            <a:xfrm>
              <a:off x="3688372" y="3454081"/>
              <a:ext cx="457200" cy="457200"/>
            </a:xfrm>
            <a:prstGeom prst="ellipse">
              <a:avLst/>
            </a:prstGeom>
            <a:solidFill>
              <a:schemeClr val="accent1">
                <a:lumMod val="50000"/>
                <a:lumOff val="50000"/>
              </a:schemeClr>
            </a:solidFill>
            <a:ln>
              <a:noFill/>
            </a:ln>
            <a:scene3d>
              <a:camera prst="orthographicFront"/>
              <a:lightRig rig="threePt" dir="t"/>
            </a:scene3d>
            <a:sp3d>
              <a:bevelT w="228600" h="228600"/>
              <a:bevelB w="228600" h="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33" name="Title 1">
              <a:extLst>
                <a:ext uri="{FF2B5EF4-FFF2-40B4-BE49-F238E27FC236}">
                  <a16:creationId xmlns:a16="http://schemas.microsoft.com/office/drawing/2014/main" id="{3D5F69B8-51E9-DFA4-C096-731029D3DE24}"/>
                </a:ext>
              </a:extLst>
            </p:cNvPr>
            <p:cNvSpPr txBox="1">
              <a:spLocks/>
            </p:cNvSpPr>
            <p:nvPr/>
          </p:nvSpPr>
          <p:spPr>
            <a:xfrm>
              <a:off x="3507758" y="3406841"/>
              <a:ext cx="818427" cy="6771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Avenir Book" panose="02000503020000020003" pitchFamily="2" charset="0"/>
                  <a:cs typeface="Calibri" panose="020F0502020204030204" pitchFamily="34" charset="0"/>
                </a:rPr>
                <a:t>e-</a:t>
              </a:r>
            </a:p>
          </p:txBody>
        </p:sp>
      </p:grpSp>
      <p:cxnSp>
        <p:nvCxnSpPr>
          <p:cNvPr id="34" name="Straight Arrow Connector 33">
            <a:extLst>
              <a:ext uri="{FF2B5EF4-FFF2-40B4-BE49-F238E27FC236}">
                <a16:creationId xmlns:a16="http://schemas.microsoft.com/office/drawing/2014/main" id="{5FF22353-BF53-F7D2-D024-1D38505E055A}"/>
              </a:ext>
            </a:extLst>
          </p:cNvPr>
          <p:cNvCxnSpPr>
            <a:cxnSpLocks/>
          </p:cNvCxnSpPr>
          <p:nvPr/>
        </p:nvCxnSpPr>
        <p:spPr>
          <a:xfrm flipH="1" flipV="1">
            <a:off x="5552957" y="2730272"/>
            <a:ext cx="735763" cy="668459"/>
          </a:xfrm>
          <a:prstGeom prst="straightConnector1">
            <a:avLst/>
          </a:prstGeom>
          <a:ln w="6350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E1F4225-9A43-F577-121D-C70194064A18}"/>
              </a:ext>
            </a:extLst>
          </p:cNvPr>
          <p:cNvSpPr txBox="1"/>
          <p:nvPr/>
        </p:nvSpPr>
        <p:spPr>
          <a:xfrm>
            <a:off x="5184864" y="3192884"/>
            <a:ext cx="526163" cy="769441"/>
          </a:xfrm>
          <a:prstGeom prst="rect">
            <a:avLst/>
          </a:prstGeom>
          <a:noFill/>
        </p:spPr>
        <p:txBody>
          <a:bodyPr wrap="square" rtlCol="0">
            <a:spAutoFit/>
          </a:bodyPr>
          <a:lstStyle/>
          <a:p>
            <a:r>
              <a:rPr lang="en-US" sz="4400" dirty="0">
                <a:solidFill>
                  <a:schemeClr val="bg1"/>
                </a:solidFill>
                <a:latin typeface="Avenir Book" panose="02000503020000020003" pitchFamily="2" charset="0"/>
              </a:rPr>
              <a:t>E</a:t>
            </a:r>
          </a:p>
        </p:txBody>
      </p:sp>
      <p:cxnSp>
        <p:nvCxnSpPr>
          <p:cNvPr id="38" name="Straight Arrow Connector 37">
            <a:extLst>
              <a:ext uri="{FF2B5EF4-FFF2-40B4-BE49-F238E27FC236}">
                <a16:creationId xmlns:a16="http://schemas.microsoft.com/office/drawing/2014/main" id="{6833F16C-E20F-F39F-D536-01C7B9F61F16}"/>
              </a:ext>
            </a:extLst>
          </p:cNvPr>
          <p:cNvCxnSpPr>
            <a:cxnSpLocks/>
          </p:cNvCxnSpPr>
          <p:nvPr/>
        </p:nvCxnSpPr>
        <p:spPr>
          <a:xfrm>
            <a:off x="6305654" y="1449129"/>
            <a:ext cx="0" cy="1481550"/>
          </a:xfrm>
          <a:prstGeom prst="straightConnector1">
            <a:avLst/>
          </a:prstGeom>
          <a:ln w="952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74D3E76-D727-704F-F7E2-1DDF957C1E3B}"/>
              </a:ext>
            </a:extLst>
          </p:cNvPr>
          <p:cNvSpPr txBox="1"/>
          <p:nvPr/>
        </p:nvSpPr>
        <p:spPr>
          <a:xfrm>
            <a:off x="6404994" y="1322806"/>
            <a:ext cx="526163" cy="769441"/>
          </a:xfrm>
          <a:prstGeom prst="rect">
            <a:avLst/>
          </a:prstGeom>
          <a:noFill/>
        </p:spPr>
        <p:txBody>
          <a:bodyPr wrap="square" rtlCol="0">
            <a:spAutoFit/>
          </a:bodyPr>
          <a:lstStyle/>
          <a:p>
            <a:r>
              <a:rPr lang="en-US" sz="4400" dirty="0">
                <a:solidFill>
                  <a:schemeClr val="accent1"/>
                </a:solidFill>
                <a:latin typeface="Avenir Book" panose="02000503020000020003" pitchFamily="2" charset="0"/>
              </a:rPr>
              <a:t>B</a:t>
            </a:r>
          </a:p>
        </p:txBody>
      </p:sp>
      <p:sp>
        <p:nvSpPr>
          <p:cNvPr id="74" name="Arc 73">
            <a:extLst>
              <a:ext uri="{FF2B5EF4-FFF2-40B4-BE49-F238E27FC236}">
                <a16:creationId xmlns:a16="http://schemas.microsoft.com/office/drawing/2014/main" id="{01F0C292-8D1B-C4AD-FD7C-C0A732F35FD7}"/>
              </a:ext>
            </a:extLst>
          </p:cNvPr>
          <p:cNvSpPr/>
          <p:nvPr/>
        </p:nvSpPr>
        <p:spPr>
          <a:xfrm rot="16200000">
            <a:off x="5632389" y="313597"/>
            <a:ext cx="2559724" cy="3879847"/>
          </a:xfrm>
          <a:prstGeom prst="arc">
            <a:avLst>
              <a:gd name="adj1" fmla="val 16221272"/>
              <a:gd name="adj2" fmla="val 21397919"/>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venir Book" panose="02000503020000020003" pitchFamily="2" charset="0"/>
            </a:endParaRPr>
          </a:p>
        </p:txBody>
      </p:sp>
      <p:sp>
        <p:nvSpPr>
          <p:cNvPr id="75" name="Oval 74">
            <a:extLst>
              <a:ext uri="{FF2B5EF4-FFF2-40B4-BE49-F238E27FC236}">
                <a16:creationId xmlns:a16="http://schemas.microsoft.com/office/drawing/2014/main" id="{DB5F1187-E481-A1E6-A348-8675C881286C}"/>
              </a:ext>
            </a:extLst>
          </p:cNvPr>
          <p:cNvSpPr/>
          <p:nvPr/>
        </p:nvSpPr>
        <p:spPr>
          <a:xfrm>
            <a:off x="6869278" y="761674"/>
            <a:ext cx="563881" cy="469102"/>
          </a:xfrm>
          <a:prstGeom prst="ellipse">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cxnSp>
        <p:nvCxnSpPr>
          <p:cNvPr id="76" name="Straight Arrow Connector 75">
            <a:extLst>
              <a:ext uri="{FF2B5EF4-FFF2-40B4-BE49-F238E27FC236}">
                <a16:creationId xmlns:a16="http://schemas.microsoft.com/office/drawing/2014/main" id="{ACA396BF-7FE7-5AFF-F203-A0C7CBCF87C0}"/>
              </a:ext>
            </a:extLst>
          </p:cNvPr>
          <p:cNvCxnSpPr>
            <a:cxnSpLocks/>
          </p:cNvCxnSpPr>
          <p:nvPr/>
        </p:nvCxnSpPr>
        <p:spPr>
          <a:xfrm flipV="1">
            <a:off x="7146767" y="843825"/>
            <a:ext cx="0" cy="274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urved Connector 77">
            <a:extLst>
              <a:ext uri="{FF2B5EF4-FFF2-40B4-BE49-F238E27FC236}">
                <a16:creationId xmlns:a16="http://schemas.microsoft.com/office/drawing/2014/main" id="{7740009E-F604-959B-98AD-B7FA128A5674}"/>
              </a:ext>
            </a:extLst>
          </p:cNvPr>
          <p:cNvCxnSpPr>
            <a:cxnSpLocks/>
            <a:stCxn id="75" idx="6"/>
            <a:endCxn id="20" idx="1"/>
          </p:cNvCxnSpPr>
          <p:nvPr/>
        </p:nvCxnSpPr>
        <p:spPr>
          <a:xfrm flipH="1">
            <a:off x="6632053" y="996225"/>
            <a:ext cx="801106" cy="3010366"/>
          </a:xfrm>
          <a:prstGeom prst="curvedConnector4">
            <a:avLst>
              <a:gd name="adj1" fmla="val -252593"/>
              <a:gd name="adj2" fmla="val 89334"/>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0C08199-00A9-4B81-8E50-209364A3A28A}"/>
              </a:ext>
            </a:extLst>
          </p:cNvPr>
          <p:cNvGrpSpPr/>
          <p:nvPr/>
        </p:nvGrpSpPr>
        <p:grpSpPr>
          <a:xfrm>
            <a:off x="7146767" y="2554823"/>
            <a:ext cx="818427" cy="677170"/>
            <a:chOff x="3507758" y="3406841"/>
            <a:chExt cx="818427" cy="677170"/>
          </a:xfrm>
        </p:grpSpPr>
        <p:sp>
          <p:nvSpPr>
            <p:cNvPr id="4" name="Oval 3">
              <a:extLst>
                <a:ext uri="{FF2B5EF4-FFF2-40B4-BE49-F238E27FC236}">
                  <a16:creationId xmlns:a16="http://schemas.microsoft.com/office/drawing/2014/main" id="{DCCEBD09-4981-46E8-9A79-4A2E3C9B4541}"/>
                </a:ext>
              </a:extLst>
            </p:cNvPr>
            <p:cNvSpPr/>
            <p:nvPr/>
          </p:nvSpPr>
          <p:spPr>
            <a:xfrm>
              <a:off x="3688372" y="3454081"/>
              <a:ext cx="457200" cy="457200"/>
            </a:xfrm>
            <a:prstGeom prst="ellipse">
              <a:avLst/>
            </a:prstGeom>
            <a:solidFill>
              <a:schemeClr val="accent1">
                <a:lumMod val="50000"/>
                <a:lumOff val="50000"/>
              </a:schemeClr>
            </a:solidFill>
            <a:ln>
              <a:noFill/>
            </a:ln>
            <a:scene3d>
              <a:camera prst="orthographicFront"/>
              <a:lightRig rig="threePt" dir="t"/>
            </a:scene3d>
            <a:sp3d>
              <a:bevelT w="228600" h="228600"/>
              <a:bevelB w="228600" h="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6" name="Title 1">
              <a:extLst>
                <a:ext uri="{FF2B5EF4-FFF2-40B4-BE49-F238E27FC236}">
                  <a16:creationId xmlns:a16="http://schemas.microsoft.com/office/drawing/2014/main" id="{30C9A389-3AE3-4CF6-3172-C1E3F1F91FF3}"/>
                </a:ext>
              </a:extLst>
            </p:cNvPr>
            <p:cNvSpPr txBox="1">
              <a:spLocks/>
            </p:cNvSpPr>
            <p:nvPr/>
          </p:nvSpPr>
          <p:spPr>
            <a:xfrm>
              <a:off x="3507758" y="3406841"/>
              <a:ext cx="818427" cy="6771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Avenir Book" panose="02000503020000020003" pitchFamily="2" charset="0"/>
                  <a:cs typeface="Calibri" panose="020F0502020204030204" pitchFamily="34" charset="0"/>
                </a:rPr>
                <a:t>e-</a:t>
              </a:r>
            </a:p>
          </p:txBody>
        </p:sp>
      </p:grpSp>
      <p:grpSp>
        <p:nvGrpSpPr>
          <p:cNvPr id="7" name="Group 6">
            <a:extLst>
              <a:ext uri="{FF2B5EF4-FFF2-40B4-BE49-F238E27FC236}">
                <a16:creationId xmlns:a16="http://schemas.microsoft.com/office/drawing/2014/main" id="{D1C34225-A5CC-4C43-0EDB-665C2CFB7CDF}"/>
              </a:ext>
            </a:extLst>
          </p:cNvPr>
          <p:cNvGrpSpPr/>
          <p:nvPr/>
        </p:nvGrpSpPr>
        <p:grpSpPr>
          <a:xfrm>
            <a:off x="7622047" y="2690812"/>
            <a:ext cx="818427" cy="677170"/>
            <a:chOff x="3507758" y="3406841"/>
            <a:chExt cx="818427" cy="677170"/>
          </a:xfrm>
        </p:grpSpPr>
        <p:sp>
          <p:nvSpPr>
            <p:cNvPr id="9" name="Oval 8">
              <a:extLst>
                <a:ext uri="{FF2B5EF4-FFF2-40B4-BE49-F238E27FC236}">
                  <a16:creationId xmlns:a16="http://schemas.microsoft.com/office/drawing/2014/main" id="{01898A7A-45F8-74B9-CA44-A2FC05128436}"/>
                </a:ext>
              </a:extLst>
            </p:cNvPr>
            <p:cNvSpPr/>
            <p:nvPr/>
          </p:nvSpPr>
          <p:spPr>
            <a:xfrm>
              <a:off x="3688372" y="3454081"/>
              <a:ext cx="457200" cy="457200"/>
            </a:xfrm>
            <a:prstGeom prst="ellipse">
              <a:avLst/>
            </a:prstGeom>
            <a:solidFill>
              <a:schemeClr val="accent1">
                <a:lumMod val="50000"/>
                <a:lumOff val="50000"/>
              </a:schemeClr>
            </a:solidFill>
            <a:ln>
              <a:noFill/>
            </a:ln>
            <a:scene3d>
              <a:camera prst="orthographicFront"/>
              <a:lightRig rig="threePt" dir="t"/>
            </a:scene3d>
            <a:sp3d>
              <a:bevelT w="228600" h="228600"/>
              <a:bevelB w="228600" h="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10" name="Title 1">
              <a:extLst>
                <a:ext uri="{FF2B5EF4-FFF2-40B4-BE49-F238E27FC236}">
                  <a16:creationId xmlns:a16="http://schemas.microsoft.com/office/drawing/2014/main" id="{1DE5547D-4E17-D6D8-E810-0073A49BCC62}"/>
                </a:ext>
              </a:extLst>
            </p:cNvPr>
            <p:cNvSpPr txBox="1">
              <a:spLocks/>
            </p:cNvSpPr>
            <p:nvPr/>
          </p:nvSpPr>
          <p:spPr>
            <a:xfrm>
              <a:off x="3507758" y="3406841"/>
              <a:ext cx="818427" cy="6771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Avenir Book" panose="02000503020000020003" pitchFamily="2" charset="0"/>
                  <a:cs typeface="Calibri" panose="020F0502020204030204" pitchFamily="34" charset="0"/>
                </a:rPr>
                <a:t>e-</a:t>
              </a:r>
            </a:p>
          </p:txBody>
        </p:sp>
      </p:grpSp>
      <p:grpSp>
        <p:nvGrpSpPr>
          <p:cNvPr id="11" name="Group 10">
            <a:extLst>
              <a:ext uri="{FF2B5EF4-FFF2-40B4-BE49-F238E27FC236}">
                <a16:creationId xmlns:a16="http://schemas.microsoft.com/office/drawing/2014/main" id="{2400A435-C06F-1722-20EE-69B4127C5C6D}"/>
              </a:ext>
            </a:extLst>
          </p:cNvPr>
          <p:cNvGrpSpPr/>
          <p:nvPr/>
        </p:nvGrpSpPr>
        <p:grpSpPr>
          <a:xfrm>
            <a:off x="7063179" y="3047485"/>
            <a:ext cx="818427" cy="677170"/>
            <a:chOff x="3507758" y="3406841"/>
            <a:chExt cx="818427" cy="677170"/>
          </a:xfrm>
        </p:grpSpPr>
        <p:sp>
          <p:nvSpPr>
            <p:cNvPr id="12" name="Oval 11">
              <a:extLst>
                <a:ext uri="{FF2B5EF4-FFF2-40B4-BE49-F238E27FC236}">
                  <a16:creationId xmlns:a16="http://schemas.microsoft.com/office/drawing/2014/main" id="{C17BF193-7031-35B1-23E1-1D675CB5919D}"/>
                </a:ext>
              </a:extLst>
            </p:cNvPr>
            <p:cNvSpPr/>
            <p:nvPr/>
          </p:nvSpPr>
          <p:spPr>
            <a:xfrm>
              <a:off x="3688372" y="3454081"/>
              <a:ext cx="457200" cy="457200"/>
            </a:xfrm>
            <a:prstGeom prst="ellipse">
              <a:avLst/>
            </a:prstGeom>
            <a:solidFill>
              <a:schemeClr val="accent1">
                <a:lumMod val="50000"/>
                <a:lumOff val="50000"/>
              </a:schemeClr>
            </a:solidFill>
            <a:ln>
              <a:noFill/>
            </a:ln>
            <a:scene3d>
              <a:camera prst="orthographicFront"/>
              <a:lightRig rig="threePt" dir="t"/>
            </a:scene3d>
            <a:sp3d>
              <a:bevelT w="228600" h="228600"/>
              <a:bevelB w="228600" h="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13" name="Title 1">
              <a:extLst>
                <a:ext uri="{FF2B5EF4-FFF2-40B4-BE49-F238E27FC236}">
                  <a16:creationId xmlns:a16="http://schemas.microsoft.com/office/drawing/2014/main" id="{CCC0ABCC-22AB-E909-C55D-A8C7F596BDD6}"/>
                </a:ext>
              </a:extLst>
            </p:cNvPr>
            <p:cNvSpPr txBox="1">
              <a:spLocks/>
            </p:cNvSpPr>
            <p:nvPr/>
          </p:nvSpPr>
          <p:spPr>
            <a:xfrm>
              <a:off x="3507758" y="3406841"/>
              <a:ext cx="818427" cy="6771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Avenir Book" panose="02000503020000020003" pitchFamily="2" charset="0"/>
                  <a:cs typeface="Calibri" panose="020F0502020204030204" pitchFamily="34" charset="0"/>
                </a:rPr>
                <a:t>e-</a:t>
              </a:r>
            </a:p>
          </p:txBody>
        </p:sp>
      </p:grpSp>
      <p:sp>
        <p:nvSpPr>
          <p:cNvPr id="15" name="Title 1">
            <a:extLst>
              <a:ext uri="{FF2B5EF4-FFF2-40B4-BE49-F238E27FC236}">
                <a16:creationId xmlns:a16="http://schemas.microsoft.com/office/drawing/2014/main" id="{24F4524C-E9CC-03BE-8F88-2EF472CDE36A}"/>
              </a:ext>
            </a:extLst>
          </p:cNvPr>
          <p:cNvSpPr txBox="1">
            <a:spLocks/>
          </p:cNvSpPr>
          <p:nvPr/>
        </p:nvSpPr>
        <p:spPr>
          <a:xfrm>
            <a:off x="3239226" y="3706678"/>
            <a:ext cx="818427" cy="6771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bg1"/>
                </a:solidFill>
                <a:latin typeface="Avenir Book" panose="02000503020000020003" pitchFamily="2" charset="0"/>
                <a:cs typeface="Calibri" panose="020F0502020204030204" pitchFamily="34" charset="0"/>
              </a:rPr>
              <a:t>+</a:t>
            </a:r>
          </a:p>
        </p:txBody>
      </p:sp>
      <p:sp>
        <p:nvSpPr>
          <p:cNvPr id="21" name="Title 1">
            <a:extLst>
              <a:ext uri="{FF2B5EF4-FFF2-40B4-BE49-F238E27FC236}">
                <a16:creationId xmlns:a16="http://schemas.microsoft.com/office/drawing/2014/main" id="{F058037C-4F69-6EB5-A597-F7C473C9B55F}"/>
              </a:ext>
            </a:extLst>
          </p:cNvPr>
          <p:cNvSpPr txBox="1">
            <a:spLocks/>
          </p:cNvSpPr>
          <p:nvPr/>
        </p:nvSpPr>
        <p:spPr>
          <a:xfrm>
            <a:off x="3540926" y="3826760"/>
            <a:ext cx="818427" cy="6771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bg1"/>
                </a:solidFill>
                <a:latin typeface="Avenir Book" panose="02000503020000020003" pitchFamily="2" charset="0"/>
                <a:cs typeface="Calibri" panose="020F0502020204030204" pitchFamily="34" charset="0"/>
              </a:rPr>
              <a:t>+</a:t>
            </a:r>
          </a:p>
        </p:txBody>
      </p:sp>
      <p:sp>
        <p:nvSpPr>
          <p:cNvPr id="22" name="Title 1">
            <a:extLst>
              <a:ext uri="{FF2B5EF4-FFF2-40B4-BE49-F238E27FC236}">
                <a16:creationId xmlns:a16="http://schemas.microsoft.com/office/drawing/2014/main" id="{DADB65F2-308F-44F3-91AB-8DDED7D1DEE7}"/>
              </a:ext>
            </a:extLst>
          </p:cNvPr>
          <p:cNvSpPr txBox="1">
            <a:spLocks/>
          </p:cNvSpPr>
          <p:nvPr/>
        </p:nvSpPr>
        <p:spPr>
          <a:xfrm>
            <a:off x="3354660" y="4054307"/>
            <a:ext cx="818427" cy="6771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bg1"/>
                </a:solidFill>
                <a:latin typeface="Avenir Book" panose="02000503020000020003" pitchFamily="2" charset="0"/>
                <a:cs typeface="Calibri" panose="020F0502020204030204" pitchFamily="34" charset="0"/>
              </a:rPr>
              <a:t>+</a:t>
            </a:r>
          </a:p>
        </p:txBody>
      </p:sp>
      <p:sp>
        <p:nvSpPr>
          <p:cNvPr id="53" name="Arc 52">
            <a:extLst>
              <a:ext uri="{FF2B5EF4-FFF2-40B4-BE49-F238E27FC236}">
                <a16:creationId xmlns:a16="http://schemas.microsoft.com/office/drawing/2014/main" id="{44F36D15-7825-D88D-C776-B46CD5029C9B}"/>
              </a:ext>
            </a:extLst>
          </p:cNvPr>
          <p:cNvSpPr/>
          <p:nvPr/>
        </p:nvSpPr>
        <p:spPr>
          <a:xfrm rot="20021287">
            <a:off x="753844" y="3839511"/>
            <a:ext cx="2559724" cy="1624152"/>
          </a:xfrm>
          <a:prstGeom prst="arc">
            <a:avLst>
              <a:gd name="adj1" fmla="val 8523756"/>
              <a:gd name="adj2" fmla="val 21397919"/>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venir Book" panose="02000503020000020003" pitchFamily="2" charset="0"/>
            </a:endParaRPr>
          </a:p>
        </p:txBody>
      </p:sp>
      <p:cxnSp>
        <p:nvCxnSpPr>
          <p:cNvPr id="55" name="Straight Connector 54">
            <a:extLst>
              <a:ext uri="{FF2B5EF4-FFF2-40B4-BE49-F238E27FC236}">
                <a16:creationId xmlns:a16="http://schemas.microsoft.com/office/drawing/2014/main" id="{815E051B-46EE-F827-B985-2ECA293AD390}"/>
              </a:ext>
            </a:extLst>
          </p:cNvPr>
          <p:cNvCxnSpPr>
            <a:cxnSpLocks/>
            <a:endCxn id="67" idx="2"/>
          </p:cNvCxnSpPr>
          <p:nvPr/>
        </p:nvCxnSpPr>
        <p:spPr>
          <a:xfrm flipV="1">
            <a:off x="1611453" y="5404241"/>
            <a:ext cx="8234620" cy="16682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67" name="Arc 66">
            <a:extLst>
              <a:ext uri="{FF2B5EF4-FFF2-40B4-BE49-F238E27FC236}">
                <a16:creationId xmlns:a16="http://schemas.microsoft.com/office/drawing/2014/main" id="{E39DC767-0139-E4CD-5934-9EA9350FC313}"/>
              </a:ext>
            </a:extLst>
          </p:cNvPr>
          <p:cNvSpPr/>
          <p:nvPr/>
        </p:nvSpPr>
        <p:spPr>
          <a:xfrm rot="5733124">
            <a:off x="7996462" y="1723385"/>
            <a:ext cx="3584651" cy="3775965"/>
          </a:xfrm>
          <a:prstGeom prst="arc">
            <a:avLst>
              <a:gd name="adj1" fmla="val 8000079"/>
              <a:gd name="adj2" fmla="val 21157072"/>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Oval 69">
            <a:extLst>
              <a:ext uri="{FF2B5EF4-FFF2-40B4-BE49-F238E27FC236}">
                <a16:creationId xmlns:a16="http://schemas.microsoft.com/office/drawing/2014/main" id="{A0A5716A-4645-3D75-E9AD-7FF78B47B31B}"/>
              </a:ext>
            </a:extLst>
          </p:cNvPr>
          <p:cNvSpPr/>
          <p:nvPr/>
        </p:nvSpPr>
        <p:spPr>
          <a:xfrm>
            <a:off x="6123053" y="5235503"/>
            <a:ext cx="563881" cy="469102"/>
          </a:xfrm>
          <a:prstGeom prst="ellipse">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71" name="TextBox 70">
            <a:extLst>
              <a:ext uri="{FF2B5EF4-FFF2-40B4-BE49-F238E27FC236}">
                <a16:creationId xmlns:a16="http://schemas.microsoft.com/office/drawing/2014/main" id="{22C51699-BA82-115E-B43B-DDCCDEEF4339}"/>
              </a:ext>
            </a:extLst>
          </p:cNvPr>
          <p:cNvSpPr txBox="1"/>
          <p:nvPr/>
        </p:nvSpPr>
        <p:spPr>
          <a:xfrm>
            <a:off x="6204457" y="5217891"/>
            <a:ext cx="401072" cy="523220"/>
          </a:xfrm>
          <a:prstGeom prst="rect">
            <a:avLst/>
          </a:prstGeom>
          <a:noFill/>
        </p:spPr>
        <p:txBody>
          <a:bodyPr wrap="none" rtlCol="0">
            <a:spAutoFit/>
          </a:bodyPr>
          <a:lstStyle/>
          <a:p>
            <a:r>
              <a:rPr lang="en-US" sz="2800" dirty="0">
                <a:latin typeface="Avenir Book" panose="02000503020000020003" pitchFamily="2" charset="0"/>
              </a:rPr>
              <a:t>V</a:t>
            </a:r>
          </a:p>
        </p:txBody>
      </p:sp>
      <p:sp>
        <p:nvSpPr>
          <p:cNvPr id="72" name="Title 1">
            <a:extLst>
              <a:ext uri="{FF2B5EF4-FFF2-40B4-BE49-F238E27FC236}">
                <a16:creationId xmlns:a16="http://schemas.microsoft.com/office/drawing/2014/main" id="{01ED84F5-452C-BE70-9C46-88AF386EC46C}"/>
              </a:ext>
            </a:extLst>
          </p:cNvPr>
          <p:cNvSpPr txBox="1">
            <a:spLocks/>
          </p:cNvSpPr>
          <p:nvPr/>
        </p:nvSpPr>
        <p:spPr>
          <a:xfrm>
            <a:off x="618564" y="5861775"/>
            <a:ext cx="10954871" cy="55874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accent1"/>
                </a:solidFill>
                <a:latin typeface="Avenir Book" panose="02000503020000020003" pitchFamily="2" charset="0"/>
                <a:cs typeface="Calibri" panose="020F0502020204030204" pitchFamily="34" charset="0"/>
              </a:rPr>
              <a:t>R= V/I</a:t>
            </a:r>
          </a:p>
        </p:txBody>
      </p:sp>
      <p:sp>
        <p:nvSpPr>
          <p:cNvPr id="3" name="Title 1">
            <a:extLst>
              <a:ext uri="{FF2B5EF4-FFF2-40B4-BE49-F238E27FC236}">
                <a16:creationId xmlns:a16="http://schemas.microsoft.com/office/drawing/2014/main" id="{46412F08-0C7E-99C0-01C4-1152F816C7CD}"/>
              </a:ext>
            </a:extLst>
          </p:cNvPr>
          <p:cNvSpPr txBox="1">
            <a:spLocks/>
          </p:cNvSpPr>
          <p:nvPr/>
        </p:nvSpPr>
        <p:spPr>
          <a:xfrm>
            <a:off x="618564" y="5252551"/>
            <a:ext cx="10954871" cy="116797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accent1"/>
                </a:solidFill>
                <a:latin typeface="Avenir Book" panose="02000503020000020003" pitchFamily="2" charset="0"/>
                <a:cs typeface="Calibri" panose="020F0502020204030204" pitchFamily="34" charset="0"/>
              </a:rPr>
              <a:t>We measure the Hall voltage of the sample to learn about its charge carriers</a:t>
            </a:r>
          </a:p>
        </p:txBody>
      </p:sp>
    </p:spTree>
    <p:extLst>
      <p:ext uri="{BB962C8B-B14F-4D97-AF65-F5344CB8AC3E}">
        <p14:creationId xmlns:p14="http://schemas.microsoft.com/office/powerpoint/2010/main" val="378817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67" grpId="0" animBg="1"/>
      <p:bldP spid="70" grpId="0" animBg="1"/>
      <p:bldP spid="71" grpId="0"/>
      <p:bldP spid="7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n 1">
            <a:extLst>
              <a:ext uri="{FF2B5EF4-FFF2-40B4-BE49-F238E27FC236}">
                <a16:creationId xmlns:a16="http://schemas.microsoft.com/office/drawing/2014/main" id="{508BE074-6078-8DE4-A35F-3B1164F9F38F}"/>
              </a:ext>
            </a:extLst>
          </p:cNvPr>
          <p:cNvSpPr/>
          <p:nvPr/>
        </p:nvSpPr>
        <p:spPr>
          <a:xfrm rot="5400000">
            <a:off x="543898" y="2173943"/>
            <a:ext cx="356153" cy="1443951"/>
          </a:xfrm>
          <a:prstGeom prst="can">
            <a:avLst/>
          </a:prstGeom>
          <a:gradFill>
            <a:gsLst>
              <a:gs pos="39000">
                <a:schemeClr val="accent2">
                  <a:lumMod val="5000"/>
                  <a:lumOff val="95000"/>
                  <a:alpha val="4812"/>
                </a:schemeClr>
              </a:gs>
              <a:gs pos="100000">
                <a:schemeClr val="accent2">
                  <a:lumMod val="45000"/>
                  <a:lumOff val="55000"/>
                </a:schemeClr>
              </a:gs>
              <a:gs pos="84000">
                <a:schemeClr val="accent2">
                  <a:lumMod val="45000"/>
                  <a:lumOff val="55000"/>
                </a:schemeClr>
              </a:gs>
              <a:gs pos="73000">
                <a:schemeClr val="accent1">
                  <a:lumMod val="50000"/>
                  <a:lumOff val="50000"/>
                  <a:alpha val="2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Connector 136">
            <a:extLst>
              <a:ext uri="{FF2B5EF4-FFF2-40B4-BE49-F238E27FC236}">
                <a16:creationId xmlns:a16="http://schemas.microsoft.com/office/drawing/2014/main" id="{37FE1A5A-DE99-66A6-D710-13C6E77AF6B8}"/>
              </a:ext>
            </a:extLst>
          </p:cNvPr>
          <p:cNvCxnSpPr>
            <a:cxnSpLocks/>
          </p:cNvCxnSpPr>
          <p:nvPr/>
        </p:nvCxnSpPr>
        <p:spPr>
          <a:xfrm flipH="1" flipV="1">
            <a:off x="7140499" y="1964535"/>
            <a:ext cx="1352621" cy="792187"/>
          </a:xfrm>
          <a:prstGeom prst="line">
            <a:avLst/>
          </a:prstGeom>
          <a:ln w="25400">
            <a:gradFill flip="none" rotWithShape="1">
              <a:gsLst>
                <a:gs pos="0">
                  <a:schemeClr val="accent4">
                    <a:lumMod val="5000"/>
                    <a:lumOff val="95000"/>
                  </a:schemeClr>
                </a:gs>
                <a:gs pos="75000">
                  <a:schemeClr val="accent4">
                    <a:lumMod val="45000"/>
                    <a:lumOff val="55000"/>
                    <a:alpha val="18000"/>
                  </a:schemeClr>
                </a:gs>
                <a:gs pos="83000">
                  <a:schemeClr val="accent4">
                    <a:lumMod val="45000"/>
                    <a:lumOff val="55000"/>
                  </a:schemeClr>
                </a:gs>
                <a:gs pos="100000">
                  <a:schemeClr val="accent4">
                    <a:lumMod val="30000"/>
                    <a:lumOff val="70000"/>
                  </a:schemeClr>
                </a:gs>
              </a:gsLst>
              <a:lin ang="5400000" scaled="1"/>
              <a:tileRect/>
            </a:gradFill>
          </a:ln>
          <a:effectLst>
            <a:outerShdw blurRad="50800" dist="38100" algn="l" rotWithShape="0">
              <a:prstClr val="black">
                <a:alpha val="87348"/>
              </a:prstClr>
            </a:outerShdw>
          </a:effectLst>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1C83BF86-0009-317F-B4BF-AAF782E18224}"/>
              </a:ext>
            </a:extLst>
          </p:cNvPr>
          <p:cNvCxnSpPr>
            <a:cxnSpLocks/>
          </p:cNvCxnSpPr>
          <p:nvPr/>
        </p:nvCxnSpPr>
        <p:spPr>
          <a:xfrm flipH="1" flipV="1">
            <a:off x="7397780" y="2653279"/>
            <a:ext cx="1093316" cy="209384"/>
          </a:xfrm>
          <a:prstGeom prst="line">
            <a:avLst/>
          </a:prstGeom>
          <a:ln w="25400">
            <a:gradFill flip="none" rotWithShape="1">
              <a:gsLst>
                <a:gs pos="0">
                  <a:schemeClr val="accent4">
                    <a:lumMod val="5000"/>
                    <a:lumOff val="95000"/>
                  </a:schemeClr>
                </a:gs>
                <a:gs pos="75000">
                  <a:schemeClr val="accent4">
                    <a:lumMod val="45000"/>
                    <a:lumOff val="55000"/>
                    <a:alpha val="18000"/>
                  </a:schemeClr>
                </a:gs>
                <a:gs pos="83000">
                  <a:schemeClr val="accent4">
                    <a:lumMod val="45000"/>
                    <a:lumOff val="55000"/>
                  </a:schemeClr>
                </a:gs>
                <a:gs pos="100000">
                  <a:schemeClr val="accent4">
                    <a:lumMod val="30000"/>
                    <a:lumOff val="70000"/>
                  </a:schemeClr>
                </a:gs>
              </a:gsLst>
              <a:lin ang="5400000" scaled="1"/>
              <a:tileRect/>
            </a:gradFill>
          </a:ln>
          <a:effectLst>
            <a:outerShdw blurRad="50800" dist="38100" algn="l" rotWithShape="0">
              <a:prstClr val="black">
                <a:alpha val="87348"/>
              </a:prstClr>
            </a:outerShdw>
          </a:effectLst>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39106988-EA02-481A-AB09-257139A60FB6}"/>
              </a:ext>
            </a:extLst>
          </p:cNvPr>
          <p:cNvCxnSpPr>
            <a:cxnSpLocks/>
          </p:cNvCxnSpPr>
          <p:nvPr/>
        </p:nvCxnSpPr>
        <p:spPr>
          <a:xfrm flipH="1">
            <a:off x="7300261" y="3036045"/>
            <a:ext cx="1177434" cy="187985"/>
          </a:xfrm>
          <a:prstGeom prst="line">
            <a:avLst/>
          </a:prstGeom>
          <a:ln w="25400">
            <a:gradFill flip="none" rotWithShape="1">
              <a:gsLst>
                <a:gs pos="0">
                  <a:schemeClr val="accent4">
                    <a:lumMod val="5000"/>
                    <a:lumOff val="95000"/>
                  </a:schemeClr>
                </a:gs>
                <a:gs pos="75000">
                  <a:schemeClr val="accent4">
                    <a:lumMod val="45000"/>
                    <a:lumOff val="55000"/>
                    <a:alpha val="18000"/>
                  </a:schemeClr>
                </a:gs>
                <a:gs pos="83000">
                  <a:schemeClr val="accent4">
                    <a:lumMod val="45000"/>
                    <a:lumOff val="55000"/>
                  </a:schemeClr>
                </a:gs>
                <a:gs pos="100000">
                  <a:schemeClr val="accent4">
                    <a:lumMod val="30000"/>
                    <a:lumOff val="70000"/>
                  </a:schemeClr>
                </a:gs>
              </a:gsLst>
              <a:lin ang="5400000" scaled="1"/>
              <a:tileRect/>
            </a:gradFill>
          </a:ln>
          <a:effectLst>
            <a:outerShdw blurRad="50800" dist="38100" algn="l" rotWithShape="0">
              <a:prstClr val="black">
                <a:alpha val="87348"/>
              </a:prstClr>
            </a:outerShdw>
          </a:effectLst>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CFA6BD5-A7FB-5465-9C30-CC4FFDDC2FFE}"/>
              </a:ext>
            </a:extLst>
          </p:cNvPr>
          <p:cNvCxnSpPr>
            <a:cxnSpLocks/>
          </p:cNvCxnSpPr>
          <p:nvPr/>
        </p:nvCxnSpPr>
        <p:spPr>
          <a:xfrm flipH="1">
            <a:off x="7209886" y="3171146"/>
            <a:ext cx="1214302" cy="533597"/>
          </a:xfrm>
          <a:prstGeom prst="line">
            <a:avLst/>
          </a:prstGeom>
          <a:ln w="25400">
            <a:gradFill flip="none" rotWithShape="1">
              <a:gsLst>
                <a:gs pos="0">
                  <a:schemeClr val="accent4">
                    <a:lumMod val="5000"/>
                    <a:lumOff val="95000"/>
                  </a:schemeClr>
                </a:gs>
                <a:gs pos="75000">
                  <a:schemeClr val="accent4">
                    <a:lumMod val="45000"/>
                    <a:lumOff val="55000"/>
                    <a:alpha val="18000"/>
                  </a:schemeClr>
                </a:gs>
                <a:gs pos="83000">
                  <a:schemeClr val="accent4">
                    <a:lumMod val="45000"/>
                    <a:lumOff val="55000"/>
                  </a:schemeClr>
                </a:gs>
                <a:gs pos="100000">
                  <a:schemeClr val="accent4">
                    <a:lumMod val="30000"/>
                    <a:lumOff val="70000"/>
                  </a:schemeClr>
                </a:gs>
              </a:gsLst>
              <a:lin ang="5400000" scaled="1"/>
              <a:tileRect/>
            </a:gradFill>
          </a:ln>
          <a:effectLst>
            <a:outerShdw blurRad="50800" dist="38100" algn="l" rotWithShape="0">
              <a:prstClr val="black">
                <a:alpha val="87348"/>
              </a:prstClr>
            </a:outerShdw>
          </a:effectLst>
        </p:spPr>
        <p:style>
          <a:lnRef idx="1">
            <a:schemeClr val="accent1"/>
          </a:lnRef>
          <a:fillRef idx="0">
            <a:schemeClr val="accent1"/>
          </a:fillRef>
          <a:effectRef idx="0">
            <a:schemeClr val="accent1"/>
          </a:effectRef>
          <a:fontRef idx="minor">
            <a:schemeClr val="tx1"/>
          </a:fontRef>
        </p:style>
      </p:cxnSp>
      <p:sp>
        <p:nvSpPr>
          <p:cNvPr id="71" name="Can 70">
            <a:extLst>
              <a:ext uri="{FF2B5EF4-FFF2-40B4-BE49-F238E27FC236}">
                <a16:creationId xmlns:a16="http://schemas.microsoft.com/office/drawing/2014/main" id="{6AD58812-1BC3-9B8B-08D6-456DC07E24C2}"/>
              </a:ext>
            </a:extLst>
          </p:cNvPr>
          <p:cNvSpPr/>
          <p:nvPr/>
        </p:nvSpPr>
        <p:spPr>
          <a:xfrm rot="1660599">
            <a:off x="7043650" y="1433996"/>
            <a:ext cx="301752" cy="1645920"/>
          </a:xfrm>
          <a:prstGeom prst="can">
            <a:avLst/>
          </a:prstGeom>
          <a:solidFill>
            <a:schemeClr val="accent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63" name="Can 62">
            <a:extLst>
              <a:ext uri="{FF2B5EF4-FFF2-40B4-BE49-F238E27FC236}">
                <a16:creationId xmlns:a16="http://schemas.microsoft.com/office/drawing/2014/main" id="{80292C58-A47F-1222-23EE-E326D3D297BA}"/>
              </a:ext>
            </a:extLst>
          </p:cNvPr>
          <p:cNvSpPr/>
          <p:nvPr/>
        </p:nvSpPr>
        <p:spPr>
          <a:xfrm rot="5400000">
            <a:off x="5821394" y="2045790"/>
            <a:ext cx="301752" cy="1645920"/>
          </a:xfrm>
          <a:prstGeom prst="can">
            <a:avLst/>
          </a:prstGeom>
          <a:solidFill>
            <a:schemeClr val="accent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62" name="Can 61">
            <a:extLst>
              <a:ext uri="{FF2B5EF4-FFF2-40B4-BE49-F238E27FC236}">
                <a16:creationId xmlns:a16="http://schemas.microsoft.com/office/drawing/2014/main" id="{D3BC0DED-2E40-F7A5-C7DE-BB2FD16FC33B}"/>
              </a:ext>
            </a:extLst>
          </p:cNvPr>
          <p:cNvSpPr/>
          <p:nvPr/>
        </p:nvSpPr>
        <p:spPr>
          <a:xfrm rot="5400000">
            <a:off x="3985158" y="2042073"/>
            <a:ext cx="301752" cy="1645920"/>
          </a:xfrm>
          <a:prstGeom prst="can">
            <a:avLst/>
          </a:prstGeom>
          <a:solidFill>
            <a:schemeClr val="accent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60" name="Can 59">
            <a:extLst>
              <a:ext uri="{FF2B5EF4-FFF2-40B4-BE49-F238E27FC236}">
                <a16:creationId xmlns:a16="http://schemas.microsoft.com/office/drawing/2014/main" id="{88A59ECC-8C68-C628-76D8-8B3F6FF4E65A}"/>
              </a:ext>
            </a:extLst>
          </p:cNvPr>
          <p:cNvSpPr/>
          <p:nvPr/>
        </p:nvSpPr>
        <p:spPr>
          <a:xfrm rot="5400000">
            <a:off x="2148922" y="2066020"/>
            <a:ext cx="301752" cy="1645920"/>
          </a:xfrm>
          <a:prstGeom prst="can">
            <a:avLst/>
          </a:prstGeom>
          <a:solidFill>
            <a:schemeClr val="accent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nvGrpSpPr>
          <p:cNvPr id="50" name="Group 49">
            <a:extLst>
              <a:ext uri="{FF2B5EF4-FFF2-40B4-BE49-F238E27FC236}">
                <a16:creationId xmlns:a16="http://schemas.microsoft.com/office/drawing/2014/main" id="{ED43A466-6501-1B56-69A5-185C8F606521}"/>
              </a:ext>
            </a:extLst>
          </p:cNvPr>
          <p:cNvGrpSpPr/>
          <p:nvPr/>
        </p:nvGrpSpPr>
        <p:grpSpPr>
          <a:xfrm>
            <a:off x="914400" y="2612556"/>
            <a:ext cx="818427" cy="677170"/>
            <a:chOff x="3507758" y="3406841"/>
            <a:chExt cx="818427" cy="677170"/>
          </a:xfrm>
        </p:grpSpPr>
        <p:sp>
          <p:nvSpPr>
            <p:cNvPr id="48" name="Oval 47">
              <a:extLst>
                <a:ext uri="{FF2B5EF4-FFF2-40B4-BE49-F238E27FC236}">
                  <a16:creationId xmlns:a16="http://schemas.microsoft.com/office/drawing/2014/main" id="{6EA1AC4C-2996-A407-593F-D4B4AF600954}"/>
                </a:ext>
              </a:extLst>
            </p:cNvPr>
            <p:cNvSpPr/>
            <p:nvPr/>
          </p:nvSpPr>
          <p:spPr>
            <a:xfrm>
              <a:off x="3688372" y="3454081"/>
              <a:ext cx="457200" cy="457200"/>
            </a:xfrm>
            <a:prstGeom prst="ellipse">
              <a:avLst/>
            </a:prstGeom>
            <a:solidFill>
              <a:schemeClr val="accent1">
                <a:lumMod val="50000"/>
                <a:lumOff val="50000"/>
              </a:schemeClr>
            </a:solidFill>
            <a:ln>
              <a:noFill/>
            </a:ln>
            <a:scene3d>
              <a:camera prst="orthographicFront"/>
              <a:lightRig rig="threePt" dir="t"/>
            </a:scene3d>
            <a:sp3d>
              <a:bevelT w="228600" h="228600"/>
              <a:bevelB w="228600" h="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49" name="Title 1">
              <a:extLst>
                <a:ext uri="{FF2B5EF4-FFF2-40B4-BE49-F238E27FC236}">
                  <a16:creationId xmlns:a16="http://schemas.microsoft.com/office/drawing/2014/main" id="{C359F976-BDFE-4847-34A6-7BF0A92FF9E1}"/>
                </a:ext>
              </a:extLst>
            </p:cNvPr>
            <p:cNvSpPr txBox="1">
              <a:spLocks/>
            </p:cNvSpPr>
            <p:nvPr/>
          </p:nvSpPr>
          <p:spPr>
            <a:xfrm>
              <a:off x="3507758" y="3406841"/>
              <a:ext cx="818427" cy="6771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Avenir Book" panose="02000503020000020003" pitchFamily="2" charset="0"/>
                  <a:cs typeface="Calibri" panose="020F0502020204030204" pitchFamily="34" charset="0"/>
                </a:rPr>
                <a:t>e-</a:t>
              </a:r>
            </a:p>
          </p:txBody>
        </p:sp>
      </p:grpSp>
      <p:grpSp>
        <p:nvGrpSpPr>
          <p:cNvPr id="51" name="Group 50">
            <a:extLst>
              <a:ext uri="{FF2B5EF4-FFF2-40B4-BE49-F238E27FC236}">
                <a16:creationId xmlns:a16="http://schemas.microsoft.com/office/drawing/2014/main" id="{1A27A876-F5AE-1BE4-49FB-63FA596C436F}"/>
              </a:ext>
            </a:extLst>
          </p:cNvPr>
          <p:cNvGrpSpPr/>
          <p:nvPr/>
        </p:nvGrpSpPr>
        <p:grpSpPr>
          <a:xfrm>
            <a:off x="2743200" y="2612556"/>
            <a:ext cx="818427" cy="677170"/>
            <a:chOff x="3507758" y="3406841"/>
            <a:chExt cx="818427" cy="677170"/>
          </a:xfrm>
        </p:grpSpPr>
        <p:sp>
          <p:nvSpPr>
            <p:cNvPr id="52" name="Oval 51">
              <a:extLst>
                <a:ext uri="{FF2B5EF4-FFF2-40B4-BE49-F238E27FC236}">
                  <a16:creationId xmlns:a16="http://schemas.microsoft.com/office/drawing/2014/main" id="{E094A813-41AD-F4BC-8E42-8E9E18E28D61}"/>
                </a:ext>
              </a:extLst>
            </p:cNvPr>
            <p:cNvSpPr/>
            <p:nvPr/>
          </p:nvSpPr>
          <p:spPr>
            <a:xfrm>
              <a:off x="3688372" y="3454081"/>
              <a:ext cx="457200" cy="457200"/>
            </a:xfrm>
            <a:prstGeom prst="ellipse">
              <a:avLst/>
            </a:prstGeom>
            <a:solidFill>
              <a:schemeClr val="accent1">
                <a:lumMod val="50000"/>
                <a:lumOff val="50000"/>
              </a:schemeClr>
            </a:solidFill>
            <a:ln>
              <a:noFill/>
            </a:ln>
            <a:scene3d>
              <a:camera prst="orthographicFront"/>
              <a:lightRig rig="threePt" dir="t"/>
            </a:scene3d>
            <a:sp3d>
              <a:bevelT w="228600" h="228600"/>
              <a:bevelB w="228600" h="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53" name="Title 1">
              <a:extLst>
                <a:ext uri="{FF2B5EF4-FFF2-40B4-BE49-F238E27FC236}">
                  <a16:creationId xmlns:a16="http://schemas.microsoft.com/office/drawing/2014/main" id="{CC39FBC4-DB6A-1B29-89D4-874CF3436F3B}"/>
                </a:ext>
              </a:extLst>
            </p:cNvPr>
            <p:cNvSpPr txBox="1">
              <a:spLocks/>
            </p:cNvSpPr>
            <p:nvPr/>
          </p:nvSpPr>
          <p:spPr>
            <a:xfrm>
              <a:off x="3507758" y="3406841"/>
              <a:ext cx="818427" cy="6771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Avenir Book" panose="02000503020000020003" pitchFamily="2" charset="0"/>
                  <a:cs typeface="Calibri" panose="020F0502020204030204" pitchFamily="34" charset="0"/>
                </a:rPr>
                <a:t>e-</a:t>
              </a:r>
            </a:p>
          </p:txBody>
        </p:sp>
      </p:grpSp>
      <p:grpSp>
        <p:nvGrpSpPr>
          <p:cNvPr id="54" name="Group 53">
            <a:extLst>
              <a:ext uri="{FF2B5EF4-FFF2-40B4-BE49-F238E27FC236}">
                <a16:creationId xmlns:a16="http://schemas.microsoft.com/office/drawing/2014/main" id="{AE398D30-5F8F-A23E-7A6B-4317CF47F96F}"/>
              </a:ext>
            </a:extLst>
          </p:cNvPr>
          <p:cNvGrpSpPr/>
          <p:nvPr/>
        </p:nvGrpSpPr>
        <p:grpSpPr>
          <a:xfrm>
            <a:off x="4572000" y="2612556"/>
            <a:ext cx="818427" cy="677170"/>
            <a:chOff x="3507758" y="3406841"/>
            <a:chExt cx="818427" cy="677170"/>
          </a:xfrm>
        </p:grpSpPr>
        <p:sp>
          <p:nvSpPr>
            <p:cNvPr id="55" name="Oval 54">
              <a:extLst>
                <a:ext uri="{FF2B5EF4-FFF2-40B4-BE49-F238E27FC236}">
                  <a16:creationId xmlns:a16="http://schemas.microsoft.com/office/drawing/2014/main" id="{5349291B-1AA4-FA8D-FE60-F531B86579B5}"/>
                </a:ext>
              </a:extLst>
            </p:cNvPr>
            <p:cNvSpPr/>
            <p:nvPr/>
          </p:nvSpPr>
          <p:spPr>
            <a:xfrm>
              <a:off x="3688372" y="3454081"/>
              <a:ext cx="457200" cy="457200"/>
            </a:xfrm>
            <a:prstGeom prst="ellipse">
              <a:avLst/>
            </a:prstGeom>
            <a:solidFill>
              <a:schemeClr val="accent1">
                <a:lumMod val="50000"/>
                <a:lumOff val="50000"/>
              </a:schemeClr>
            </a:solidFill>
            <a:ln>
              <a:noFill/>
            </a:ln>
            <a:scene3d>
              <a:camera prst="orthographicFront"/>
              <a:lightRig rig="threePt" dir="t"/>
            </a:scene3d>
            <a:sp3d>
              <a:bevelT w="228600" h="228600"/>
              <a:bevelB w="228600" h="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56" name="Title 1">
              <a:extLst>
                <a:ext uri="{FF2B5EF4-FFF2-40B4-BE49-F238E27FC236}">
                  <a16:creationId xmlns:a16="http://schemas.microsoft.com/office/drawing/2014/main" id="{B95F2250-E9BB-147D-5CD4-75042F08A537}"/>
                </a:ext>
              </a:extLst>
            </p:cNvPr>
            <p:cNvSpPr txBox="1">
              <a:spLocks/>
            </p:cNvSpPr>
            <p:nvPr/>
          </p:nvSpPr>
          <p:spPr>
            <a:xfrm>
              <a:off x="3507758" y="3406841"/>
              <a:ext cx="818427" cy="6771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Avenir Book" panose="02000503020000020003" pitchFamily="2" charset="0"/>
                  <a:cs typeface="Calibri" panose="020F0502020204030204" pitchFamily="34" charset="0"/>
                </a:rPr>
                <a:t>e-</a:t>
              </a:r>
            </a:p>
          </p:txBody>
        </p:sp>
      </p:grpSp>
      <p:grpSp>
        <p:nvGrpSpPr>
          <p:cNvPr id="65" name="Group 64">
            <a:extLst>
              <a:ext uri="{FF2B5EF4-FFF2-40B4-BE49-F238E27FC236}">
                <a16:creationId xmlns:a16="http://schemas.microsoft.com/office/drawing/2014/main" id="{62E8C398-927C-6C58-DA5F-55F5B2A18C07}"/>
              </a:ext>
            </a:extLst>
          </p:cNvPr>
          <p:cNvGrpSpPr/>
          <p:nvPr/>
        </p:nvGrpSpPr>
        <p:grpSpPr>
          <a:xfrm>
            <a:off x="7124362" y="1317741"/>
            <a:ext cx="818427" cy="677170"/>
            <a:chOff x="3507758" y="3406841"/>
            <a:chExt cx="818427" cy="677170"/>
          </a:xfrm>
        </p:grpSpPr>
        <p:sp>
          <p:nvSpPr>
            <p:cNvPr id="66" name="Oval 65">
              <a:extLst>
                <a:ext uri="{FF2B5EF4-FFF2-40B4-BE49-F238E27FC236}">
                  <a16:creationId xmlns:a16="http://schemas.microsoft.com/office/drawing/2014/main" id="{8F51EC2A-9B6B-A64B-9514-E7122D9942B8}"/>
                </a:ext>
              </a:extLst>
            </p:cNvPr>
            <p:cNvSpPr/>
            <p:nvPr/>
          </p:nvSpPr>
          <p:spPr>
            <a:xfrm>
              <a:off x="3688372" y="3454081"/>
              <a:ext cx="457200" cy="457200"/>
            </a:xfrm>
            <a:prstGeom prst="ellipse">
              <a:avLst/>
            </a:prstGeom>
            <a:solidFill>
              <a:schemeClr val="accent1">
                <a:lumMod val="50000"/>
                <a:lumOff val="50000"/>
              </a:schemeClr>
            </a:solidFill>
            <a:ln>
              <a:noFill/>
            </a:ln>
            <a:scene3d>
              <a:camera prst="orthographicFront"/>
              <a:lightRig rig="threePt" dir="t"/>
            </a:scene3d>
            <a:sp3d>
              <a:bevelT w="228600" h="228600"/>
              <a:bevelB w="228600" h="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67" name="Title 1">
              <a:extLst>
                <a:ext uri="{FF2B5EF4-FFF2-40B4-BE49-F238E27FC236}">
                  <a16:creationId xmlns:a16="http://schemas.microsoft.com/office/drawing/2014/main" id="{F468977B-B638-B3BE-17D0-80E109E61933}"/>
                </a:ext>
              </a:extLst>
            </p:cNvPr>
            <p:cNvSpPr txBox="1">
              <a:spLocks/>
            </p:cNvSpPr>
            <p:nvPr/>
          </p:nvSpPr>
          <p:spPr>
            <a:xfrm>
              <a:off x="3507758" y="3406841"/>
              <a:ext cx="818427" cy="6771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Avenir Book" panose="02000503020000020003" pitchFamily="2" charset="0"/>
                  <a:cs typeface="Calibri" panose="020F0502020204030204" pitchFamily="34" charset="0"/>
                </a:rPr>
                <a:t>e-</a:t>
              </a:r>
            </a:p>
          </p:txBody>
        </p:sp>
      </p:grpSp>
      <p:sp>
        <p:nvSpPr>
          <p:cNvPr id="11" name="Oval 10">
            <a:extLst>
              <a:ext uri="{FF2B5EF4-FFF2-40B4-BE49-F238E27FC236}">
                <a16:creationId xmlns:a16="http://schemas.microsoft.com/office/drawing/2014/main" id="{748F7FAC-98F3-BAA6-4114-BD499BC4CA1F}"/>
              </a:ext>
            </a:extLst>
          </p:cNvPr>
          <p:cNvSpPr/>
          <p:nvPr/>
        </p:nvSpPr>
        <p:spPr>
          <a:xfrm>
            <a:off x="10205144" y="1685831"/>
            <a:ext cx="914400" cy="914400"/>
          </a:xfrm>
          <a:prstGeom prst="ellipse">
            <a:avLst/>
          </a:prstGeom>
          <a:solidFill>
            <a:schemeClr val="accent2">
              <a:lumMod val="75000"/>
            </a:schemeClr>
          </a:solidFill>
          <a:ln>
            <a:noFill/>
          </a:ln>
          <a:scene3d>
            <a:camera prst="orthographicFront"/>
            <a:lightRig rig="threePt" dir="t"/>
          </a:scene3d>
          <a:sp3d>
            <a:bevelT w="457200" h="4572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25" name="Oval 24">
            <a:extLst>
              <a:ext uri="{FF2B5EF4-FFF2-40B4-BE49-F238E27FC236}">
                <a16:creationId xmlns:a16="http://schemas.microsoft.com/office/drawing/2014/main" id="{704B1448-B7C0-8770-4BE3-9B4EE46C0FD5}"/>
              </a:ext>
            </a:extLst>
          </p:cNvPr>
          <p:cNvSpPr/>
          <p:nvPr/>
        </p:nvSpPr>
        <p:spPr>
          <a:xfrm>
            <a:off x="9681531" y="3405710"/>
            <a:ext cx="914400" cy="914400"/>
          </a:xfrm>
          <a:prstGeom prst="ellipse">
            <a:avLst/>
          </a:prstGeom>
          <a:solidFill>
            <a:schemeClr val="accent2">
              <a:lumMod val="60000"/>
              <a:lumOff val="40000"/>
            </a:schemeClr>
          </a:solidFill>
          <a:ln>
            <a:noFill/>
          </a:ln>
          <a:scene3d>
            <a:camera prst="orthographicFront"/>
            <a:lightRig rig="threePt" dir="t"/>
          </a:scene3d>
          <a:sp3d>
            <a:bevelT w="457200" h="4572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26" name="Oval 25">
            <a:extLst>
              <a:ext uri="{FF2B5EF4-FFF2-40B4-BE49-F238E27FC236}">
                <a16:creationId xmlns:a16="http://schemas.microsoft.com/office/drawing/2014/main" id="{6DEC092E-B294-258F-5124-3589633B681C}"/>
              </a:ext>
            </a:extLst>
          </p:cNvPr>
          <p:cNvSpPr/>
          <p:nvPr/>
        </p:nvSpPr>
        <p:spPr>
          <a:xfrm>
            <a:off x="10430646" y="3065202"/>
            <a:ext cx="914400" cy="914400"/>
          </a:xfrm>
          <a:prstGeom prst="ellipse">
            <a:avLst/>
          </a:prstGeom>
          <a:solidFill>
            <a:schemeClr val="accent2">
              <a:lumMod val="60000"/>
              <a:lumOff val="40000"/>
            </a:schemeClr>
          </a:solidFill>
          <a:ln>
            <a:noFill/>
          </a:ln>
          <a:scene3d>
            <a:camera prst="orthographicFront"/>
            <a:lightRig rig="threePt" dir="t"/>
          </a:scene3d>
          <a:sp3d>
            <a:bevelT w="457200" h="4572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17" name="Oval 16">
            <a:extLst>
              <a:ext uri="{FF2B5EF4-FFF2-40B4-BE49-F238E27FC236}">
                <a16:creationId xmlns:a16="http://schemas.microsoft.com/office/drawing/2014/main" id="{6AE8B3BE-E427-27E2-37FC-7E87FCE827C4}"/>
              </a:ext>
            </a:extLst>
          </p:cNvPr>
          <p:cNvSpPr/>
          <p:nvPr/>
        </p:nvSpPr>
        <p:spPr>
          <a:xfrm>
            <a:off x="10413714" y="1957910"/>
            <a:ext cx="914400" cy="914400"/>
          </a:xfrm>
          <a:prstGeom prst="ellipse">
            <a:avLst/>
          </a:prstGeom>
          <a:solidFill>
            <a:schemeClr val="accent2">
              <a:lumMod val="60000"/>
              <a:lumOff val="40000"/>
            </a:schemeClr>
          </a:solidFill>
          <a:ln>
            <a:noFill/>
          </a:ln>
          <a:scene3d>
            <a:camera prst="orthographicFront"/>
            <a:lightRig rig="threePt" dir="t"/>
          </a:scene3d>
          <a:sp3d>
            <a:bevelT w="457200" h="4572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3" name="Oval 2">
            <a:extLst>
              <a:ext uri="{FF2B5EF4-FFF2-40B4-BE49-F238E27FC236}">
                <a16:creationId xmlns:a16="http://schemas.microsoft.com/office/drawing/2014/main" id="{06C66B80-13AF-C638-F0D8-B7496822E389}"/>
              </a:ext>
            </a:extLst>
          </p:cNvPr>
          <p:cNvSpPr/>
          <p:nvPr/>
        </p:nvSpPr>
        <p:spPr>
          <a:xfrm>
            <a:off x="9567047" y="1541202"/>
            <a:ext cx="914400" cy="914400"/>
          </a:xfrm>
          <a:prstGeom prst="ellipse">
            <a:avLst/>
          </a:prstGeom>
          <a:solidFill>
            <a:schemeClr val="accent2">
              <a:lumMod val="75000"/>
            </a:schemeClr>
          </a:solidFill>
          <a:ln>
            <a:noFill/>
          </a:ln>
          <a:scene3d>
            <a:camera prst="orthographicFront"/>
            <a:lightRig rig="threePt" dir="t"/>
          </a:scene3d>
          <a:sp3d>
            <a:bevelT w="457200" h="4572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5" name="Oval 4">
            <a:extLst>
              <a:ext uri="{FF2B5EF4-FFF2-40B4-BE49-F238E27FC236}">
                <a16:creationId xmlns:a16="http://schemas.microsoft.com/office/drawing/2014/main" id="{292AE3AC-769E-4E67-2DB6-BE5DDB800810}"/>
              </a:ext>
            </a:extLst>
          </p:cNvPr>
          <p:cNvSpPr/>
          <p:nvPr/>
        </p:nvSpPr>
        <p:spPr>
          <a:xfrm>
            <a:off x="9956514" y="1749556"/>
            <a:ext cx="914400" cy="914400"/>
          </a:xfrm>
          <a:prstGeom prst="ellipse">
            <a:avLst/>
          </a:prstGeom>
          <a:solidFill>
            <a:schemeClr val="accent2">
              <a:lumMod val="60000"/>
              <a:lumOff val="40000"/>
            </a:schemeClr>
          </a:solidFill>
          <a:ln>
            <a:noFill/>
          </a:ln>
          <a:scene3d>
            <a:camera prst="orthographicFront"/>
            <a:lightRig rig="threePt" dir="t"/>
          </a:scene3d>
          <a:sp3d>
            <a:bevelT w="457200" h="4572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6" name="Oval 5">
            <a:extLst>
              <a:ext uri="{FF2B5EF4-FFF2-40B4-BE49-F238E27FC236}">
                <a16:creationId xmlns:a16="http://schemas.microsoft.com/office/drawing/2014/main" id="{356A1F5E-40CE-6221-36E4-380D3A2C2B28}"/>
              </a:ext>
            </a:extLst>
          </p:cNvPr>
          <p:cNvSpPr/>
          <p:nvPr/>
        </p:nvSpPr>
        <p:spPr>
          <a:xfrm>
            <a:off x="10413714" y="2342223"/>
            <a:ext cx="914400" cy="914400"/>
          </a:xfrm>
          <a:prstGeom prst="ellipse">
            <a:avLst/>
          </a:prstGeom>
          <a:solidFill>
            <a:schemeClr val="accent2">
              <a:lumMod val="75000"/>
            </a:schemeClr>
          </a:solidFill>
          <a:ln>
            <a:noFill/>
          </a:ln>
          <a:scene3d>
            <a:camera prst="orthographicFront"/>
            <a:lightRig rig="threePt" dir="t"/>
          </a:scene3d>
          <a:sp3d>
            <a:bevelT w="457200" h="4572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7" name="Oval 6">
            <a:extLst>
              <a:ext uri="{FF2B5EF4-FFF2-40B4-BE49-F238E27FC236}">
                <a16:creationId xmlns:a16="http://schemas.microsoft.com/office/drawing/2014/main" id="{210E9998-6619-28EB-A60A-EC74ED2D2353}"/>
              </a:ext>
            </a:extLst>
          </p:cNvPr>
          <p:cNvSpPr/>
          <p:nvPr/>
        </p:nvSpPr>
        <p:spPr>
          <a:xfrm>
            <a:off x="8815908" y="2058783"/>
            <a:ext cx="914400" cy="914400"/>
          </a:xfrm>
          <a:prstGeom prst="ellipse">
            <a:avLst/>
          </a:prstGeom>
          <a:solidFill>
            <a:schemeClr val="accent2">
              <a:lumMod val="75000"/>
            </a:schemeClr>
          </a:solidFill>
          <a:ln>
            <a:noFill/>
          </a:ln>
          <a:scene3d>
            <a:camera prst="orthographicFront"/>
            <a:lightRig rig="threePt" dir="t"/>
          </a:scene3d>
          <a:sp3d>
            <a:bevelT w="457200" h="4572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8" name="Oval 7">
            <a:extLst>
              <a:ext uri="{FF2B5EF4-FFF2-40B4-BE49-F238E27FC236}">
                <a16:creationId xmlns:a16="http://schemas.microsoft.com/office/drawing/2014/main" id="{63E43C1E-3CF7-5094-8DC1-07E8CAB3C6F1}"/>
              </a:ext>
            </a:extLst>
          </p:cNvPr>
          <p:cNvSpPr/>
          <p:nvPr/>
        </p:nvSpPr>
        <p:spPr>
          <a:xfrm>
            <a:off x="9405229" y="2529604"/>
            <a:ext cx="914400" cy="914400"/>
          </a:xfrm>
          <a:prstGeom prst="ellipse">
            <a:avLst/>
          </a:prstGeom>
          <a:solidFill>
            <a:schemeClr val="accent2">
              <a:lumMod val="75000"/>
            </a:schemeClr>
          </a:solidFill>
          <a:ln>
            <a:noFill/>
          </a:ln>
          <a:scene3d>
            <a:camera prst="orthographicFront"/>
            <a:lightRig rig="threePt" dir="t"/>
          </a:scene3d>
          <a:sp3d>
            <a:bevelT w="457200" h="4572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9" name="Oval 8">
            <a:extLst>
              <a:ext uri="{FF2B5EF4-FFF2-40B4-BE49-F238E27FC236}">
                <a16:creationId xmlns:a16="http://schemas.microsoft.com/office/drawing/2014/main" id="{58387A4C-81A3-06D7-1939-FE70A40527A5}"/>
              </a:ext>
            </a:extLst>
          </p:cNvPr>
          <p:cNvSpPr/>
          <p:nvPr/>
        </p:nvSpPr>
        <p:spPr>
          <a:xfrm>
            <a:off x="9256802" y="2596441"/>
            <a:ext cx="914400" cy="914400"/>
          </a:xfrm>
          <a:prstGeom prst="ellipse">
            <a:avLst/>
          </a:prstGeom>
          <a:solidFill>
            <a:schemeClr val="accent2">
              <a:lumMod val="75000"/>
            </a:schemeClr>
          </a:solidFill>
          <a:ln>
            <a:noFill/>
          </a:ln>
          <a:scene3d>
            <a:camera prst="orthographicFront"/>
            <a:lightRig rig="threePt" dir="t"/>
          </a:scene3d>
          <a:sp3d>
            <a:bevelT w="457200" h="4572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10" name="Oval 9">
            <a:extLst>
              <a:ext uri="{FF2B5EF4-FFF2-40B4-BE49-F238E27FC236}">
                <a16:creationId xmlns:a16="http://schemas.microsoft.com/office/drawing/2014/main" id="{BD85EB6E-1E64-0B7D-ABAF-73510F115CF0}"/>
              </a:ext>
            </a:extLst>
          </p:cNvPr>
          <p:cNvSpPr/>
          <p:nvPr/>
        </p:nvSpPr>
        <p:spPr>
          <a:xfrm>
            <a:off x="8815908" y="2383394"/>
            <a:ext cx="914400" cy="914400"/>
          </a:xfrm>
          <a:prstGeom prst="ellipse">
            <a:avLst/>
          </a:prstGeom>
          <a:solidFill>
            <a:schemeClr val="accent2">
              <a:lumMod val="75000"/>
            </a:schemeClr>
          </a:solidFill>
          <a:ln>
            <a:noFill/>
          </a:ln>
          <a:scene3d>
            <a:camera prst="orthographicFront"/>
            <a:lightRig rig="threePt" dir="t"/>
          </a:scene3d>
          <a:sp3d>
            <a:bevelT w="457200" h="4572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14" name="Oval 13">
            <a:extLst>
              <a:ext uri="{FF2B5EF4-FFF2-40B4-BE49-F238E27FC236}">
                <a16:creationId xmlns:a16="http://schemas.microsoft.com/office/drawing/2014/main" id="{2331D2D0-A99C-5A82-D1F3-9F330717D325}"/>
              </a:ext>
            </a:extLst>
          </p:cNvPr>
          <p:cNvSpPr/>
          <p:nvPr/>
        </p:nvSpPr>
        <p:spPr>
          <a:xfrm>
            <a:off x="10038451" y="3351985"/>
            <a:ext cx="914400" cy="914400"/>
          </a:xfrm>
          <a:prstGeom prst="ellipse">
            <a:avLst/>
          </a:prstGeom>
          <a:solidFill>
            <a:schemeClr val="accent2">
              <a:lumMod val="75000"/>
            </a:schemeClr>
          </a:solidFill>
          <a:ln>
            <a:noFill/>
          </a:ln>
          <a:scene3d>
            <a:camera prst="orthographicFront"/>
            <a:lightRig rig="threePt" dir="t"/>
          </a:scene3d>
          <a:sp3d>
            <a:bevelT w="457200" h="4572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16" name="Oval 15">
            <a:extLst>
              <a:ext uri="{FF2B5EF4-FFF2-40B4-BE49-F238E27FC236}">
                <a16:creationId xmlns:a16="http://schemas.microsoft.com/office/drawing/2014/main" id="{4ED53572-1CC1-A6D7-C62B-9155BB891986}"/>
              </a:ext>
            </a:extLst>
          </p:cNvPr>
          <p:cNvSpPr/>
          <p:nvPr/>
        </p:nvSpPr>
        <p:spPr>
          <a:xfrm>
            <a:off x="9795647" y="2282956"/>
            <a:ext cx="914400" cy="914400"/>
          </a:xfrm>
          <a:prstGeom prst="ellipse">
            <a:avLst/>
          </a:prstGeom>
          <a:solidFill>
            <a:schemeClr val="accent2">
              <a:lumMod val="75000"/>
            </a:schemeClr>
          </a:solidFill>
          <a:ln>
            <a:noFill/>
          </a:ln>
          <a:scene3d>
            <a:camera prst="orthographicFront"/>
            <a:lightRig rig="threePt" dir="t"/>
          </a:scene3d>
          <a:sp3d>
            <a:bevelT w="457200" h="4572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18" name="Oval 17">
            <a:extLst>
              <a:ext uri="{FF2B5EF4-FFF2-40B4-BE49-F238E27FC236}">
                <a16:creationId xmlns:a16="http://schemas.microsoft.com/office/drawing/2014/main" id="{37E91720-39BB-ECC7-9BD9-5CB1C99555A1}"/>
              </a:ext>
            </a:extLst>
          </p:cNvPr>
          <p:cNvSpPr/>
          <p:nvPr/>
        </p:nvSpPr>
        <p:spPr>
          <a:xfrm>
            <a:off x="8966098" y="2097124"/>
            <a:ext cx="914400" cy="914400"/>
          </a:xfrm>
          <a:prstGeom prst="ellipse">
            <a:avLst/>
          </a:prstGeom>
          <a:solidFill>
            <a:schemeClr val="accent2">
              <a:lumMod val="60000"/>
              <a:lumOff val="40000"/>
            </a:schemeClr>
          </a:solidFill>
          <a:ln>
            <a:noFill/>
          </a:ln>
          <a:scene3d>
            <a:camera prst="orthographicFront"/>
            <a:lightRig rig="threePt" dir="t"/>
          </a:scene3d>
          <a:sp3d>
            <a:bevelT w="457200" h="4572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19" name="Oval 18">
            <a:extLst>
              <a:ext uri="{FF2B5EF4-FFF2-40B4-BE49-F238E27FC236}">
                <a16:creationId xmlns:a16="http://schemas.microsoft.com/office/drawing/2014/main" id="{77503976-733E-E09E-4AB4-5FD2B0C77F61}"/>
              </a:ext>
            </a:extLst>
          </p:cNvPr>
          <p:cNvSpPr/>
          <p:nvPr/>
        </p:nvSpPr>
        <p:spPr>
          <a:xfrm>
            <a:off x="8474478" y="3039828"/>
            <a:ext cx="914400" cy="914400"/>
          </a:xfrm>
          <a:prstGeom prst="ellipse">
            <a:avLst/>
          </a:prstGeom>
          <a:solidFill>
            <a:schemeClr val="accent2">
              <a:lumMod val="60000"/>
              <a:lumOff val="40000"/>
            </a:schemeClr>
          </a:solidFill>
          <a:ln>
            <a:noFill/>
          </a:ln>
          <a:scene3d>
            <a:camera prst="orthographicFront"/>
            <a:lightRig rig="threePt" dir="t"/>
          </a:scene3d>
          <a:sp3d>
            <a:bevelT w="457200" h="4572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20" name="Oval 19">
            <a:extLst>
              <a:ext uri="{FF2B5EF4-FFF2-40B4-BE49-F238E27FC236}">
                <a16:creationId xmlns:a16="http://schemas.microsoft.com/office/drawing/2014/main" id="{D60091F6-A586-533A-07BA-EB9A51FB86E8}"/>
              </a:ext>
            </a:extLst>
          </p:cNvPr>
          <p:cNvSpPr/>
          <p:nvPr/>
        </p:nvSpPr>
        <p:spPr>
          <a:xfrm>
            <a:off x="9038066" y="1584650"/>
            <a:ext cx="914400" cy="914400"/>
          </a:xfrm>
          <a:prstGeom prst="ellipse">
            <a:avLst/>
          </a:prstGeom>
          <a:solidFill>
            <a:schemeClr val="accent2">
              <a:lumMod val="60000"/>
              <a:lumOff val="40000"/>
            </a:schemeClr>
          </a:solidFill>
          <a:ln>
            <a:noFill/>
          </a:ln>
          <a:scene3d>
            <a:camera prst="orthographicFront"/>
            <a:lightRig rig="threePt" dir="t"/>
          </a:scene3d>
          <a:sp3d>
            <a:bevelT w="457200" h="4572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21" name="Oval 20">
            <a:extLst>
              <a:ext uri="{FF2B5EF4-FFF2-40B4-BE49-F238E27FC236}">
                <a16:creationId xmlns:a16="http://schemas.microsoft.com/office/drawing/2014/main" id="{153DEA8E-0899-8C53-EA9D-F3422F828B14}"/>
              </a:ext>
            </a:extLst>
          </p:cNvPr>
          <p:cNvSpPr/>
          <p:nvPr/>
        </p:nvSpPr>
        <p:spPr>
          <a:xfrm>
            <a:off x="8474478" y="2058783"/>
            <a:ext cx="914400" cy="914400"/>
          </a:xfrm>
          <a:prstGeom prst="ellipse">
            <a:avLst/>
          </a:prstGeom>
          <a:solidFill>
            <a:schemeClr val="accent2">
              <a:lumMod val="60000"/>
              <a:lumOff val="40000"/>
            </a:schemeClr>
          </a:solidFill>
          <a:ln>
            <a:noFill/>
          </a:ln>
          <a:scene3d>
            <a:camera prst="orthographicFront"/>
            <a:lightRig rig="threePt" dir="t"/>
          </a:scene3d>
          <a:sp3d>
            <a:bevelT w="457200" h="4572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23" name="Oval 22">
            <a:extLst>
              <a:ext uri="{FF2B5EF4-FFF2-40B4-BE49-F238E27FC236}">
                <a16:creationId xmlns:a16="http://schemas.microsoft.com/office/drawing/2014/main" id="{2FF26710-670E-C532-AE81-1EB4DE92CACB}"/>
              </a:ext>
            </a:extLst>
          </p:cNvPr>
          <p:cNvSpPr/>
          <p:nvPr/>
        </p:nvSpPr>
        <p:spPr>
          <a:xfrm>
            <a:off x="9681531" y="3134533"/>
            <a:ext cx="914400" cy="914400"/>
          </a:xfrm>
          <a:prstGeom prst="ellipse">
            <a:avLst/>
          </a:prstGeom>
          <a:solidFill>
            <a:schemeClr val="accent2">
              <a:lumMod val="60000"/>
              <a:lumOff val="40000"/>
            </a:schemeClr>
          </a:solidFill>
          <a:ln>
            <a:noFill/>
          </a:ln>
          <a:scene3d>
            <a:camera prst="orthographicFront"/>
            <a:lightRig rig="threePt" dir="t"/>
          </a:scene3d>
          <a:sp3d>
            <a:bevelT w="457200" h="4572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24" name="Oval 23">
            <a:extLst>
              <a:ext uri="{FF2B5EF4-FFF2-40B4-BE49-F238E27FC236}">
                <a16:creationId xmlns:a16="http://schemas.microsoft.com/office/drawing/2014/main" id="{EE3E3B21-4A12-F8C2-73A1-03BD4648A200}"/>
              </a:ext>
            </a:extLst>
          </p:cNvPr>
          <p:cNvSpPr/>
          <p:nvPr/>
        </p:nvSpPr>
        <p:spPr>
          <a:xfrm>
            <a:off x="8829723" y="3302728"/>
            <a:ext cx="914400" cy="914400"/>
          </a:xfrm>
          <a:prstGeom prst="ellipse">
            <a:avLst/>
          </a:prstGeom>
          <a:solidFill>
            <a:schemeClr val="accent2">
              <a:lumMod val="60000"/>
              <a:lumOff val="40000"/>
            </a:schemeClr>
          </a:solidFill>
          <a:ln>
            <a:noFill/>
          </a:ln>
          <a:scene3d>
            <a:camera prst="orthographicFront"/>
            <a:lightRig rig="threePt" dir="t"/>
          </a:scene3d>
          <a:sp3d>
            <a:bevelT w="457200" h="4572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27" name="Oval 26">
            <a:extLst>
              <a:ext uri="{FF2B5EF4-FFF2-40B4-BE49-F238E27FC236}">
                <a16:creationId xmlns:a16="http://schemas.microsoft.com/office/drawing/2014/main" id="{E9E5F9AA-B706-8DD3-35C5-4AD23E4F02B4}"/>
              </a:ext>
            </a:extLst>
          </p:cNvPr>
          <p:cNvSpPr/>
          <p:nvPr/>
        </p:nvSpPr>
        <p:spPr>
          <a:xfrm>
            <a:off x="9308998" y="1964535"/>
            <a:ext cx="914400" cy="914400"/>
          </a:xfrm>
          <a:prstGeom prst="ellipse">
            <a:avLst/>
          </a:prstGeom>
          <a:solidFill>
            <a:schemeClr val="accent2">
              <a:lumMod val="60000"/>
              <a:lumOff val="40000"/>
            </a:schemeClr>
          </a:solidFill>
          <a:ln>
            <a:noFill/>
          </a:ln>
          <a:scene3d>
            <a:camera prst="orthographicFront"/>
            <a:lightRig rig="threePt" dir="t"/>
          </a:scene3d>
          <a:sp3d>
            <a:bevelT w="457200" h="4572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28" name="Oval 27">
            <a:extLst>
              <a:ext uri="{FF2B5EF4-FFF2-40B4-BE49-F238E27FC236}">
                <a16:creationId xmlns:a16="http://schemas.microsoft.com/office/drawing/2014/main" id="{113FCFE6-51BE-4210-691E-D648CABB8CA3}"/>
              </a:ext>
            </a:extLst>
          </p:cNvPr>
          <p:cNvSpPr/>
          <p:nvPr/>
        </p:nvSpPr>
        <p:spPr>
          <a:xfrm>
            <a:off x="10529149" y="2642668"/>
            <a:ext cx="914400" cy="914400"/>
          </a:xfrm>
          <a:prstGeom prst="ellipse">
            <a:avLst/>
          </a:prstGeom>
          <a:solidFill>
            <a:schemeClr val="accent2">
              <a:lumMod val="60000"/>
              <a:lumOff val="40000"/>
            </a:schemeClr>
          </a:solidFill>
          <a:ln>
            <a:noFill/>
          </a:ln>
          <a:scene3d>
            <a:camera prst="orthographicFront"/>
            <a:lightRig rig="threePt" dir="t"/>
          </a:scene3d>
          <a:sp3d>
            <a:bevelT w="457200" h="4572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15" name="Oval 14">
            <a:extLst>
              <a:ext uri="{FF2B5EF4-FFF2-40B4-BE49-F238E27FC236}">
                <a16:creationId xmlns:a16="http://schemas.microsoft.com/office/drawing/2014/main" id="{9802AC72-84E5-CDD7-6E57-D8CDC8990EB3}"/>
              </a:ext>
            </a:extLst>
          </p:cNvPr>
          <p:cNvSpPr/>
          <p:nvPr/>
        </p:nvSpPr>
        <p:spPr>
          <a:xfrm>
            <a:off x="9257829" y="3446680"/>
            <a:ext cx="914400" cy="914400"/>
          </a:xfrm>
          <a:prstGeom prst="ellipse">
            <a:avLst/>
          </a:prstGeom>
          <a:solidFill>
            <a:schemeClr val="accent2">
              <a:lumMod val="75000"/>
            </a:schemeClr>
          </a:solidFill>
          <a:ln>
            <a:noFill/>
          </a:ln>
          <a:scene3d>
            <a:camera prst="orthographicFront"/>
            <a:lightRig rig="threePt" dir="t"/>
          </a:scene3d>
          <a:sp3d>
            <a:bevelT w="457200" h="4572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29" name="Oval 28">
            <a:extLst>
              <a:ext uri="{FF2B5EF4-FFF2-40B4-BE49-F238E27FC236}">
                <a16:creationId xmlns:a16="http://schemas.microsoft.com/office/drawing/2014/main" id="{A342DD04-DC0E-E24D-CD8F-7F4D5111380A}"/>
              </a:ext>
            </a:extLst>
          </p:cNvPr>
          <p:cNvSpPr/>
          <p:nvPr/>
        </p:nvSpPr>
        <p:spPr>
          <a:xfrm>
            <a:off x="8711624" y="2823370"/>
            <a:ext cx="914400" cy="914400"/>
          </a:xfrm>
          <a:prstGeom prst="ellipse">
            <a:avLst/>
          </a:prstGeom>
          <a:solidFill>
            <a:schemeClr val="accent2">
              <a:lumMod val="75000"/>
            </a:schemeClr>
          </a:solidFill>
          <a:ln>
            <a:noFill/>
          </a:ln>
          <a:scene3d>
            <a:camera prst="orthographicFront"/>
            <a:lightRig rig="threePt" dir="t"/>
          </a:scene3d>
          <a:sp3d>
            <a:bevelT w="457200" h="4572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22" name="Oval 21">
            <a:extLst>
              <a:ext uri="{FF2B5EF4-FFF2-40B4-BE49-F238E27FC236}">
                <a16:creationId xmlns:a16="http://schemas.microsoft.com/office/drawing/2014/main" id="{3E4A404C-2416-4C16-4432-8302A16A9DC2}"/>
              </a:ext>
            </a:extLst>
          </p:cNvPr>
          <p:cNvSpPr/>
          <p:nvPr/>
        </p:nvSpPr>
        <p:spPr>
          <a:xfrm>
            <a:off x="9188116" y="2667033"/>
            <a:ext cx="914400" cy="914400"/>
          </a:xfrm>
          <a:prstGeom prst="ellipse">
            <a:avLst/>
          </a:prstGeom>
          <a:solidFill>
            <a:schemeClr val="accent2">
              <a:lumMod val="60000"/>
              <a:lumOff val="40000"/>
            </a:schemeClr>
          </a:solidFill>
          <a:ln>
            <a:noFill/>
          </a:ln>
          <a:scene3d>
            <a:camera prst="orthographicFront"/>
            <a:lightRig rig="threePt" dir="t"/>
          </a:scene3d>
          <a:sp3d>
            <a:bevelT w="457200" h="4572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13" name="Oval 12">
            <a:extLst>
              <a:ext uri="{FF2B5EF4-FFF2-40B4-BE49-F238E27FC236}">
                <a16:creationId xmlns:a16="http://schemas.microsoft.com/office/drawing/2014/main" id="{F23451BF-7FC8-FEC6-5145-56D82940EC51}"/>
              </a:ext>
            </a:extLst>
          </p:cNvPr>
          <p:cNvSpPr/>
          <p:nvPr/>
        </p:nvSpPr>
        <p:spPr>
          <a:xfrm>
            <a:off x="9905345" y="2727681"/>
            <a:ext cx="914400" cy="914400"/>
          </a:xfrm>
          <a:prstGeom prst="ellipse">
            <a:avLst/>
          </a:prstGeom>
          <a:solidFill>
            <a:schemeClr val="accent2">
              <a:lumMod val="75000"/>
            </a:schemeClr>
          </a:solidFill>
          <a:ln>
            <a:noFill/>
          </a:ln>
          <a:scene3d>
            <a:camera prst="orthographicFront"/>
            <a:lightRig rig="threePt" dir="t"/>
          </a:scene3d>
          <a:sp3d>
            <a:bevelT w="457200" h="4572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grpSp>
        <p:nvGrpSpPr>
          <p:cNvPr id="31" name="Group 30">
            <a:extLst>
              <a:ext uri="{FF2B5EF4-FFF2-40B4-BE49-F238E27FC236}">
                <a16:creationId xmlns:a16="http://schemas.microsoft.com/office/drawing/2014/main" id="{D88770E7-FDC6-5611-73EA-B38E83041854}"/>
              </a:ext>
            </a:extLst>
          </p:cNvPr>
          <p:cNvGrpSpPr/>
          <p:nvPr/>
        </p:nvGrpSpPr>
        <p:grpSpPr>
          <a:xfrm>
            <a:off x="6991699" y="2596441"/>
            <a:ext cx="1679515" cy="701353"/>
            <a:chOff x="6991699" y="2596441"/>
            <a:chExt cx="1679515" cy="701353"/>
          </a:xfrm>
        </p:grpSpPr>
        <p:sp>
          <p:nvSpPr>
            <p:cNvPr id="76" name="Block Arc 75">
              <a:extLst>
                <a:ext uri="{FF2B5EF4-FFF2-40B4-BE49-F238E27FC236}">
                  <a16:creationId xmlns:a16="http://schemas.microsoft.com/office/drawing/2014/main" id="{034CFA1F-64CC-5704-79C7-B8A1D417B55A}"/>
                </a:ext>
              </a:extLst>
            </p:cNvPr>
            <p:cNvSpPr/>
            <p:nvPr/>
          </p:nvSpPr>
          <p:spPr>
            <a:xfrm>
              <a:off x="7657610" y="2629096"/>
              <a:ext cx="347227" cy="644515"/>
            </a:xfrm>
            <a:prstGeom prst="blockArc">
              <a:avLst>
                <a:gd name="adj1" fmla="val 10800000"/>
                <a:gd name="adj2" fmla="val 197158"/>
                <a:gd name="adj3" fmla="val 4211"/>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venir Book" panose="02000503020000020003" pitchFamily="2" charset="0"/>
              </a:endParaRPr>
            </a:p>
          </p:txBody>
        </p:sp>
        <p:sp>
          <p:nvSpPr>
            <p:cNvPr id="74" name="Block Arc 73">
              <a:extLst>
                <a:ext uri="{FF2B5EF4-FFF2-40B4-BE49-F238E27FC236}">
                  <a16:creationId xmlns:a16="http://schemas.microsoft.com/office/drawing/2014/main" id="{6D97AE81-7885-3A60-BB56-175C5ADDBDD3}"/>
                </a:ext>
              </a:extLst>
            </p:cNvPr>
            <p:cNvSpPr/>
            <p:nvPr/>
          </p:nvSpPr>
          <p:spPr>
            <a:xfrm>
              <a:off x="6991699" y="2596441"/>
              <a:ext cx="347227" cy="644515"/>
            </a:xfrm>
            <a:prstGeom prst="blockArc">
              <a:avLst>
                <a:gd name="adj1" fmla="val 10800000"/>
                <a:gd name="adj2" fmla="val 197158"/>
                <a:gd name="adj3" fmla="val 4211"/>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venir Book" panose="02000503020000020003" pitchFamily="2" charset="0"/>
              </a:endParaRPr>
            </a:p>
          </p:txBody>
        </p:sp>
        <p:sp>
          <p:nvSpPr>
            <p:cNvPr id="75" name="Block Arc 74">
              <a:extLst>
                <a:ext uri="{FF2B5EF4-FFF2-40B4-BE49-F238E27FC236}">
                  <a16:creationId xmlns:a16="http://schemas.microsoft.com/office/drawing/2014/main" id="{42F10580-6508-4D95-B7F3-273FC3AEE7C0}"/>
                </a:ext>
              </a:extLst>
            </p:cNvPr>
            <p:cNvSpPr/>
            <p:nvPr/>
          </p:nvSpPr>
          <p:spPr>
            <a:xfrm rot="10800000">
              <a:off x="7325154" y="2629096"/>
              <a:ext cx="347227" cy="644515"/>
            </a:xfrm>
            <a:prstGeom prst="blockArc">
              <a:avLst>
                <a:gd name="adj1" fmla="val 10800000"/>
                <a:gd name="adj2" fmla="val 197158"/>
                <a:gd name="adj3" fmla="val 4211"/>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venir Book" panose="02000503020000020003" pitchFamily="2" charset="0"/>
              </a:endParaRPr>
            </a:p>
          </p:txBody>
        </p:sp>
        <p:sp>
          <p:nvSpPr>
            <p:cNvPr id="83" name="Block Arc 82">
              <a:extLst>
                <a:ext uri="{FF2B5EF4-FFF2-40B4-BE49-F238E27FC236}">
                  <a16:creationId xmlns:a16="http://schemas.microsoft.com/office/drawing/2014/main" id="{43970B4D-1240-F472-79F7-EDE197E0449D}"/>
                </a:ext>
              </a:extLst>
            </p:cNvPr>
            <p:cNvSpPr/>
            <p:nvPr/>
          </p:nvSpPr>
          <p:spPr>
            <a:xfrm rot="10800000">
              <a:off x="7991531" y="2653279"/>
              <a:ext cx="347227" cy="644515"/>
            </a:xfrm>
            <a:prstGeom prst="blockArc">
              <a:avLst>
                <a:gd name="adj1" fmla="val 10800000"/>
                <a:gd name="adj2" fmla="val 197158"/>
                <a:gd name="adj3" fmla="val 4211"/>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venir Book" panose="02000503020000020003" pitchFamily="2" charset="0"/>
              </a:endParaRPr>
            </a:p>
          </p:txBody>
        </p:sp>
        <p:sp>
          <p:nvSpPr>
            <p:cNvPr id="84" name="Block Arc 83">
              <a:extLst>
                <a:ext uri="{FF2B5EF4-FFF2-40B4-BE49-F238E27FC236}">
                  <a16:creationId xmlns:a16="http://schemas.microsoft.com/office/drawing/2014/main" id="{8B6C410C-4403-4F61-3723-27BF79EA5752}"/>
                </a:ext>
              </a:extLst>
            </p:cNvPr>
            <p:cNvSpPr/>
            <p:nvPr/>
          </p:nvSpPr>
          <p:spPr>
            <a:xfrm>
              <a:off x="8323987" y="2653279"/>
              <a:ext cx="347227" cy="644515"/>
            </a:xfrm>
            <a:prstGeom prst="blockArc">
              <a:avLst>
                <a:gd name="adj1" fmla="val 10800000"/>
                <a:gd name="adj2" fmla="val 197158"/>
                <a:gd name="adj3" fmla="val 4211"/>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venir Book" panose="02000503020000020003" pitchFamily="2" charset="0"/>
              </a:endParaRPr>
            </a:p>
          </p:txBody>
        </p:sp>
      </p:grpSp>
      <p:sp>
        <p:nvSpPr>
          <p:cNvPr id="86" name="Title 1">
            <a:extLst>
              <a:ext uri="{FF2B5EF4-FFF2-40B4-BE49-F238E27FC236}">
                <a16:creationId xmlns:a16="http://schemas.microsoft.com/office/drawing/2014/main" id="{3307357F-8781-35E5-C7CC-BDE1ECCB7B1B}"/>
              </a:ext>
            </a:extLst>
          </p:cNvPr>
          <p:cNvSpPr txBox="1">
            <a:spLocks/>
          </p:cNvSpPr>
          <p:nvPr/>
        </p:nvSpPr>
        <p:spPr>
          <a:xfrm>
            <a:off x="7451714" y="3196171"/>
            <a:ext cx="818427" cy="6771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latin typeface="Avenir Book" panose="02000503020000020003" pitchFamily="2" charset="0"/>
                <a:cs typeface="Calibri" panose="020F0502020204030204" pitchFamily="34" charset="0"/>
              </a:rPr>
              <a:t>𝛾</a:t>
            </a:r>
          </a:p>
        </p:txBody>
      </p:sp>
      <p:cxnSp>
        <p:nvCxnSpPr>
          <p:cNvPr id="89" name="Straight Connector 88">
            <a:extLst>
              <a:ext uri="{FF2B5EF4-FFF2-40B4-BE49-F238E27FC236}">
                <a16:creationId xmlns:a16="http://schemas.microsoft.com/office/drawing/2014/main" id="{4FEB5FB7-7CD2-922B-06A4-5AB810BF9A31}"/>
              </a:ext>
            </a:extLst>
          </p:cNvPr>
          <p:cNvCxnSpPr>
            <a:cxnSpLocks/>
          </p:cNvCxnSpPr>
          <p:nvPr/>
        </p:nvCxnSpPr>
        <p:spPr>
          <a:xfrm flipV="1">
            <a:off x="9256802" y="1639354"/>
            <a:ext cx="1238849" cy="1065901"/>
          </a:xfrm>
          <a:prstGeom prst="line">
            <a:avLst/>
          </a:prstGeom>
          <a:ln w="25400">
            <a:gradFill flip="none" rotWithShape="1">
              <a:gsLst>
                <a:gs pos="0">
                  <a:schemeClr val="bg1"/>
                </a:gs>
                <a:gs pos="75000">
                  <a:schemeClr val="accent4">
                    <a:lumMod val="45000"/>
                    <a:lumOff val="55000"/>
                    <a:alpha val="18000"/>
                  </a:schemeClr>
                </a:gs>
                <a:gs pos="83000">
                  <a:schemeClr val="accent4">
                    <a:lumMod val="45000"/>
                    <a:lumOff val="55000"/>
                  </a:schemeClr>
                </a:gs>
                <a:gs pos="100000">
                  <a:schemeClr val="accent4">
                    <a:lumMod val="30000"/>
                    <a:lumOff val="70000"/>
                  </a:schemeClr>
                </a:gs>
              </a:gsLst>
              <a:lin ang="5400000" scaled="1"/>
              <a:tileRect/>
            </a:gradFill>
          </a:ln>
          <a:effectLst>
            <a:outerShdw blurRad="50800" dist="381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712CACE-2385-C308-3BE5-35BDB965A5AA}"/>
              </a:ext>
            </a:extLst>
          </p:cNvPr>
          <p:cNvCxnSpPr>
            <a:cxnSpLocks/>
          </p:cNvCxnSpPr>
          <p:nvPr/>
        </p:nvCxnSpPr>
        <p:spPr>
          <a:xfrm flipV="1">
            <a:off x="9333179" y="2548898"/>
            <a:ext cx="1245829" cy="326515"/>
          </a:xfrm>
          <a:prstGeom prst="line">
            <a:avLst/>
          </a:prstGeom>
          <a:ln w="25400">
            <a:gradFill flip="none" rotWithShape="1">
              <a:gsLst>
                <a:gs pos="0">
                  <a:schemeClr val="accent4">
                    <a:lumMod val="5000"/>
                    <a:lumOff val="95000"/>
                  </a:schemeClr>
                </a:gs>
                <a:gs pos="75000">
                  <a:schemeClr val="accent4">
                    <a:lumMod val="45000"/>
                    <a:lumOff val="55000"/>
                    <a:alpha val="18000"/>
                  </a:schemeClr>
                </a:gs>
                <a:gs pos="83000">
                  <a:schemeClr val="accent4">
                    <a:lumMod val="45000"/>
                    <a:lumOff val="55000"/>
                  </a:schemeClr>
                </a:gs>
                <a:gs pos="100000">
                  <a:schemeClr val="accent4">
                    <a:lumMod val="30000"/>
                    <a:lumOff val="70000"/>
                  </a:schemeClr>
                </a:gs>
              </a:gsLst>
              <a:lin ang="5400000" scaled="1"/>
              <a:tileRect/>
            </a:gradFill>
          </a:ln>
          <a:effectLst>
            <a:outerShdw blurRad="50800" dist="381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53BBB4E-D887-31A4-0956-1F02E3CA6CC1}"/>
              </a:ext>
            </a:extLst>
          </p:cNvPr>
          <p:cNvCxnSpPr>
            <a:cxnSpLocks/>
          </p:cNvCxnSpPr>
          <p:nvPr/>
        </p:nvCxnSpPr>
        <p:spPr>
          <a:xfrm>
            <a:off x="9370864" y="3149582"/>
            <a:ext cx="1473728" cy="559144"/>
          </a:xfrm>
          <a:prstGeom prst="line">
            <a:avLst/>
          </a:prstGeom>
          <a:ln w="25400">
            <a:gradFill flip="none" rotWithShape="1">
              <a:gsLst>
                <a:gs pos="0">
                  <a:schemeClr val="accent4">
                    <a:lumMod val="5000"/>
                    <a:lumOff val="95000"/>
                  </a:schemeClr>
                </a:gs>
                <a:gs pos="75000">
                  <a:schemeClr val="accent4">
                    <a:lumMod val="45000"/>
                    <a:lumOff val="55000"/>
                    <a:alpha val="18000"/>
                  </a:schemeClr>
                </a:gs>
                <a:gs pos="83000">
                  <a:schemeClr val="accent4">
                    <a:lumMod val="45000"/>
                    <a:lumOff val="55000"/>
                  </a:schemeClr>
                </a:gs>
                <a:gs pos="100000">
                  <a:schemeClr val="accent4">
                    <a:lumMod val="30000"/>
                    <a:lumOff val="70000"/>
                  </a:schemeClr>
                </a:gs>
              </a:gsLst>
              <a:lin ang="5400000" scaled="1"/>
              <a:tileRect/>
            </a:gradFill>
          </a:ln>
          <a:effectLst>
            <a:outerShdw blurRad="50800" dist="38100" algn="l" rotWithShape="0">
              <a:prstClr val="black">
                <a:alpha val="87348"/>
              </a:prstClr>
            </a:outerShdw>
          </a:effectLst>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490D3EC-D7F9-C802-C035-4F741C2347E9}"/>
              </a:ext>
            </a:extLst>
          </p:cNvPr>
          <p:cNvCxnSpPr>
            <a:cxnSpLocks/>
          </p:cNvCxnSpPr>
          <p:nvPr/>
        </p:nvCxnSpPr>
        <p:spPr>
          <a:xfrm flipV="1">
            <a:off x="9385635" y="2966338"/>
            <a:ext cx="1733909" cy="41173"/>
          </a:xfrm>
          <a:prstGeom prst="line">
            <a:avLst/>
          </a:prstGeom>
          <a:ln w="25400">
            <a:gradFill flip="none" rotWithShape="1">
              <a:gsLst>
                <a:gs pos="0">
                  <a:schemeClr val="accent4">
                    <a:lumMod val="5000"/>
                    <a:lumOff val="95000"/>
                  </a:schemeClr>
                </a:gs>
                <a:gs pos="75000">
                  <a:schemeClr val="accent4">
                    <a:lumMod val="45000"/>
                    <a:lumOff val="55000"/>
                    <a:alpha val="18000"/>
                  </a:schemeClr>
                </a:gs>
                <a:gs pos="83000">
                  <a:schemeClr val="accent4">
                    <a:lumMod val="45000"/>
                    <a:lumOff val="55000"/>
                  </a:schemeClr>
                </a:gs>
                <a:gs pos="100000">
                  <a:schemeClr val="accent4">
                    <a:lumMod val="30000"/>
                    <a:lumOff val="70000"/>
                  </a:schemeClr>
                </a:gs>
              </a:gsLst>
              <a:lin ang="5400000" scaled="1"/>
              <a:tileRect/>
            </a:gradFill>
          </a:ln>
          <a:effectLst>
            <a:outerShdw blurRad="50800" dist="381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0AC21A3-1B96-92BF-AF76-D7BCE3F9AD1A}"/>
              </a:ext>
            </a:extLst>
          </p:cNvPr>
          <p:cNvCxnSpPr>
            <a:cxnSpLocks/>
            <a:stCxn id="22" idx="1"/>
          </p:cNvCxnSpPr>
          <p:nvPr/>
        </p:nvCxnSpPr>
        <p:spPr>
          <a:xfrm flipV="1">
            <a:off x="9322027" y="2137847"/>
            <a:ext cx="1363940" cy="663097"/>
          </a:xfrm>
          <a:prstGeom prst="line">
            <a:avLst/>
          </a:prstGeom>
          <a:ln w="25400">
            <a:gradFill flip="none" rotWithShape="1">
              <a:gsLst>
                <a:gs pos="0">
                  <a:schemeClr val="accent4">
                    <a:lumMod val="5000"/>
                    <a:lumOff val="95000"/>
                  </a:schemeClr>
                </a:gs>
                <a:gs pos="75000">
                  <a:schemeClr val="accent4">
                    <a:lumMod val="45000"/>
                    <a:lumOff val="55000"/>
                    <a:alpha val="18000"/>
                  </a:schemeClr>
                </a:gs>
                <a:gs pos="83000">
                  <a:schemeClr val="accent4">
                    <a:lumMod val="45000"/>
                    <a:lumOff val="55000"/>
                  </a:schemeClr>
                </a:gs>
                <a:gs pos="100000">
                  <a:schemeClr val="accent4">
                    <a:lumMod val="30000"/>
                    <a:lumOff val="70000"/>
                  </a:schemeClr>
                </a:gs>
              </a:gsLst>
              <a:lin ang="5400000" scaled="1"/>
              <a:tileRect/>
            </a:gradFill>
          </a:ln>
          <a:effectLst>
            <a:outerShdw blurRad="50800" dist="381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C5C3BB9-67D2-8B9D-9F49-995324FFEF40}"/>
              </a:ext>
            </a:extLst>
          </p:cNvPr>
          <p:cNvCxnSpPr>
            <a:cxnSpLocks/>
          </p:cNvCxnSpPr>
          <p:nvPr/>
        </p:nvCxnSpPr>
        <p:spPr>
          <a:xfrm>
            <a:off x="9191027" y="3388719"/>
            <a:ext cx="904278" cy="1099791"/>
          </a:xfrm>
          <a:prstGeom prst="line">
            <a:avLst/>
          </a:prstGeom>
          <a:ln w="25400">
            <a:gradFill flip="none" rotWithShape="1">
              <a:gsLst>
                <a:gs pos="0">
                  <a:schemeClr val="accent4">
                    <a:lumMod val="5000"/>
                    <a:lumOff val="95000"/>
                  </a:schemeClr>
                </a:gs>
                <a:gs pos="75000">
                  <a:schemeClr val="accent4">
                    <a:lumMod val="45000"/>
                    <a:lumOff val="55000"/>
                    <a:alpha val="18000"/>
                  </a:schemeClr>
                </a:gs>
                <a:gs pos="83000">
                  <a:schemeClr val="accent4">
                    <a:lumMod val="45000"/>
                    <a:lumOff val="55000"/>
                  </a:schemeClr>
                </a:gs>
                <a:gs pos="100000">
                  <a:schemeClr val="accent4">
                    <a:lumMod val="30000"/>
                    <a:lumOff val="70000"/>
                  </a:schemeClr>
                </a:gs>
              </a:gsLst>
              <a:lin ang="5400000" scaled="1"/>
              <a:tileRect/>
            </a:gradFill>
          </a:ln>
          <a:effectLst>
            <a:outerShdw blurRad="50800" dist="38100" algn="l" rotWithShape="0">
              <a:prstClr val="black">
                <a:alpha val="87348"/>
              </a:prstClr>
            </a:outerShdw>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296766F-FD1B-8570-7ACE-FA9CCC5FC214}"/>
              </a:ext>
            </a:extLst>
          </p:cNvPr>
          <p:cNvCxnSpPr>
            <a:cxnSpLocks/>
          </p:cNvCxnSpPr>
          <p:nvPr/>
        </p:nvCxnSpPr>
        <p:spPr>
          <a:xfrm>
            <a:off x="9297963" y="3282760"/>
            <a:ext cx="736864" cy="513445"/>
          </a:xfrm>
          <a:prstGeom prst="line">
            <a:avLst/>
          </a:prstGeom>
          <a:ln w="25400">
            <a:gradFill flip="none" rotWithShape="1">
              <a:gsLst>
                <a:gs pos="0">
                  <a:schemeClr val="accent4">
                    <a:lumMod val="5000"/>
                    <a:lumOff val="95000"/>
                  </a:schemeClr>
                </a:gs>
                <a:gs pos="75000">
                  <a:schemeClr val="accent4">
                    <a:lumMod val="45000"/>
                    <a:lumOff val="55000"/>
                    <a:alpha val="18000"/>
                  </a:schemeClr>
                </a:gs>
                <a:gs pos="83000">
                  <a:schemeClr val="accent4">
                    <a:lumMod val="45000"/>
                    <a:lumOff val="55000"/>
                  </a:schemeClr>
                </a:gs>
                <a:gs pos="100000">
                  <a:schemeClr val="accent4">
                    <a:lumMod val="30000"/>
                    <a:lumOff val="70000"/>
                  </a:schemeClr>
                </a:gs>
              </a:gsLst>
              <a:lin ang="5400000" scaled="1"/>
              <a:tileRect/>
            </a:gradFill>
          </a:ln>
          <a:effectLst>
            <a:outerShdw blurRad="50800" dist="38100" algn="l" rotWithShape="0">
              <a:prstClr val="black">
                <a:alpha val="87348"/>
              </a:prstClr>
            </a:outerShdw>
          </a:effectLst>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A06984B0-8F82-52C0-50EE-FD68021F8143}"/>
              </a:ext>
            </a:extLst>
          </p:cNvPr>
          <p:cNvCxnSpPr>
            <a:cxnSpLocks/>
          </p:cNvCxnSpPr>
          <p:nvPr/>
        </p:nvCxnSpPr>
        <p:spPr>
          <a:xfrm>
            <a:off x="8999255" y="3437672"/>
            <a:ext cx="316102" cy="1714504"/>
          </a:xfrm>
          <a:prstGeom prst="line">
            <a:avLst/>
          </a:prstGeom>
          <a:ln w="25400">
            <a:gradFill flip="none" rotWithShape="1">
              <a:gsLst>
                <a:gs pos="0">
                  <a:schemeClr val="accent4">
                    <a:lumMod val="5000"/>
                    <a:lumOff val="95000"/>
                  </a:schemeClr>
                </a:gs>
                <a:gs pos="75000">
                  <a:schemeClr val="accent4">
                    <a:lumMod val="45000"/>
                    <a:lumOff val="55000"/>
                    <a:alpha val="18000"/>
                  </a:schemeClr>
                </a:gs>
                <a:gs pos="83000">
                  <a:schemeClr val="accent4">
                    <a:lumMod val="45000"/>
                    <a:lumOff val="55000"/>
                  </a:schemeClr>
                </a:gs>
                <a:gs pos="100000">
                  <a:schemeClr val="accent4">
                    <a:lumMod val="30000"/>
                    <a:lumOff val="70000"/>
                  </a:schemeClr>
                </a:gs>
              </a:gsLst>
              <a:lin ang="5400000" scaled="1"/>
              <a:tileRect/>
            </a:gradFill>
          </a:ln>
          <a:effectLst>
            <a:outerShdw blurRad="50800" dist="38100" algn="l" rotWithShape="0">
              <a:prstClr val="black">
                <a:alpha val="87348"/>
              </a:prstClr>
            </a:outerShdw>
          </a:effectLst>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F0E0C43-B607-CDDB-63CF-5ADF388A6985}"/>
              </a:ext>
            </a:extLst>
          </p:cNvPr>
          <p:cNvCxnSpPr>
            <a:cxnSpLocks/>
          </p:cNvCxnSpPr>
          <p:nvPr/>
        </p:nvCxnSpPr>
        <p:spPr>
          <a:xfrm flipH="1">
            <a:off x="8163811" y="3455350"/>
            <a:ext cx="557935" cy="839574"/>
          </a:xfrm>
          <a:prstGeom prst="line">
            <a:avLst/>
          </a:prstGeom>
          <a:ln w="25400">
            <a:gradFill flip="none" rotWithShape="1">
              <a:gsLst>
                <a:gs pos="0">
                  <a:schemeClr val="accent4">
                    <a:lumMod val="5000"/>
                    <a:lumOff val="95000"/>
                  </a:schemeClr>
                </a:gs>
                <a:gs pos="75000">
                  <a:schemeClr val="accent4">
                    <a:lumMod val="45000"/>
                    <a:lumOff val="55000"/>
                    <a:alpha val="18000"/>
                  </a:schemeClr>
                </a:gs>
                <a:gs pos="83000">
                  <a:schemeClr val="accent4">
                    <a:lumMod val="45000"/>
                    <a:lumOff val="55000"/>
                  </a:schemeClr>
                </a:gs>
                <a:gs pos="100000">
                  <a:schemeClr val="accent4">
                    <a:lumMod val="30000"/>
                    <a:lumOff val="70000"/>
                  </a:schemeClr>
                </a:gs>
              </a:gsLst>
              <a:lin ang="5400000" scaled="1"/>
              <a:tileRect/>
            </a:gradFill>
          </a:ln>
          <a:effectLst>
            <a:outerShdw blurRad="50800" dist="38100" algn="l" rotWithShape="0">
              <a:prstClr val="black">
                <a:alpha val="87348"/>
              </a:prstClr>
            </a:outerShdw>
          </a:effectLst>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4233E0E-FB1C-5097-DD3B-25614D1D8916}"/>
              </a:ext>
            </a:extLst>
          </p:cNvPr>
          <p:cNvCxnSpPr>
            <a:cxnSpLocks/>
          </p:cNvCxnSpPr>
          <p:nvPr/>
        </p:nvCxnSpPr>
        <p:spPr>
          <a:xfrm flipH="1">
            <a:off x="8560845" y="3470977"/>
            <a:ext cx="281911" cy="1458278"/>
          </a:xfrm>
          <a:prstGeom prst="line">
            <a:avLst/>
          </a:prstGeom>
          <a:ln w="25400">
            <a:gradFill flip="none" rotWithShape="1">
              <a:gsLst>
                <a:gs pos="0">
                  <a:schemeClr val="accent4">
                    <a:lumMod val="5000"/>
                    <a:lumOff val="95000"/>
                  </a:schemeClr>
                </a:gs>
                <a:gs pos="75000">
                  <a:schemeClr val="accent4">
                    <a:lumMod val="45000"/>
                    <a:lumOff val="55000"/>
                    <a:alpha val="18000"/>
                  </a:schemeClr>
                </a:gs>
                <a:gs pos="83000">
                  <a:schemeClr val="accent4">
                    <a:lumMod val="45000"/>
                    <a:lumOff val="55000"/>
                  </a:schemeClr>
                </a:gs>
                <a:gs pos="100000">
                  <a:schemeClr val="accent4">
                    <a:lumMod val="30000"/>
                    <a:lumOff val="70000"/>
                  </a:schemeClr>
                </a:gs>
              </a:gsLst>
              <a:lin ang="5400000" scaled="1"/>
              <a:tileRect/>
            </a:gradFill>
          </a:ln>
          <a:effectLst>
            <a:outerShdw blurRad="50800" dist="38100" algn="l" rotWithShape="0">
              <a:prstClr val="black">
                <a:alpha val="87348"/>
              </a:prstClr>
            </a:outerShdw>
          </a:effectLst>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E8A24BB9-B509-13C0-1FAC-0E20372C56E0}"/>
              </a:ext>
            </a:extLst>
          </p:cNvPr>
          <p:cNvCxnSpPr>
            <a:cxnSpLocks/>
          </p:cNvCxnSpPr>
          <p:nvPr/>
        </p:nvCxnSpPr>
        <p:spPr>
          <a:xfrm flipH="1">
            <a:off x="7399193" y="3245679"/>
            <a:ext cx="1046340" cy="803254"/>
          </a:xfrm>
          <a:prstGeom prst="line">
            <a:avLst/>
          </a:prstGeom>
          <a:ln w="25400">
            <a:gradFill flip="none" rotWithShape="1">
              <a:gsLst>
                <a:gs pos="0">
                  <a:schemeClr val="accent4">
                    <a:lumMod val="5000"/>
                    <a:lumOff val="95000"/>
                  </a:schemeClr>
                </a:gs>
                <a:gs pos="75000">
                  <a:schemeClr val="accent4">
                    <a:lumMod val="45000"/>
                    <a:lumOff val="55000"/>
                    <a:alpha val="18000"/>
                  </a:schemeClr>
                </a:gs>
                <a:gs pos="83000">
                  <a:schemeClr val="accent4">
                    <a:lumMod val="45000"/>
                    <a:lumOff val="55000"/>
                  </a:schemeClr>
                </a:gs>
                <a:gs pos="100000">
                  <a:schemeClr val="accent4">
                    <a:lumMod val="30000"/>
                    <a:lumOff val="70000"/>
                  </a:schemeClr>
                </a:gs>
              </a:gsLst>
              <a:lin ang="5400000" scaled="1"/>
              <a:tileRect/>
            </a:gradFill>
          </a:ln>
          <a:effectLst>
            <a:outerShdw blurRad="50800" dist="38100" algn="l" rotWithShape="0">
              <a:prstClr val="black">
                <a:alpha val="87348"/>
              </a:prstClr>
            </a:outerShdw>
          </a:effectLst>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C2478A9-BE75-F5FC-30F3-B1CCB76593D2}"/>
              </a:ext>
            </a:extLst>
          </p:cNvPr>
          <p:cNvCxnSpPr>
            <a:cxnSpLocks/>
          </p:cNvCxnSpPr>
          <p:nvPr/>
        </p:nvCxnSpPr>
        <p:spPr>
          <a:xfrm flipH="1">
            <a:off x="7433700" y="3300373"/>
            <a:ext cx="1131511" cy="1224871"/>
          </a:xfrm>
          <a:prstGeom prst="line">
            <a:avLst/>
          </a:prstGeom>
          <a:ln w="25400">
            <a:gradFill flip="none" rotWithShape="1">
              <a:gsLst>
                <a:gs pos="0">
                  <a:schemeClr val="accent4">
                    <a:lumMod val="5000"/>
                    <a:lumOff val="95000"/>
                  </a:schemeClr>
                </a:gs>
                <a:gs pos="75000">
                  <a:schemeClr val="accent4">
                    <a:lumMod val="45000"/>
                    <a:lumOff val="55000"/>
                    <a:alpha val="18000"/>
                  </a:schemeClr>
                </a:gs>
                <a:gs pos="83000">
                  <a:schemeClr val="accent4">
                    <a:lumMod val="45000"/>
                    <a:lumOff val="55000"/>
                  </a:schemeClr>
                </a:gs>
                <a:gs pos="100000">
                  <a:schemeClr val="accent4">
                    <a:lumMod val="30000"/>
                    <a:lumOff val="70000"/>
                  </a:schemeClr>
                </a:gs>
              </a:gsLst>
              <a:lin ang="5400000" scaled="1"/>
              <a:tileRect/>
            </a:gradFill>
          </a:ln>
          <a:effectLst>
            <a:outerShdw blurRad="50800" dist="38100" algn="l" rotWithShape="0">
              <a:prstClr val="black">
                <a:alpha val="87348"/>
              </a:prstClr>
            </a:outerShdw>
          </a:effectLst>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E1285430-087E-B3BC-A942-BFD5CA138BC7}"/>
              </a:ext>
            </a:extLst>
          </p:cNvPr>
          <p:cNvCxnSpPr>
            <a:cxnSpLocks/>
          </p:cNvCxnSpPr>
          <p:nvPr/>
        </p:nvCxnSpPr>
        <p:spPr>
          <a:xfrm flipH="1">
            <a:off x="8210234" y="3472345"/>
            <a:ext cx="563944" cy="1505863"/>
          </a:xfrm>
          <a:prstGeom prst="line">
            <a:avLst/>
          </a:prstGeom>
          <a:ln w="25400">
            <a:gradFill flip="none" rotWithShape="1">
              <a:gsLst>
                <a:gs pos="0">
                  <a:schemeClr val="accent4">
                    <a:lumMod val="5000"/>
                    <a:lumOff val="95000"/>
                  </a:schemeClr>
                </a:gs>
                <a:gs pos="75000">
                  <a:schemeClr val="accent4">
                    <a:lumMod val="45000"/>
                    <a:lumOff val="55000"/>
                    <a:alpha val="18000"/>
                  </a:schemeClr>
                </a:gs>
                <a:gs pos="83000">
                  <a:schemeClr val="accent4">
                    <a:lumMod val="45000"/>
                    <a:lumOff val="55000"/>
                  </a:schemeClr>
                </a:gs>
                <a:gs pos="100000">
                  <a:schemeClr val="accent4">
                    <a:lumMod val="30000"/>
                    <a:lumOff val="70000"/>
                  </a:schemeClr>
                </a:gs>
              </a:gsLst>
              <a:lin ang="5400000" scaled="1"/>
              <a:tileRect/>
            </a:gradFill>
          </a:ln>
          <a:effectLst>
            <a:outerShdw blurRad="50800" dist="38100" algn="l" rotWithShape="0">
              <a:prstClr val="black">
                <a:alpha val="87348"/>
              </a:prstClr>
            </a:outerShdw>
          </a:effectLst>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5C10E44-0729-3E45-DEF9-7CEE3C3332C9}"/>
              </a:ext>
            </a:extLst>
          </p:cNvPr>
          <p:cNvCxnSpPr>
            <a:cxnSpLocks/>
          </p:cNvCxnSpPr>
          <p:nvPr/>
        </p:nvCxnSpPr>
        <p:spPr>
          <a:xfrm>
            <a:off x="8909151" y="3486625"/>
            <a:ext cx="25781" cy="1833746"/>
          </a:xfrm>
          <a:prstGeom prst="line">
            <a:avLst/>
          </a:prstGeom>
          <a:ln w="25400">
            <a:gradFill flip="none" rotWithShape="1">
              <a:gsLst>
                <a:gs pos="0">
                  <a:schemeClr val="accent4">
                    <a:lumMod val="5000"/>
                    <a:lumOff val="95000"/>
                  </a:schemeClr>
                </a:gs>
                <a:gs pos="75000">
                  <a:schemeClr val="accent4">
                    <a:lumMod val="45000"/>
                    <a:lumOff val="55000"/>
                    <a:alpha val="18000"/>
                  </a:schemeClr>
                </a:gs>
                <a:gs pos="83000">
                  <a:schemeClr val="accent4">
                    <a:lumMod val="45000"/>
                    <a:lumOff val="55000"/>
                  </a:schemeClr>
                </a:gs>
                <a:gs pos="100000">
                  <a:schemeClr val="accent4">
                    <a:lumMod val="30000"/>
                    <a:lumOff val="70000"/>
                  </a:schemeClr>
                </a:gs>
              </a:gsLst>
              <a:lin ang="5400000" scaled="1"/>
              <a:tileRect/>
            </a:gradFill>
          </a:ln>
          <a:effectLst>
            <a:outerShdw blurRad="50800" dist="38100" algn="l" rotWithShape="0">
              <a:prstClr val="black">
                <a:alpha val="87348"/>
              </a:prstClr>
            </a:outerShdw>
          </a:effectLst>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8DA9441-1EE2-441F-3CF4-4CFA85B63AA5}"/>
              </a:ext>
            </a:extLst>
          </p:cNvPr>
          <p:cNvCxnSpPr>
            <a:cxnSpLocks/>
          </p:cNvCxnSpPr>
          <p:nvPr/>
        </p:nvCxnSpPr>
        <p:spPr>
          <a:xfrm>
            <a:off x="9129378" y="3431222"/>
            <a:ext cx="806517" cy="1720954"/>
          </a:xfrm>
          <a:prstGeom prst="line">
            <a:avLst/>
          </a:prstGeom>
          <a:ln w="25400">
            <a:gradFill flip="none" rotWithShape="1">
              <a:gsLst>
                <a:gs pos="0">
                  <a:schemeClr val="accent4">
                    <a:lumMod val="5000"/>
                    <a:lumOff val="95000"/>
                  </a:schemeClr>
                </a:gs>
                <a:gs pos="75000">
                  <a:schemeClr val="accent4">
                    <a:lumMod val="45000"/>
                    <a:lumOff val="55000"/>
                    <a:alpha val="18000"/>
                  </a:schemeClr>
                </a:gs>
                <a:gs pos="83000">
                  <a:schemeClr val="accent4">
                    <a:lumMod val="45000"/>
                    <a:lumOff val="55000"/>
                  </a:schemeClr>
                </a:gs>
                <a:gs pos="100000">
                  <a:schemeClr val="accent4">
                    <a:lumMod val="30000"/>
                    <a:lumOff val="70000"/>
                  </a:schemeClr>
                </a:gs>
              </a:gsLst>
              <a:lin ang="5400000" scaled="1"/>
              <a:tileRect/>
            </a:gradFill>
          </a:ln>
          <a:effectLst>
            <a:outerShdw blurRad="50800" dist="38100" algn="l" rotWithShape="0">
              <a:prstClr val="black">
                <a:alpha val="87348"/>
              </a:prstClr>
            </a:outerShdw>
          </a:effectLst>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D415184-8F4C-5D38-9403-F29CC808B5FC}"/>
              </a:ext>
            </a:extLst>
          </p:cNvPr>
          <p:cNvCxnSpPr>
            <a:cxnSpLocks/>
          </p:cNvCxnSpPr>
          <p:nvPr/>
        </p:nvCxnSpPr>
        <p:spPr>
          <a:xfrm flipV="1">
            <a:off x="9095604" y="1189254"/>
            <a:ext cx="755648" cy="1374986"/>
          </a:xfrm>
          <a:prstGeom prst="line">
            <a:avLst/>
          </a:prstGeom>
          <a:ln w="25400">
            <a:gradFill flip="none" rotWithShape="1">
              <a:gsLst>
                <a:gs pos="0">
                  <a:schemeClr val="bg1"/>
                </a:gs>
                <a:gs pos="75000">
                  <a:schemeClr val="accent4">
                    <a:lumMod val="45000"/>
                    <a:lumOff val="55000"/>
                    <a:alpha val="18000"/>
                  </a:schemeClr>
                </a:gs>
                <a:gs pos="83000">
                  <a:schemeClr val="accent4">
                    <a:lumMod val="45000"/>
                    <a:lumOff val="55000"/>
                  </a:schemeClr>
                </a:gs>
                <a:gs pos="100000">
                  <a:schemeClr val="accent4">
                    <a:lumMod val="30000"/>
                    <a:lumOff val="70000"/>
                  </a:schemeClr>
                </a:gs>
              </a:gsLst>
              <a:lin ang="5400000" scaled="1"/>
              <a:tileRect/>
            </a:gradFill>
          </a:ln>
          <a:effectLst>
            <a:outerShdw blurRad="50800" dist="381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D6CC6EA9-DF40-9FA5-E7D4-11F462830517}"/>
              </a:ext>
            </a:extLst>
          </p:cNvPr>
          <p:cNvCxnSpPr>
            <a:cxnSpLocks/>
          </p:cNvCxnSpPr>
          <p:nvPr/>
        </p:nvCxnSpPr>
        <p:spPr>
          <a:xfrm flipV="1">
            <a:off x="9168350" y="860001"/>
            <a:ext cx="1114325" cy="1772904"/>
          </a:xfrm>
          <a:prstGeom prst="line">
            <a:avLst/>
          </a:prstGeom>
          <a:ln w="25400">
            <a:gradFill flip="none" rotWithShape="1">
              <a:gsLst>
                <a:gs pos="0">
                  <a:schemeClr val="bg1"/>
                </a:gs>
                <a:gs pos="75000">
                  <a:schemeClr val="accent4">
                    <a:lumMod val="45000"/>
                    <a:lumOff val="55000"/>
                    <a:alpha val="18000"/>
                  </a:schemeClr>
                </a:gs>
                <a:gs pos="83000">
                  <a:schemeClr val="accent4">
                    <a:lumMod val="45000"/>
                    <a:lumOff val="55000"/>
                  </a:schemeClr>
                </a:gs>
                <a:gs pos="100000">
                  <a:schemeClr val="accent4">
                    <a:lumMod val="30000"/>
                    <a:lumOff val="70000"/>
                  </a:schemeClr>
                </a:gs>
              </a:gsLst>
              <a:lin ang="5400000" scaled="1"/>
              <a:tileRect/>
            </a:gradFill>
          </a:ln>
          <a:effectLst>
            <a:outerShdw blurRad="50800" dist="381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C7BB27D-7910-FCAA-29A9-5F754FC925ED}"/>
              </a:ext>
            </a:extLst>
          </p:cNvPr>
          <p:cNvCxnSpPr>
            <a:cxnSpLocks/>
          </p:cNvCxnSpPr>
          <p:nvPr/>
        </p:nvCxnSpPr>
        <p:spPr>
          <a:xfrm flipV="1">
            <a:off x="9200801" y="1946484"/>
            <a:ext cx="668324" cy="704210"/>
          </a:xfrm>
          <a:prstGeom prst="line">
            <a:avLst/>
          </a:prstGeom>
          <a:ln w="25400">
            <a:gradFill flip="none" rotWithShape="1">
              <a:gsLst>
                <a:gs pos="0">
                  <a:schemeClr val="bg1"/>
                </a:gs>
                <a:gs pos="75000">
                  <a:schemeClr val="accent4">
                    <a:lumMod val="45000"/>
                    <a:lumOff val="55000"/>
                    <a:alpha val="18000"/>
                  </a:schemeClr>
                </a:gs>
                <a:gs pos="83000">
                  <a:schemeClr val="accent4">
                    <a:lumMod val="45000"/>
                    <a:lumOff val="55000"/>
                  </a:schemeClr>
                </a:gs>
                <a:gs pos="100000">
                  <a:schemeClr val="accent4">
                    <a:lumMod val="30000"/>
                    <a:lumOff val="70000"/>
                  </a:schemeClr>
                </a:gs>
              </a:gsLst>
              <a:lin ang="5400000" scaled="1"/>
              <a:tileRect/>
            </a:gradFill>
          </a:ln>
          <a:effectLst>
            <a:outerShdw blurRad="50800" dist="381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F970CAC-E8F0-F059-DFD2-D7DDD6FC21A9}"/>
              </a:ext>
            </a:extLst>
          </p:cNvPr>
          <p:cNvCxnSpPr>
            <a:cxnSpLocks/>
          </p:cNvCxnSpPr>
          <p:nvPr/>
        </p:nvCxnSpPr>
        <p:spPr>
          <a:xfrm flipH="1" flipV="1">
            <a:off x="7867089" y="1433987"/>
            <a:ext cx="782338" cy="1166968"/>
          </a:xfrm>
          <a:prstGeom prst="line">
            <a:avLst/>
          </a:prstGeom>
          <a:ln w="25400">
            <a:gradFill flip="none" rotWithShape="1">
              <a:gsLst>
                <a:gs pos="0">
                  <a:schemeClr val="accent4">
                    <a:lumMod val="5000"/>
                    <a:lumOff val="95000"/>
                  </a:schemeClr>
                </a:gs>
                <a:gs pos="75000">
                  <a:schemeClr val="accent4">
                    <a:lumMod val="45000"/>
                    <a:lumOff val="55000"/>
                    <a:alpha val="18000"/>
                  </a:schemeClr>
                </a:gs>
                <a:gs pos="83000">
                  <a:schemeClr val="accent4">
                    <a:lumMod val="45000"/>
                    <a:lumOff val="55000"/>
                  </a:schemeClr>
                </a:gs>
                <a:gs pos="100000">
                  <a:schemeClr val="accent4">
                    <a:lumMod val="30000"/>
                    <a:lumOff val="70000"/>
                  </a:schemeClr>
                </a:gs>
              </a:gsLst>
              <a:lin ang="5400000" scaled="1"/>
              <a:tileRect/>
            </a:gradFill>
          </a:ln>
          <a:effectLst>
            <a:outerShdw blurRad="50800" dist="38100" algn="l" rotWithShape="0">
              <a:prstClr val="black">
                <a:alpha val="87348"/>
              </a:prstClr>
            </a:outerShdw>
          </a:effectLst>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9D18FBAF-A082-D829-A6A6-FBE2B06CFD06}"/>
              </a:ext>
            </a:extLst>
          </p:cNvPr>
          <p:cNvCxnSpPr>
            <a:cxnSpLocks/>
          </p:cNvCxnSpPr>
          <p:nvPr/>
        </p:nvCxnSpPr>
        <p:spPr>
          <a:xfrm flipH="1" flipV="1">
            <a:off x="8750341" y="1135458"/>
            <a:ext cx="69255" cy="2017005"/>
          </a:xfrm>
          <a:prstGeom prst="line">
            <a:avLst/>
          </a:prstGeom>
          <a:ln w="25400">
            <a:gradFill flip="none" rotWithShape="1">
              <a:gsLst>
                <a:gs pos="0">
                  <a:schemeClr val="accent4">
                    <a:lumMod val="5000"/>
                    <a:lumOff val="95000"/>
                  </a:schemeClr>
                </a:gs>
                <a:gs pos="75000">
                  <a:schemeClr val="accent4">
                    <a:lumMod val="45000"/>
                    <a:lumOff val="55000"/>
                    <a:alpha val="18000"/>
                  </a:schemeClr>
                </a:gs>
                <a:gs pos="83000">
                  <a:schemeClr val="accent4">
                    <a:lumMod val="45000"/>
                    <a:lumOff val="55000"/>
                  </a:schemeClr>
                </a:gs>
                <a:gs pos="100000">
                  <a:schemeClr val="accent4">
                    <a:lumMod val="30000"/>
                    <a:lumOff val="70000"/>
                  </a:schemeClr>
                </a:gs>
              </a:gsLst>
              <a:lin ang="5400000" scaled="1"/>
              <a:tileRect/>
            </a:gradFill>
          </a:ln>
          <a:effectLst>
            <a:outerShdw blurRad="50800" dist="38100" algn="l" rotWithShape="0">
              <a:prstClr val="black">
                <a:alpha val="87348"/>
              </a:prstClr>
            </a:outerShdw>
          </a:effectLst>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9565928-9781-D2A1-3DAE-94E8D6DC42EA}"/>
              </a:ext>
            </a:extLst>
          </p:cNvPr>
          <p:cNvCxnSpPr>
            <a:cxnSpLocks/>
          </p:cNvCxnSpPr>
          <p:nvPr/>
        </p:nvCxnSpPr>
        <p:spPr>
          <a:xfrm flipV="1">
            <a:off x="8957175" y="607273"/>
            <a:ext cx="358182" cy="1954840"/>
          </a:xfrm>
          <a:prstGeom prst="line">
            <a:avLst/>
          </a:prstGeom>
          <a:ln w="25400">
            <a:gradFill flip="none" rotWithShape="1">
              <a:gsLst>
                <a:gs pos="0">
                  <a:schemeClr val="bg1"/>
                </a:gs>
                <a:gs pos="75000">
                  <a:schemeClr val="accent4">
                    <a:lumMod val="45000"/>
                    <a:lumOff val="55000"/>
                    <a:alpha val="18000"/>
                  </a:schemeClr>
                </a:gs>
                <a:gs pos="83000">
                  <a:schemeClr val="accent4">
                    <a:lumMod val="45000"/>
                    <a:lumOff val="55000"/>
                  </a:schemeClr>
                </a:gs>
                <a:gs pos="100000">
                  <a:schemeClr val="accent4">
                    <a:lumMod val="30000"/>
                    <a:lumOff val="70000"/>
                  </a:schemeClr>
                </a:gs>
              </a:gsLst>
              <a:lin ang="5400000" scaled="1"/>
              <a:tileRect/>
            </a:gradFill>
          </a:ln>
          <a:effectLst>
            <a:outerShdw blurRad="50800" dist="381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3908A222-80F1-9C3C-2C1B-6D9710ED4A3E}"/>
              </a:ext>
            </a:extLst>
          </p:cNvPr>
          <p:cNvCxnSpPr>
            <a:cxnSpLocks/>
          </p:cNvCxnSpPr>
          <p:nvPr/>
        </p:nvCxnSpPr>
        <p:spPr>
          <a:xfrm flipV="1">
            <a:off x="9020357" y="844012"/>
            <a:ext cx="661174" cy="1741265"/>
          </a:xfrm>
          <a:prstGeom prst="line">
            <a:avLst/>
          </a:prstGeom>
          <a:ln w="25400">
            <a:gradFill flip="none" rotWithShape="1">
              <a:gsLst>
                <a:gs pos="0">
                  <a:schemeClr val="bg1"/>
                </a:gs>
                <a:gs pos="75000">
                  <a:schemeClr val="accent4">
                    <a:lumMod val="45000"/>
                    <a:lumOff val="55000"/>
                    <a:alpha val="18000"/>
                  </a:schemeClr>
                </a:gs>
                <a:gs pos="83000">
                  <a:schemeClr val="accent4">
                    <a:lumMod val="45000"/>
                    <a:lumOff val="55000"/>
                  </a:schemeClr>
                </a:gs>
                <a:gs pos="100000">
                  <a:schemeClr val="accent4">
                    <a:lumMod val="30000"/>
                    <a:lumOff val="70000"/>
                  </a:schemeClr>
                </a:gs>
              </a:gsLst>
              <a:lin ang="5400000" scaled="1"/>
              <a:tileRect/>
            </a:gradFill>
          </a:ln>
          <a:effectLst>
            <a:outerShdw blurRad="50800" dist="381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78AC4E77-EFA4-EFA2-C021-55400FB1FB02}"/>
              </a:ext>
            </a:extLst>
          </p:cNvPr>
          <p:cNvCxnSpPr>
            <a:cxnSpLocks/>
          </p:cNvCxnSpPr>
          <p:nvPr/>
        </p:nvCxnSpPr>
        <p:spPr>
          <a:xfrm flipH="1" flipV="1">
            <a:off x="8210234" y="844012"/>
            <a:ext cx="539978" cy="1719695"/>
          </a:xfrm>
          <a:prstGeom prst="line">
            <a:avLst/>
          </a:prstGeom>
          <a:ln w="25400">
            <a:gradFill flip="none" rotWithShape="1">
              <a:gsLst>
                <a:gs pos="0">
                  <a:schemeClr val="accent4">
                    <a:lumMod val="5000"/>
                    <a:lumOff val="95000"/>
                  </a:schemeClr>
                </a:gs>
                <a:gs pos="75000">
                  <a:schemeClr val="accent4">
                    <a:lumMod val="45000"/>
                    <a:lumOff val="55000"/>
                    <a:alpha val="18000"/>
                  </a:schemeClr>
                </a:gs>
                <a:gs pos="83000">
                  <a:schemeClr val="accent4">
                    <a:lumMod val="45000"/>
                    <a:lumOff val="55000"/>
                  </a:schemeClr>
                </a:gs>
                <a:gs pos="100000">
                  <a:schemeClr val="accent4">
                    <a:lumMod val="30000"/>
                    <a:lumOff val="70000"/>
                  </a:schemeClr>
                </a:gs>
              </a:gsLst>
              <a:lin ang="5400000" scaled="1"/>
              <a:tileRect/>
            </a:gradFill>
          </a:ln>
          <a:effectLst>
            <a:outerShdw blurRad="50800" dist="38100" algn="l" rotWithShape="0">
              <a:prstClr val="black">
                <a:alpha val="87348"/>
              </a:prstClr>
            </a:outerShdw>
          </a:effectLst>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3F9F1485-ED21-819B-6515-C262B0FEC43D}"/>
              </a:ext>
            </a:extLst>
          </p:cNvPr>
          <p:cNvSpPr/>
          <p:nvPr/>
        </p:nvSpPr>
        <p:spPr>
          <a:xfrm>
            <a:off x="8456464" y="2551589"/>
            <a:ext cx="914400" cy="914400"/>
          </a:xfrm>
          <a:prstGeom prst="ellipse">
            <a:avLst/>
          </a:prstGeom>
          <a:solidFill>
            <a:schemeClr val="accent2">
              <a:lumMod val="75000"/>
            </a:schemeClr>
          </a:solidFill>
          <a:ln w="25400">
            <a:solidFill>
              <a:schemeClr val="bg1"/>
            </a:solidFill>
          </a:ln>
          <a:scene3d>
            <a:camera prst="orthographicFront"/>
            <a:lightRig rig="threePt" dir="t"/>
          </a:scene3d>
          <a:sp3d>
            <a:bevelT w="457200" h="4572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152" name="Title 1">
            <a:extLst>
              <a:ext uri="{FF2B5EF4-FFF2-40B4-BE49-F238E27FC236}">
                <a16:creationId xmlns:a16="http://schemas.microsoft.com/office/drawing/2014/main" id="{F3849EBD-FB57-8CA0-B1C6-D9A74AE3FC6E}"/>
              </a:ext>
            </a:extLst>
          </p:cNvPr>
          <p:cNvSpPr txBox="1">
            <a:spLocks/>
          </p:cNvSpPr>
          <p:nvPr/>
        </p:nvSpPr>
        <p:spPr>
          <a:xfrm>
            <a:off x="303007" y="5447585"/>
            <a:ext cx="11612387" cy="13380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accent1"/>
                </a:solidFill>
                <a:latin typeface="Avenir Book" panose="02000503020000020003" pitchFamily="2" charset="0"/>
                <a:cs typeface="Calibri" panose="020F0502020204030204" pitchFamily="34" charset="0"/>
              </a:rPr>
              <a:t>Electron beams for are important for probing the structure of matter </a:t>
            </a:r>
          </a:p>
        </p:txBody>
      </p:sp>
      <p:sp>
        <p:nvSpPr>
          <p:cNvPr id="153" name="Slide Number Placeholder 1">
            <a:extLst>
              <a:ext uri="{FF2B5EF4-FFF2-40B4-BE49-F238E27FC236}">
                <a16:creationId xmlns:a16="http://schemas.microsoft.com/office/drawing/2014/main" id="{F80EFE2C-3E70-A330-845D-31F434FF35E9}"/>
              </a:ext>
            </a:extLst>
          </p:cNvPr>
          <p:cNvSpPr>
            <a:spLocks noGrp="1"/>
          </p:cNvSpPr>
          <p:nvPr>
            <p:ph type="sldNum" sz="quarter" idx="12"/>
          </p:nvPr>
        </p:nvSpPr>
        <p:spPr>
          <a:xfrm>
            <a:off x="9326880" y="6420524"/>
            <a:ext cx="2743200" cy="365125"/>
          </a:xfrm>
        </p:spPr>
        <p:txBody>
          <a:bodyPr/>
          <a:lstStyle/>
          <a:p>
            <a:fld id="{1FB3E7EA-B7E2-9B4C-974D-CCD9A9561041}" type="slidenum">
              <a:rPr lang="en-US" sz="2000" smtClean="0">
                <a:solidFill>
                  <a:schemeClr val="accent1"/>
                </a:solidFill>
              </a:rPr>
              <a:t>2</a:t>
            </a:fld>
            <a:endParaRPr lang="en-US" sz="2000" dirty="0">
              <a:solidFill>
                <a:schemeClr val="accent1"/>
              </a:solidFill>
            </a:endParaRPr>
          </a:p>
        </p:txBody>
      </p:sp>
      <p:sp>
        <p:nvSpPr>
          <p:cNvPr id="30" name="Rectangle 29">
            <a:extLst>
              <a:ext uri="{FF2B5EF4-FFF2-40B4-BE49-F238E27FC236}">
                <a16:creationId xmlns:a16="http://schemas.microsoft.com/office/drawing/2014/main" id="{138255F2-9802-4E1F-5BC5-4DA6847A8823}"/>
              </a:ext>
            </a:extLst>
          </p:cNvPr>
          <p:cNvSpPr/>
          <p:nvPr/>
        </p:nvSpPr>
        <p:spPr>
          <a:xfrm>
            <a:off x="5974341" y="72351"/>
            <a:ext cx="6214534" cy="276999"/>
          </a:xfrm>
          <a:prstGeom prst="rect">
            <a:avLst/>
          </a:prstGeom>
        </p:spPr>
        <p:txBody>
          <a:bodyPr wrap="square">
            <a:spAutoFit/>
          </a:bodyPr>
          <a:lstStyle/>
          <a:p>
            <a:pPr algn="r"/>
            <a:r>
              <a:rPr lang="en-US" sz="1200" dirty="0">
                <a:solidFill>
                  <a:schemeClr val="bg1">
                    <a:lumMod val="65000"/>
                  </a:schemeClr>
                </a:solidFill>
              </a:rPr>
              <a:t>Image based on </a:t>
            </a:r>
            <a:r>
              <a:rPr lang="en-US" sz="1200" i="1" dirty="0">
                <a:solidFill>
                  <a:schemeClr val="bg1">
                    <a:lumMod val="65000"/>
                  </a:schemeClr>
                </a:solidFill>
              </a:rPr>
              <a:t>Brookhaven National Lab, </a:t>
            </a:r>
            <a:r>
              <a:rPr lang="en-US" sz="1200" i="1" dirty="0">
                <a:solidFill>
                  <a:schemeClr val="bg1">
                    <a:lumMod val="65000"/>
                  </a:schemeClr>
                </a:solidFill>
                <a:hlinkClick r:id="rId3">
                  <a:extLst>
                    <a:ext uri="{A12FA001-AC4F-418D-AE19-62706E023703}">
                      <ahyp:hlinkClr xmlns:ahyp="http://schemas.microsoft.com/office/drawing/2018/hyperlinkcolor" val="tx"/>
                    </a:ext>
                  </a:extLst>
                </a:hlinkClick>
              </a:rPr>
              <a:t>https://www.bnl.gov/newsroom/news.php?a=217396</a:t>
            </a:r>
            <a:r>
              <a:rPr lang="en-US" sz="1200" i="1" dirty="0">
                <a:solidFill>
                  <a:schemeClr val="bg1">
                    <a:lumMod val="65000"/>
                  </a:schemeClr>
                </a:solidFill>
              </a:rPr>
              <a:t> </a:t>
            </a:r>
            <a:endParaRPr lang="en-US" sz="1200" dirty="0">
              <a:solidFill>
                <a:schemeClr val="bg1">
                  <a:lumMod val="65000"/>
                </a:schemeClr>
              </a:solidFill>
            </a:endParaRPr>
          </a:p>
        </p:txBody>
      </p:sp>
      <p:grpSp>
        <p:nvGrpSpPr>
          <p:cNvPr id="57" name="Group 56">
            <a:extLst>
              <a:ext uri="{FF2B5EF4-FFF2-40B4-BE49-F238E27FC236}">
                <a16:creationId xmlns:a16="http://schemas.microsoft.com/office/drawing/2014/main" id="{8AE88C19-9E9D-D5E0-46EC-45D2A6C01E31}"/>
              </a:ext>
            </a:extLst>
          </p:cNvPr>
          <p:cNvGrpSpPr/>
          <p:nvPr/>
        </p:nvGrpSpPr>
        <p:grpSpPr>
          <a:xfrm>
            <a:off x="6400800" y="2612556"/>
            <a:ext cx="818427" cy="677170"/>
            <a:chOff x="3507758" y="3406841"/>
            <a:chExt cx="818427" cy="677170"/>
          </a:xfrm>
        </p:grpSpPr>
        <p:sp>
          <p:nvSpPr>
            <p:cNvPr id="58" name="Oval 57">
              <a:extLst>
                <a:ext uri="{FF2B5EF4-FFF2-40B4-BE49-F238E27FC236}">
                  <a16:creationId xmlns:a16="http://schemas.microsoft.com/office/drawing/2014/main" id="{9E95D7B4-631F-861E-FDA2-18C32F35D128}"/>
                </a:ext>
              </a:extLst>
            </p:cNvPr>
            <p:cNvSpPr/>
            <p:nvPr/>
          </p:nvSpPr>
          <p:spPr>
            <a:xfrm>
              <a:off x="3688372" y="3454081"/>
              <a:ext cx="457200" cy="457200"/>
            </a:xfrm>
            <a:prstGeom prst="ellipse">
              <a:avLst/>
            </a:prstGeom>
            <a:solidFill>
              <a:schemeClr val="accent1">
                <a:lumMod val="50000"/>
                <a:lumOff val="50000"/>
              </a:schemeClr>
            </a:solidFill>
            <a:ln>
              <a:noFill/>
            </a:ln>
            <a:scene3d>
              <a:camera prst="orthographicFront"/>
              <a:lightRig rig="threePt" dir="t"/>
            </a:scene3d>
            <a:sp3d>
              <a:bevelT w="228600" h="228600"/>
              <a:bevelB w="228600" h="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59" name="Title 1">
              <a:extLst>
                <a:ext uri="{FF2B5EF4-FFF2-40B4-BE49-F238E27FC236}">
                  <a16:creationId xmlns:a16="http://schemas.microsoft.com/office/drawing/2014/main" id="{FEE2A4A2-9D11-2F35-1AF2-4D75F7566DB7}"/>
                </a:ext>
              </a:extLst>
            </p:cNvPr>
            <p:cNvSpPr txBox="1">
              <a:spLocks/>
            </p:cNvSpPr>
            <p:nvPr/>
          </p:nvSpPr>
          <p:spPr>
            <a:xfrm>
              <a:off x="3507758" y="3406841"/>
              <a:ext cx="818427" cy="6771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Avenir Book" panose="02000503020000020003" pitchFamily="2" charset="0"/>
                  <a:cs typeface="Calibri" panose="020F0502020204030204" pitchFamily="34" charset="0"/>
                </a:rPr>
                <a:t>e-</a:t>
              </a:r>
            </a:p>
          </p:txBody>
        </p:sp>
      </p:grpSp>
    </p:spTree>
    <p:extLst>
      <p:ext uri="{BB962C8B-B14F-4D97-AF65-F5344CB8AC3E}">
        <p14:creationId xmlns:p14="http://schemas.microsoft.com/office/powerpoint/2010/main" val="3119491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291C17-155B-8CD4-2FA2-92C499DA83D1}"/>
              </a:ext>
            </a:extLst>
          </p:cNvPr>
          <p:cNvSpPr/>
          <p:nvPr/>
        </p:nvSpPr>
        <p:spPr>
          <a:xfrm>
            <a:off x="3193141" y="103924"/>
            <a:ext cx="8998859" cy="276999"/>
          </a:xfrm>
          <a:prstGeom prst="rect">
            <a:avLst/>
          </a:prstGeom>
        </p:spPr>
        <p:txBody>
          <a:bodyPr wrap="square">
            <a:spAutoFit/>
          </a:bodyPr>
          <a:lstStyle/>
          <a:p>
            <a:pPr algn="r"/>
            <a:r>
              <a:rPr lang="en-US" sz="1200" dirty="0">
                <a:solidFill>
                  <a:schemeClr val="bg1">
                    <a:lumMod val="65000"/>
                  </a:schemeClr>
                </a:solidFill>
              </a:rPr>
              <a:t>Image based on </a:t>
            </a:r>
            <a:r>
              <a:rPr lang="en-US" sz="1200" i="1" dirty="0">
                <a:solidFill>
                  <a:schemeClr val="bg1">
                    <a:lumMod val="65000"/>
                  </a:schemeClr>
                </a:solidFill>
              </a:rPr>
              <a:t>Quantum Hall Effect </a:t>
            </a:r>
            <a:r>
              <a:rPr lang="en-US" sz="1200" dirty="0">
                <a:solidFill>
                  <a:schemeClr val="bg1">
                    <a:lumMod val="65000"/>
                  </a:schemeClr>
                </a:solidFill>
              </a:rPr>
              <a:t>by Alba Cazorla, </a:t>
            </a:r>
            <a:r>
              <a:rPr lang="en-US" sz="1200" dirty="0">
                <a:solidFill>
                  <a:schemeClr val="bg1">
                    <a:lumMod val="65000"/>
                  </a:schemeClr>
                </a:solidFill>
                <a:hlinkClick r:id="rId3">
                  <a:extLst>
                    <a:ext uri="{A12FA001-AC4F-418D-AE19-62706E023703}">
                      <ahyp:hlinkClr xmlns:ahyp="http://schemas.microsoft.com/office/drawing/2018/hyperlinkcolor" val="tx"/>
                    </a:ext>
                  </a:extLst>
                </a:hlinkClick>
              </a:rPr>
              <a:t>https://en.wikipedia.org/wiki/Quantum_Hall_effect#/media/File:Densidadestadossinspin.jpg</a:t>
            </a:r>
            <a:r>
              <a:rPr lang="en-US" sz="1200" dirty="0">
                <a:solidFill>
                  <a:schemeClr val="bg1">
                    <a:lumMod val="65000"/>
                  </a:schemeClr>
                </a:solidFill>
              </a:rPr>
              <a:t> </a:t>
            </a:r>
          </a:p>
        </p:txBody>
      </p:sp>
      <p:sp>
        <p:nvSpPr>
          <p:cNvPr id="36" name="Title 1">
            <a:extLst>
              <a:ext uri="{FF2B5EF4-FFF2-40B4-BE49-F238E27FC236}">
                <a16:creationId xmlns:a16="http://schemas.microsoft.com/office/drawing/2014/main" id="{433A4EBC-A1B5-9EB9-0F82-730D2E473FB7}"/>
              </a:ext>
            </a:extLst>
          </p:cNvPr>
          <p:cNvSpPr txBox="1">
            <a:spLocks/>
          </p:cNvSpPr>
          <p:nvPr/>
        </p:nvSpPr>
        <p:spPr>
          <a:xfrm>
            <a:off x="1373029" y="747563"/>
            <a:ext cx="3873783" cy="8493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accent1"/>
                </a:solidFill>
                <a:latin typeface="Avenir Book" panose="02000503020000020003" pitchFamily="2" charset="0"/>
                <a:cs typeface="Calibri" panose="020F0502020204030204" pitchFamily="34" charset="0"/>
              </a:rPr>
              <a:t>Model High Field</a:t>
            </a:r>
          </a:p>
        </p:txBody>
      </p:sp>
      <p:sp>
        <p:nvSpPr>
          <p:cNvPr id="61" name="Title 1">
            <a:extLst>
              <a:ext uri="{FF2B5EF4-FFF2-40B4-BE49-F238E27FC236}">
                <a16:creationId xmlns:a16="http://schemas.microsoft.com/office/drawing/2014/main" id="{FE304D48-A5D7-5466-4144-D41C1F597107}"/>
              </a:ext>
            </a:extLst>
          </p:cNvPr>
          <p:cNvSpPr txBox="1">
            <a:spLocks/>
          </p:cNvSpPr>
          <p:nvPr/>
        </p:nvSpPr>
        <p:spPr>
          <a:xfrm>
            <a:off x="6468751" y="689553"/>
            <a:ext cx="4459808" cy="6687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accent1"/>
                </a:solidFill>
                <a:latin typeface="Avenir Book" panose="02000503020000020003" pitchFamily="2" charset="0"/>
                <a:cs typeface="Calibri" panose="020F0502020204030204" pitchFamily="34" charset="0"/>
              </a:rPr>
              <a:t>Real High Field</a:t>
            </a:r>
          </a:p>
        </p:txBody>
      </p:sp>
      <p:grpSp>
        <p:nvGrpSpPr>
          <p:cNvPr id="161" name="Group 160">
            <a:extLst>
              <a:ext uri="{FF2B5EF4-FFF2-40B4-BE49-F238E27FC236}">
                <a16:creationId xmlns:a16="http://schemas.microsoft.com/office/drawing/2014/main" id="{1201A285-666E-59C0-EA80-16BA77F990F1}"/>
              </a:ext>
            </a:extLst>
          </p:cNvPr>
          <p:cNvGrpSpPr/>
          <p:nvPr/>
        </p:nvGrpSpPr>
        <p:grpSpPr>
          <a:xfrm>
            <a:off x="1207668" y="1420550"/>
            <a:ext cx="3766814" cy="5430227"/>
            <a:chOff x="4058616" y="1330288"/>
            <a:chExt cx="3766814" cy="5430227"/>
          </a:xfrm>
        </p:grpSpPr>
        <p:cxnSp>
          <p:nvCxnSpPr>
            <p:cNvPr id="25" name="Straight Arrow Connector 24">
              <a:extLst>
                <a:ext uri="{FF2B5EF4-FFF2-40B4-BE49-F238E27FC236}">
                  <a16:creationId xmlns:a16="http://schemas.microsoft.com/office/drawing/2014/main" id="{CA2777C0-6491-E3E7-1883-0C3B270661C2}"/>
                </a:ext>
              </a:extLst>
            </p:cNvPr>
            <p:cNvCxnSpPr>
              <a:cxnSpLocks/>
            </p:cNvCxnSpPr>
            <p:nvPr/>
          </p:nvCxnSpPr>
          <p:spPr>
            <a:xfrm flipV="1">
              <a:off x="4899350" y="1401746"/>
              <a:ext cx="0" cy="384386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98691691-521E-B509-935F-B0560130F3F7}"/>
                </a:ext>
              </a:extLst>
            </p:cNvPr>
            <p:cNvSpPr txBox="1">
              <a:spLocks/>
            </p:cNvSpPr>
            <p:nvPr/>
          </p:nvSpPr>
          <p:spPr>
            <a:xfrm>
              <a:off x="5742724" y="5911202"/>
              <a:ext cx="1620932" cy="8493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venir Book" panose="02000503020000020003" pitchFamily="2" charset="0"/>
                  <a:cs typeface="Calibri" panose="020F0502020204030204" pitchFamily="34" charset="0"/>
                </a:rPr>
                <a:t>Energy</a:t>
              </a:r>
            </a:p>
          </p:txBody>
        </p:sp>
        <p:cxnSp>
          <p:nvCxnSpPr>
            <p:cNvPr id="30" name="Straight Arrow Connector 29">
              <a:extLst>
                <a:ext uri="{FF2B5EF4-FFF2-40B4-BE49-F238E27FC236}">
                  <a16:creationId xmlns:a16="http://schemas.microsoft.com/office/drawing/2014/main" id="{F59A2CEE-0F2C-DA90-7580-765ADA930269}"/>
                </a:ext>
              </a:extLst>
            </p:cNvPr>
            <p:cNvCxnSpPr>
              <a:cxnSpLocks/>
            </p:cNvCxnSpPr>
            <p:nvPr/>
          </p:nvCxnSpPr>
          <p:spPr>
            <a:xfrm flipH="1" flipV="1">
              <a:off x="5541264" y="1588659"/>
              <a:ext cx="3387" cy="3612271"/>
            </a:xfrm>
            <a:prstGeom prst="straightConnector1">
              <a:avLst/>
            </a:prstGeom>
            <a:ln w="50800">
              <a:solidFill>
                <a:schemeClr val="accent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9E3AA04-34EA-73A5-55DD-541EA1A63B0E}"/>
                </a:ext>
              </a:extLst>
            </p:cNvPr>
            <p:cNvCxnSpPr>
              <a:cxnSpLocks/>
            </p:cNvCxnSpPr>
            <p:nvPr/>
          </p:nvCxnSpPr>
          <p:spPr>
            <a:xfrm flipH="1" flipV="1">
              <a:off x="6821424" y="1588657"/>
              <a:ext cx="3387" cy="3612271"/>
            </a:xfrm>
            <a:prstGeom prst="straightConnector1">
              <a:avLst/>
            </a:prstGeom>
            <a:ln w="50800">
              <a:solidFill>
                <a:schemeClr val="accent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33" name="Title 1">
              <a:extLst>
                <a:ext uri="{FF2B5EF4-FFF2-40B4-BE49-F238E27FC236}">
                  <a16:creationId xmlns:a16="http://schemas.microsoft.com/office/drawing/2014/main" id="{CF7DD2F2-6A9E-A56F-9DDC-549FDC3EA092}"/>
                </a:ext>
              </a:extLst>
            </p:cNvPr>
            <p:cNvSpPr txBox="1">
              <a:spLocks/>
            </p:cNvSpPr>
            <p:nvPr/>
          </p:nvSpPr>
          <p:spPr>
            <a:xfrm rot="16200000">
              <a:off x="2520715" y="2868189"/>
              <a:ext cx="3799525" cy="7237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venir Book" panose="02000503020000020003" pitchFamily="2" charset="0"/>
                  <a:cs typeface="Calibri" panose="020F0502020204030204" pitchFamily="34" charset="0"/>
                </a:rPr>
                <a:t>Number of states</a:t>
              </a:r>
            </a:p>
          </p:txBody>
        </p:sp>
        <p:cxnSp>
          <p:nvCxnSpPr>
            <p:cNvPr id="39" name="Straight Arrow Connector 38">
              <a:extLst>
                <a:ext uri="{FF2B5EF4-FFF2-40B4-BE49-F238E27FC236}">
                  <a16:creationId xmlns:a16="http://schemas.microsoft.com/office/drawing/2014/main" id="{D7A29927-A65E-8751-5FBE-F5AE0DDE39D2}"/>
                </a:ext>
              </a:extLst>
            </p:cNvPr>
            <p:cNvCxnSpPr>
              <a:cxnSpLocks/>
            </p:cNvCxnSpPr>
            <p:nvPr/>
          </p:nvCxnSpPr>
          <p:spPr>
            <a:xfrm flipH="1" flipV="1">
              <a:off x="5541264" y="5248656"/>
              <a:ext cx="3387" cy="91440"/>
            </a:xfrm>
            <a:prstGeom prst="straightConnector1">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37DCBAF-498B-B722-DF54-E536552460E7}"/>
                </a:ext>
              </a:extLst>
            </p:cNvPr>
            <p:cNvCxnSpPr>
              <a:cxnSpLocks/>
            </p:cNvCxnSpPr>
            <p:nvPr/>
          </p:nvCxnSpPr>
          <p:spPr>
            <a:xfrm flipH="1" flipV="1">
              <a:off x="6821424" y="5248656"/>
              <a:ext cx="3387" cy="91440"/>
            </a:xfrm>
            <a:prstGeom prst="straightConnector1">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2" name="Title 1">
              <a:extLst>
                <a:ext uri="{FF2B5EF4-FFF2-40B4-BE49-F238E27FC236}">
                  <a16:creationId xmlns:a16="http://schemas.microsoft.com/office/drawing/2014/main" id="{EAF7A037-3B1F-4898-0F6A-CCEEC4CB18EC}"/>
                </a:ext>
              </a:extLst>
            </p:cNvPr>
            <p:cNvSpPr txBox="1">
              <a:spLocks/>
            </p:cNvSpPr>
            <p:nvPr/>
          </p:nvSpPr>
          <p:spPr>
            <a:xfrm>
              <a:off x="5334000" y="5422139"/>
              <a:ext cx="516464" cy="5567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Avenir Book" panose="02000503020000020003" pitchFamily="2" charset="0"/>
                  <a:cs typeface="Calibri" panose="020F0502020204030204" pitchFamily="34" charset="0"/>
                </a:rPr>
                <a:t>E</a:t>
              </a:r>
              <a:r>
                <a:rPr lang="en-US" sz="2400" baseline="-25000" dirty="0">
                  <a:latin typeface="Avenir Book" panose="02000503020000020003" pitchFamily="2" charset="0"/>
                  <a:cs typeface="Calibri" panose="020F0502020204030204" pitchFamily="34" charset="0"/>
                </a:rPr>
                <a:t>1</a:t>
              </a:r>
              <a:endParaRPr lang="en-US" sz="2400" dirty="0">
                <a:latin typeface="Avenir Book" panose="02000503020000020003" pitchFamily="2" charset="0"/>
                <a:cs typeface="Calibri" panose="020F0502020204030204" pitchFamily="34" charset="0"/>
              </a:endParaRPr>
            </a:p>
          </p:txBody>
        </p:sp>
        <p:sp>
          <p:nvSpPr>
            <p:cNvPr id="45" name="Title 1">
              <a:extLst>
                <a:ext uri="{FF2B5EF4-FFF2-40B4-BE49-F238E27FC236}">
                  <a16:creationId xmlns:a16="http://schemas.microsoft.com/office/drawing/2014/main" id="{9671165E-38DE-93A5-7898-E8CC5627C2D7}"/>
                </a:ext>
              </a:extLst>
            </p:cNvPr>
            <p:cNvSpPr txBox="1">
              <a:spLocks/>
            </p:cNvSpPr>
            <p:nvPr/>
          </p:nvSpPr>
          <p:spPr>
            <a:xfrm>
              <a:off x="6584724" y="5422139"/>
              <a:ext cx="516464" cy="5567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Avenir Book" panose="02000503020000020003" pitchFamily="2" charset="0"/>
                  <a:cs typeface="Calibri" panose="020F0502020204030204" pitchFamily="34" charset="0"/>
                </a:rPr>
                <a:t>E</a:t>
              </a:r>
              <a:r>
                <a:rPr lang="en-US" sz="2400" baseline="-25000" dirty="0">
                  <a:latin typeface="Avenir Book" panose="02000503020000020003" pitchFamily="2" charset="0"/>
                  <a:cs typeface="Calibri" panose="020F0502020204030204" pitchFamily="34" charset="0"/>
                </a:rPr>
                <a:t>2</a:t>
              </a:r>
              <a:endParaRPr lang="en-US" sz="2400" dirty="0">
                <a:latin typeface="Avenir Book" panose="02000503020000020003" pitchFamily="2" charset="0"/>
                <a:cs typeface="Calibri" panose="020F0502020204030204" pitchFamily="34" charset="0"/>
              </a:endParaRPr>
            </a:p>
          </p:txBody>
        </p:sp>
        <p:cxnSp>
          <p:nvCxnSpPr>
            <p:cNvPr id="24" name="Straight Arrow Connector 23">
              <a:extLst>
                <a:ext uri="{FF2B5EF4-FFF2-40B4-BE49-F238E27FC236}">
                  <a16:creationId xmlns:a16="http://schemas.microsoft.com/office/drawing/2014/main" id="{68DE59F9-2530-4442-E0CA-B6F1BF236CF4}"/>
                </a:ext>
              </a:extLst>
            </p:cNvPr>
            <p:cNvCxnSpPr/>
            <p:nvPr/>
          </p:nvCxnSpPr>
          <p:spPr>
            <a:xfrm>
              <a:off x="4899350" y="5245613"/>
              <a:ext cx="292608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44EEC54F-B8FD-48F7-39C5-E9ACEB302A27}"/>
              </a:ext>
            </a:extLst>
          </p:cNvPr>
          <p:cNvGrpSpPr/>
          <p:nvPr/>
        </p:nvGrpSpPr>
        <p:grpSpPr>
          <a:xfrm>
            <a:off x="6562288" y="1449862"/>
            <a:ext cx="4041334" cy="5335787"/>
            <a:chOff x="7969250" y="1420550"/>
            <a:chExt cx="4041334" cy="5335787"/>
          </a:xfrm>
        </p:grpSpPr>
        <p:grpSp>
          <p:nvGrpSpPr>
            <p:cNvPr id="162" name="Group 161">
              <a:extLst>
                <a:ext uri="{FF2B5EF4-FFF2-40B4-BE49-F238E27FC236}">
                  <a16:creationId xmlns:a16="http://schemas.microsoft.com/office/drawing/2014/main" id="{ED165C0D-6D8F-A668-7E79-BBBD5733AF30}"/>
                </a:ext>
              </a:extLst>
            </p:cNvPr>
            <p:cNvGrpSpPr/>
            <p:nvPr/>
          </p:nvGrpSpPr>
          <p:grpSpPr>
            <a:xfrm>
              <a:off x="7969250" y="1420550"/>
              <a:ext cx="4041334" cy="4577122"/>
              <a:chOff x="7969250" y="1420550"/>
              <a:chExt cx="4041334" cy="4577122"/>
            </a:xfrm>
          </p:grpSpPr>
          <p:sp>
            <p:nvSpPr>
              <p:cNvPr id="155" name="Freeform 154">
                <a:extLst>
                  <a:ext uri="{FF2B5EF4-FFF2-40B4-BE49-F238E27FC236}">
                    <a16:creationId xmlns:a16="http://schemas.microsoft.com/office/drawing/2014/main" id="{822753FC-BBAA-4E98-7407-DF275C296C5E}"/>
                  </a:ext>
                </a:extLst>
              </p:cNvPr>
              <p:cNvSpPr/>
              <p:nvPr/>
            </p:nvSpPr>
            <p:spPr>
              <a:xfrm>
                <a:off x="8633666" y="3975876"/>
                <a:ext cx="3324156" cy="1386067"/>
              </a:xfrm>
              <a:custGeom>
                <a:avLst/>
                <a:gdLst>
                  <a:gd name="connsiteX0" fmla="*/ 219165 w 3324156"/>
                  <a:gd name="connsiteY0" fmla="*/ 666286 h 1386067"/>
                  <a:gd name="connsiteX1" fmla="*/ 275220 w 3324156"/>
                  <a:gd name="connsiteY1" fmla="*/ 508631 h 1386067"/>
                  <a:gd name="connsiteX2" fmla="*/ 338282 w 3324156"/>
                  <a:gd name="connsiteY2" fmla="*/ 343969 h 1386067"/>
                  <a:gd name="connsiteX3" fmla="*/ 404847 w 3324156"/>
                  <a:gd name="connsiteY3" fmla="*/ 179307 h 1386067"/>
                  <a:gd name="connsiteX4" fmla="*/ 481923 w 3324156"/>
                  <a:gd name="connsiteY4" fmla="*/ 63693 h 1386067"/>
                  <a:gd name="connsiteX5" fmla="*/ 566006 w 3324156"/>
                  <a:gd name="connsiteY5" fmla="*/ 28659 h 1386067"/>
                  <a:gd name="connsiteX6" fmla="*/ 632572 w 3324156"/>
                  <a:gd name="connsiteY6" fmla="*/ 7638 h 1386067"/>
                  <a:gd name="connsiteX7" fmla="*/ 744682 w 3324156"/>
                  <a:gd name="connsiteY7" fmla="*/ 35666 h 1386067"/>
                  <a:gd name="connsiteX8" fmla="*/ 797234 w 3324156"/>
                  <a:gd name="connsiteY8" fmla="*/ 63693 h 1386067"/>
                  <a:gd name="connsiteX9" fmla="*/ 839275 w 3324156"/>
                  <a:gd name="connsiteY9" fmla="*/ 119748 h 1386067"/>
                  <a:gd name="connsiteX10" fmla="*/ 884820 w 3324156"/>
                  <a:gd name="connsiteY10" fmla="*/ 210838 h 1386067"/>
                  <a:gd name="connsiteX11" fmla="*/ 926861 w 3324156"/>
                  <a:gd name="connsiteY11" fmla="*/ 287914 h 1386067"/>
                  <a:gd name="connsiteX12" fmla="*/ 972406 w 3324156"/>
                  <a:gd name="connsiteY12" fmla="*/ 442066 h 1386067"/>
                  <a:gd name="connsiteX13" fmla="*/ 1024958 w 3324156"/>
                  <a:gd name="connsiteY13" fmla="*/ 561183 h 1386067"/>
                  <a:gd name="connsiteX14" fmla="*/ 1074006 w 3324156"/>
                  <a:gd name="connsiteY14" fmla="*/ 715335 h 1386067"/>
                  <a:gd name="connsiteX15" fmla="*/ 1112544 w 3324156"/>
                  <a:gd name="connsiteY15" fmla="*/ 827445 h 1386067"/>
                  <a:gd name="connsiteX16" fmla="*/ 1203634 w 3324156"/>
                  <a:gd name="connsiteY16" fmla="*/ 533155 h 1386067"/>
                  <a:gd name="connsiteX17" fmla="*/ 1263192 w 3324156"/>
                  <a:gd name="connsiteY17" fmla="*/ 371997 h 1386067"/>
                  <a:gd name="connsiteX18" fmla="*/ 1312241 w 3324156"/>
                  <a:gd name="connsiteY18" fmla="*/ 238866 h 1386067"/>
                  <a:gd name="connsiteX19" fmla="*/ 1375303 w 3324156"/>
                  <a:gd name="connsiteY19" fmla="*/ 119748 h 1386067"/>
                  <a:gd name="connsiteX20" fmla="*/ 1452379 w 3324156"/>
                  <a:gd name="connsiteY20" fmla="*/ 32162 h 1386067"/>
                  <a:gd name="connsiteX21" fmla="*/ 1571496 w 3324156"/>
                  <a:gd name="connsiteY21" fmla="*/ 631 h 1386067"/>
                  <a:gd name="connsiteX22" fmla="*/ 1694116 w 3324156"/>
                  <a:gd name="connsiteY22" fmla="*/ 39169 h 1386067"/>
                  <a:gd name="connsiteX23" fmla="*/ 1785206 w 3324156"/>
                  <a:gd name="connsiteY23" fmla="*/ 116245 h 1386067"/>
                  <a:gd name="connsiteX24" fmla="*/ 1851772 w 3324156"/>
                  <a:gd name="connsiteY24" fmla="*/ 263390 h 1386067"/>
                  <a:gd name="connsiteX25" fmla="*/ 1914834 w 3324156"/>
                  <a:gd name="connsiteY25" fmla="*/ 438562 h 1386067"/>
                  <a:gd name="connsiteX26" fmla="*/ 1977896 w 3324156"/>
                  <a:gd name="connsiteY26" fmla="*/ 596217 h 1386067"/>
                  <a:gd name="connsiteX27" fmla="*/ 2016434 w 3324156"/>
                  <a:gd name="connsiteY27" fmla="*/ 732852 h 1386067"/>
                  <a:gd name="connsiteX28" fmla="*/ 2047965 w 3324156"/>
                  <a:gd name="connsiteY28" fmla="*/ 802921 h 1386067"/>
                  <a:gd name="connsiteX29" fmla="*/ 2090006 w 3324156"/>
                  <a:gd name="connsiteY29" fmla="*/ 666286 h 1386067"/>
                  <a:gd name="connsiteX30" fmla="*/ 2139054 w 3324156"/>
                  <a:gd name="connsiteY30" fmla="*/ 519142 h 1386067"/>
                  <a:gd name="connsiteX31" fmla="*/ 2198613 w 3324156"/>
                  <a:gd name="connsiteY31" fmla="*/ 357983 h 1386067"/>
                  <a:gd name="connsiteX32" fmla="*/ 2247661 w 3324156"/>
                  <a:gd name="connsiteY32" fmla="*/ 235362 h 1386067"/>
                  <a:gd name="connsiteX33" fmla="*/ 2300213 w 3324156"/>
                  <a:gd name="connsiteY33" fmla="*/ 119748 h 1386067"/>
                  <a:gd name="connsiteX34" fmla="*/ 2359772 w 3324156"/>
                  <a:gd name="connsiteY34" fmla="*/ 53183 h 1386067"/>
                  <a:gd name="connsiteX35" fmla="*/ 2440351 w 3324156"/>
                  <a:gd name="connsiteY35" fmla="*/ 18148 h 1386067"/>
                  <a:gd name="connsiteX36" fmla="*/ 2496406 w 3324156"/>
                  <a:gd name="connsiteY36" fmla="*/ 631 h 1386067"/>
                  <a:gd name="connsiteX37" fmla="*/ 2552461 w 3324156"/>
                  <a:gd name="connsiteY37" fmla="*/ 7638 h 1386067"/>
                  <a:gd name="connsiteX38" fmla="*/ 2626034 w 3324156"/>
                  <a:gd name="connsiteY38" fmla="*/ 42673 h 1386067"/>
                  <a:gd name="connsiteX39" fmla="*/ 2689096 w 3324156"/>
                  <a:gd name="connsiteY39" fmla="*/ 81211 h 1386067"/>
                  <a:gd name="connsiteX40" fmla="*/ 2745151 w 3324156"/>
                  <a:gd name="connsiteY40" fmla="*/ 182811 h 1386067"/>
                  <a:gd name="connsiteX41" fmla="*/ 2808213 w 3324156"/>
                  <a:gd name="connsiteY41" fmla="*/ 315942 h 1386067"/>
                  <a:gd name="connsiteX42" fmla="*/ 2871275 w 3324156"/>
                  <a:gd name="connsiteY42" fmla="*/ 498121 h 1386067"/>
                  <a:gd name="connsiteX43" fmla="*/ 2934337 w 3324156"/>
                  <a:gd name="connsiteY43" fmla="*/ 673293 h 1386067"/>
                  <a:gd name="connsiteX44" fmla="*/ 2972875 w 3324156"/>
                  <a:gd name="connsiteY44" fmla="*/ 806424 h 1386067"/>
                  <a:gd name="connsiteX45" fmla="*/ 3014916 w 3324156"/>
                  <a:gd name="connsiteY45" fmla="*/ 890507 h 1386067"/>
                  <a:gd name="connsiteX46" fmla="*/ 3049951 w 3324156"/>
                  <a:gd name="connsiteY46" fmla="*/ 1002617 h 1386067"/>
                  <a:gd name="connsiteX47" fmla="*/ 3095496 w 3324156"/>
                  <a:gd name="connsiteY47" fmla="*/ 1069183 h 1386067"/>
                  <a:gd name="connsiteX48" fmla="*/ 3113013 w 3324156"/>
                  <a:gd name="connsiteY48" fmla="*/ 1324935 h 1386067"/>
                  <a:gd name="connsiteX49" fmla="*/ 215661 w 3324156"/>
                  <a:gd name="connsiteY49" fmla="*/ 1328438 h 1386067"/>
                  <a:gd name="connsiteX50" fmla="*/ 219165 w 3324156"/>
                  <a:gd name="connsiteY50" fmla="*/ 666286 h 13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24156" h="1386067">
                    <a:moveTo>
                      <a:pt x="219165" y="666286"/>
                    </a:moveTo>
                    <a:cubicBezTo>
                      <a:pt x="229092" y="529651"/>
                      <a:pt x="255367" y="562351"/>
                      <a:pt x="275220" y="508631"/>
                    </a:cubicBezTo>
                    <a:cubicBezTo>
                      <a:pt x="295073" y="454911"/>
                      <a:pt x="316678" y="398856"/>
                      <a:pt x="338282" y="343969"/>
                    </a:cubicBezTo>
                    <a:cubicBezTo>
                      <a:pt x="359886" y="289082"/>
                      <a:pt x="380907" y="226020"/>
                      <a:pt x="404847" y="179307"/>
                    </a:cubicBezTo>
                    <a:cubicBezTo>
                      <a:pt x="428787" y="132594"/>
                      <a:pt x="455063" y="88801"/>
                      <a:pt x="481923" y="63693"/>
                    </a:cubicBezTo>
                    <a:cubicBezTo>
                      <a:pt x="508783" y="38585"/>
                      <a:pt x="540898" y="38001"/>
                      <a:pt x="566006" y="28659"/>
                    </a:cubicBezTo>
                    <a:cubicBezTo>
                      <a:pt x="591114" y="19317"/>
                      <a:pt x="602793" y="6470"/>
                      <a:pt x="632572" y="7638"/>
                    </a:cubicBezTo>
                    <a:cubicBezTo>
                      <a:pt x="662351" y="8806"/>
                      <a:pt x="717238" y="26324"/>
                      <a:pt x="744682" y="35666"/>
                    </a:cubicBezTo>
                    <a:cubicBezTo>
                      <a:pt x="772126" y="45008"/>
                      <a:pt x="781469" y="49679"/>
                      <a:pt x="797234" y="63693"/>
                    </a:cubicBezTo>
                    <a:cubicBezTo>
                      <a:pt x="812999" y="77707"/>
                      <a:pt x="824677" y="95224"/>
                      <a:pt x="839275" y="119748"/>
                    </a:cubicBezTo>
                    <a:cubicBezTo>
                      <a:pt x="853873" y="144272"/>
                      <a:pt x="870222" y="182810"/>
                      <a:pt x="884820" y="210838"/>
                    </a:cubicBezTo>
                    <a:cubicBezTo>
                      <a:pt x="899418" y="238866"/>
                      <a:pt x="912263" y="249376"/>
                      <a:pt x="926861" y="287914"/>
                    </a:cubicBezTo>
                    <a:cubicBezTo>
                      <a:pt x="941459" y="326452"/>
                      <a:pt x="956057" y="396521"/>
                      <a:pt x="972406" y="442066"/>
                    </a:cubicBezTo>
                    <a:cubicBezTo>
                      <a:pt x="988755" y="487611"/>
                      <a:pt x="1008025" y="515638"/>
                      <a:pt x="1024958" y="561183"/>
                    </a:cubicBezTo>
                    <a:cubicBezTo>
                      <a:pt x="1041891" y="606728"/>
                      <a:pt x="1059408" y="670958"/>
                      <a:pt x="1074006" y="715335"/>
                    </a:cubicBezTo>
                    <a:cubicBezTo>
                      <a:pt x="1088604" y="759712"/>
                      <a:pt x="1090939" y="857808"/>
                      <a:pt x="1112544" y="827445"/>
                    </a:cubicBezTo>
                    <a:cubicBezTo>
                      <a:pt x="1134149" y="797082"/>
                      <a:pt x="1178526" y="609063"/>
                      <a:pt x="1203634" y="533155"/>
                    </a:cubicBezTo>
                    <a:cubicBezTo>
                      <a:pt x="1228742" y="457247"/>
                      <a:pt x="1263192" y="371997"/>
                      <a:pt x="1263192" y="371997"/>
                    </a:cubicBezTo>
                    <a:cubicBezTo>
                      <a:pt x="1281293" y="322949"/>
                      <a:pt x="1293556" y="280907"/>
                      <a:pt x="1312241" y="238866"/>
                    </a:cubicBezTo>
                    <a:cubicBezTo>
                      <a:pt x="1330926" y="196825"/>
                      <a:pt x="1351947" y="154199"/>
                      <a:pt x="1375303" y="119748"/>
                    </a:cubicBezTo>
                    <a:cubicBezTo>
                      <a:pt x="1398659" y="85297"/>
                      <a:pt x="1419680" y="52015"/>
                      <a:pt x="1452379" y="32162"/>
                    </a:cubicBezTo>
                    <a:cubicBezTo>
                      <a:pt x="1485078" y="12309"/>
                      <a:pt x="1531207" y="-537"/>
                      <a:pt x="1571496" y="631"/>
                    </a:cubicBezTo>
                    <a:cubicBezTo>
                      <a:pt x="1611785" y="1799"/>
                      <a:pt x="1658498" y="19900"/>
                      <a:pt x="1694116" y="39169"/>
                    </a:cubicBezTo>
                    <a:cubicBezTo>
                      <a:pt x="1729734" y="58438"/>
                      <a:pt x="1758930" y="78875"/>
                      <a:pt x="1785206" y="116245"/>
                    </a:cubicBezTo>
                    <a:cubicBezTo>
                      <a:pt x="1811482" y="153615"/>
                      <a:pt x="1830167" y="209670"/>
                      <a:pt x="1851772" y="263390"/>
                    </a:cubicBezTo>
                    <a:cubicBezTo>
                      <a:pt x="1873377" y="317109"/>
                      <a:pt x="1893813" y="383091"/>
                      <a:pt x="1914834" y="438562"/>
                    </a:cubicBezTo>
                    <a:cubicBezTo>
                      <a:pt x="1935855" y="494033"/>
                      <a:pt x="1960963" y="547169"/>
                      <a:pt x="1977896" y="596217"/>
                    </a:cubicBezTo>
                    <a:cubicBezTo>
                      <a:pt x="1994829" y="645265"/>
                      <a:pt x="2004756" y="698401"/>
                      <a:pt x="2016434" y="732852"/>
                    </a:cubicBezTo>
                    <a:cubicBezTo>
                      <a:pt x="2028112" y="767303"/>
                      <a:pt x="2035703" y="814015"/>
                      <a:pt x="2047965" y="802921"/>
                    </a:cubicBezTo>
                    <a:cubicBezTo>
                      <a:pt x="2060227" y="791827"/>
                      <a:pt x="2074825" y="713582"/>
                      <a:pt x="2090006" y="666286"/>
                    </a:cubicBezTo>
                    <a:cubicBezTo>
                      <a:pt x="2105187" y="618990"/>
                      <a:pt x="2120953" y="570526"/>
                      <a:pt x="2139054" y="519142"/>
                    </a:cubicBezTo>
                    <a:cubicBezTo>
                      <a:pt x="2157155" y="467758"/>
                      <a:pt x="2180512" y="405280"/>
                      <a:pt x="2198613" y="357983"/>
                    </a:cubicBezTo>
                    <a:cubicBezTo>
                      <a:pt x="2216714" y="310686"/>
                      <a:pt x="2230728" y="275068"/>
                      <a:pt x="2247661" y="235362"/>
                    </a:cubicBezTo>
                    <a:cubicBezTo>
                      <a:pt x="2264594" y="195656"/>
                      <a:pt x="2281528" y="150111"/>
                      <a:pt x="2300213" y="119748"/>
                    </a:cubicBezTo>
                    <a:cubicBezTo>
                      <a:pt x="2318898" y="89385"/>
                      <a:pt x="2336416" y="70116"/>
                      <a:pt x="2359772" y="53183"/>
                    </a:cubicBezTo>
                    <a:cubicBezTo>
                      <a:pt x="2383128" y="36250"/>
                      <a:pt x="2417579" y="26907"/>
                      <a:pt x="2440351" y="18148"/>
                    </a:cubicBezTo>
                    <a:cubicBezTo>
                      <a:pt x="2463123" y="9389"/>
                      <a:pt x="2477721" y="2383"/>
                      <a:pt x="2496406" y="631"/>
                    </a:cubicBezTo>
                    <a:cubicBezTo>
                      <a:pt x="2515091" y="-1121"/>
                      <a:pt x="2530856" y="631"/>
                      <a:pt x="2552461" y="7638"/>
                    </a:cubicBezTo>
                    <a:cubicBezTo>
                      <a:pt x="2574066" y="14645"/>
                      <a:pt x="2603262" y="30411"/>
                      <a:pt x="2626034" y="42673"/>
                    </a:cubicBezTo>
                    <a:cubicBezTo>
                      <a:pt x="2648807" y="54935"/>
                      <a:pt x="2669243" y="57855"/>
                      <a:pt x="2689096" y="81211"/>
                    </a:cubicBezTo>
                    <a:cubicBezTo>
                      <a:pt x="2708949" y="104567"/>
                      <a:pt x="2725298" y="143689"/>
                      <a:pt x="2745151" y="182811"/>
                    </a:cubicBezTo>
                    <a:cubicBezTo>
                      <a:pt x="2765004" y="221933"/>
                      <a:pt x="2787192" y="263390"/>
                      <a:pt x="2808213" y="315942"/>
                    </a:cubicBezTo>
                    <a:cubicBezTo>
                      <a:pt x="2829234" y="368494"/>
                      <a:pt x="2850254" y="438563"/>
                      <a:pt x="2871275" y="498121"/>
                    </a:cubicBezTo>
                    <a:cubicBezTo>
                      <a:pt x="2892296" y="557679"/>
                      <a:pt x="2917404" y="621909"/>
                      <a:pt x="2934337" y="673293"/>
                    </a:cubicBezTo>
                    <a:cubicBezTo>
                      <a:pt x="2951270" y="724677"/>
                      <a:pt x="2959445" y="770222"/>
                      <a:pt x="2972875" y="806424"/>
                    </a:cubicBezTo>
                    <a:cubicBezTo>
                      <a:pt x="2986305" y="842626"/>
                      <a:pt x="3002070" y="857808"/>
                      <a:pt x="3014916" y="890507"/>
                    </a:cubicBezTo>
                    <a:cubicBezTo>
                      <a:pt x="3027762" y="923206"/>
                      <a:pt x="3036521" y="972838"/>
                      <a:pt x="3049951" y="1002617"/>
                    </a:cubicBezTo>
                    <a:cubicBezTo>
                      <a:pt x="3063381" y="1032396"/>
                      <a:pt x="3084986" y="1015463"/>
                      <a:pt x="3095496" y="1069183"/>
                    </a:cubicBezTo>
                    <a:cubicBezTo>
                      <a:pt x="3106006" y="1122903"/>
                      <a:pt x="3592985" y="1281726"/>
                      <a:pt x="3113013" y="1324935"/>
                    </a:cubicBezTo>
                    <a:cubicBezTo>
                      <a:pt x="2633041" y="1368144"/>
                      <a:pt x="697969" y="1435877"/>
                      <a:pt x="215661" y="1328438"/>
                    </a:cubicBezTo>
                    <a:cubicBezTo>
                      <a:pt x="-266647" y="1220999"/>
                      <a:pt x="209238" y="802921"/>
                      <a:pt x="219165" y="666286"/>
                    </a:cubicBezTo>
                    <a:close/>
                  </a:path>
                </a:pathLst>
              </a:custGeom>
              <a:solidFill>
                <a:schemeClr val="accent1">
                  <a:lumMod val="50000"/>
                  <a:lumOff val="50000"/>
                  <a:alpha val="30000"/>
                </a:schemeClr>
              </a:solidFill>
              <a:ln w="50800">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156" name="Rectangle 155">
                <a:extLst>
                  <a:ext uri="{FF2B5EF4-FFF2-40B4-BE49-F238E27FC236}">
                    <a16:creationId xmlns:a16="http://schemas.microsoft.com/office/drawing/2014/main" id="{A2A5ED7D-6A8A-5D23-7FB0-063A4759BBDA}"/>
                  </a:ext>
                </a:extLst>
              </p:cNvPr>
              <p:cNvSpPr/>
              <p:nvPr/>
            </p:nvSpPr>
            <p:spPr>
              <a:xfrm>
                <a:off x="8298115" y="3975876"/>
                <a:ext cx="500129" cy="1383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57" name="Rectangle 156">
                <a:extLst>
                  <a:ext uri="{FF2B5EF4-FFF2-40B4-BE49-F238E27FC236}">
                    <a16:creationId xmlns:a16="http://schemas.microsoft.com/office/drawing/2014/main" id="{5DE8C02F-36F1-9C28-EC39-1A02861855BB}"/>
                  </a:ext>
                </a:extLst>
              </p:cNvPr>
              <p:cNvSpPr/>
              <p:nvPr/>
            </p:nvSpPr>
            <p:spPr>
              <a:xfrm rot="16200000">
                <a:off x="10209631" y="3834775"/>
                <a:ext cx="199475" cy="3073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58" name="Rectangle 157">
                <a:extLst>
                  <a:ext uri="{FF2B5EF4-FFF2-40B4-BE49-F238E27FC236}">
                    <a16:creationId xmlns:a16="http://schemas.microsoft.com/office/drawing/2014/main" id="{30EFCB03-881B-C3B8-EDB1-8F805EA0D5B6}"/>
                  </a:ext>
                </a:extLst>
              </p:cNvPr>
              <p:cNvSpPr/>
              <p:nvPr/>
            </p:nvSpPr>
            <p:spPr>
              <a:xfrm>
                <a:off x="11645180" y="4017596"/>
                <a:ext cx="365404" cy="1383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cxnSp>
            <p:nvCxnSpPr>
              <p:cNvPr id="127" name="Straight Arrow Connector 126">
                <a:extLst>
                  <a:ext uri="{FF2B5EF4-FFF2-40B4-BE49-F238E27FC236}">
                    <a16:creationId xmlns:a16="http://schemas.microsoft.com/office/drawing/2014/main" id="{6C258370-09A4-250C-33A1-89DE89B42B89}"/>
                  </a:ext>
                </a:extLst>
              </p:cNvPr>
              <p:cNvCxnSpPr>
                <a:cxnSpLocks/>
              </p:cNvCxnSpPr>
              <p:nvPr/>
            </p:nvCxnSpPr>
            <p:spPr>
              <a:xfrm flipV="1">
                <a:off x="8798244" y="1420551"/>
                <a:ext cx="0" cy="384386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666A8101-79B9-A85E-FB33-42D54ECFBA95}"/>
                  </a:ext>
                </a:extLst>
              </p:cNvPr>
              <p:cNvCxnSpPr>
                <a:cxnSpLocks/>
              </p:cNvCxnSpPr>
              <p:nvPr/>
            </p:nvCxnSpPr>
            <p:spPr>
              <a:xfrm flipH="1" flipV="1">
                <a:off x="9300516" y="5267461"/>
                <a:ext cx="3387" cy="91440"/>
              </a:xfrm>
              <a:prstGeom prst="straightConnector1">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93560124-20D5-B9E7-4614-74159E445E57}"/>
                  </a:ext>
                </a:extLst>
              </p:cNvPr>
              <p:cNvCxnSpPr>
                <a:cxnSpLocks/>
              </p:cNvCxnSpPr>
              <p:nvPr/>
            </p:nvCxnSpPr>
            <p:spPr>
              <a:xfrm flipH="1" flipV="1">
                <a:off x="10183108" y="5267461"/>
                <a:ext cx="3387" cy="91440"/>
              </a:xfrm>
              <a:prstGeom prst="straightConnector1">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EF4456DB-23B8-ED3D-170F-5AC96C6E6507}"/>
                  </a:ext>
                </a:extLst>
              </p:cNvPr>
              <p:cNvCxnSpPr>
                <a:cxnSpLocks/>
              </p:cNvCxnSpPr>
              <p:nvPr/>
            </p:nvCxnSpPr>
            <p:spPr>
              <a:xfrm flipH="1" flipV="1">
                <a:off x="11167320" y="5267461"/>
                <a:ext cx="3387" cy="91440"/>
              </a:xfrm>
              <a:prstGeom prst="straightConnector1">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6" name="Title 1">
                <a:extLst>
                  <a:ext uri="{FF2B5EF4-FFF2-40B4-BE49-F238E27FC236}">
                    <a16:creationId xmlns:a16="http://schemas.microsoft.com/office/drawing/2014/main" id="{A3698318-1E18-1A25-785C-E0A54FD07AA5}"/>
                  </a:ext>
                </a:extLst>
              </p:cNvPr>
              <p:cNvSpPr txBox="1">
                <a:spLocks/>
              </p:cNvSpPr>
              <p:nvPr/>
            </p:nvSpPr>
            <p:spPr>
              <a:xfrm>
                <a:off x="9992284" y="5440944"/>
                <a:ext cx="516464" cy="5567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Avenir Book" panose="02000503020000020003" pitchFamily="2" charset="0"/>
                    <a:cs typeface="Calibri" panose="020F0502020204030204" pitchFamily="34" charset="0"/>
                  </a:rPr>
                  <a:t>E</a:t>
                </a:r>
                <a:r>
                  <a:rPr lang="en-US" sz="2400" baseline="-25000" dirty="0">
                    <a:latin typeface="Avenir Book" panose="02000503020000020003" pitchFamily="2" charset="0"/>
                    <a:cs typeface="Calibri" panose="020F0502020204030204" pitchFamily="34" charset="0"/>
                  </a:rPr>
                  <a:t>2</a:t>
                </a:r>
                <a:endParaRPr lang="en-US" sz="2400" dirty="0">
                  <a:latin typeface="Avenir Book" panose="02000503020000020003" pitchFamily="2" charset="0"/>
                  <a:cs typeface="Calibri" panose="020F0502020204030204" pitchFamily="34" charset="0"/>
                </a:endParaRPr>
              </a:p>
            </p:txBody>
          </p:sp>
          <p:sp>
            <p:nvSpPr>
              <p:cNvPr id="137" name="Title 1">
                <a:extLst>
                  <a:ext uri="{FF2B5EF4-FFF2-40B4-BE49-F238E27FC236}">
                    <a16:creationId xmlns:a16="http://schemas.microsoft.com/office/drawing/2014/main" id="{2B912A68-5D74-2D24-AFC0-F249235515E9}"/>
                  </a:ext>
                </a:extLst>
              </p:cNvPr>
              <p:cNvSpPr txBox="1">
                <a:spLocks/>
              </p:cNvSpPr>
              <p:nvPr/>
            </p:nvSpPr>
            <p:spPr>
              <a:xfrm>
                <a:off x="9100041" y="5439300"/>
                <a:ext cx="516464" cy="5567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Avenir Book" panose="02000503020000020003" pitchFamily="2" charset="0"/>
                    <a:cs typeface="Calibri" panose="020F0502020204030204" pitchFamily="34" charset="0"/>
                  </a:rPr>
                  <a:t>E</a:t>
                </a:r>
                <a:r>
                  <a:rPr lang="en-US" sz="2400" baseline="-25000" dirty="0">
                    <a:latin typeface="Avenir Book" panose="02000503020000020003" pitchFamily="2" charset="0"/>
                    <a:cs typeface="Calibri" panose="020F0502020204030204" pitchFamily="34" charset="0"/>
                  </a:rPr>
                  <a:t>1</a:t>
                </a:r>
                <a:endParaRPr lang="en-US" sz="2400" dirty="0">
                  <a:latin typeface="Avenir Book" panose="02000503020000020003" pitchFamily="2" charset="0"/>
                  <a:cs typeface="Calibri" panose="020F0502020204030204" pitchFamily="34" charset="0"/>
                </a:endParaRPr>
              </a:p>
            </p:txBody>
          </p:sp>
          <p:sp>
            <p:nvSpPr>
              <p:cNvPr id="138" name="Title 1">
                <a:extLst>
                  <a:ext uri="{FF2B5EF4-FFF2-40B4-BE49-F238E27FC236}">
                    <a16:creationId xmlns:a16="http://schemas.microsoft.com/office/drawing/2014/main" id="{90A7959A-1910-B3BF-FE43-953218EB7F0B}"/>
                  </a:ext>
                </a:extLst>
              </p:cNvPr>
              <p:cNvSpPr txBox="1">
                <a:spLocks/>
              </p:cNvSpPr>
              <p:nvPr/>
            </p:nvSpPr>
            <p:spPr>
              <a:xfrm>
                <a:off x="10967641" y="5440944"/>
                <a:ext cx="516464" cy="5567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Avenir Book" panose="02000503020000020003" pitchFamily="2" charset="0"/>
                    <a:cs typeface="Calibri" panose="020F0502020204030204" pitchFamily="34" charset="0"/>
                  </a:rPr>
                  <a:t>E</a:t>
                </a:r>
                <a:r>
                  <a:rPr lang="en-US" sz="2400" baseline="-25000" dirty="0">
                    <a:latin typeface="Avenir Book" panose="02000503020000020003" pitchFamily="2" charset="0"/>
                    <a:cs typeface="Calibri" panose="020F0502020204030204" pitchFamily="34" charset="0"/>
                  </a:rPr>
                  <a:t>3</a:t>
                </a:r>
                <a:endParaRPr lang="en-US" sz="2400" dirty="0">
                  <a:latin typeface="Avenir Book" panose="02000503020000020003" pitchFamily="2" charset="0"/>
                  <a:cs typeface="Calibri" panose="020F0502020204030204" pitchFamily="34" charset="0"/>
                </a:endParaRPr>
              </a:p>
            </p:txBody>
          </p:sp>
          <p:cxnSp>
            <p:nvCxnSpPr>
              <p:cNvPr id="140" name="Straight Arrow Connector 139">
                <a:extLst>
                  <a:ext uri="{FF2B5EF4-FFF2-40B4-BE49-F238E27FC236}">
                    <a16:creationId xmlns:a16="http://schemas.microsoft.com/office/drawing/2014/main" id="{8B61EF81-2970-3C87-C4B1-E7189CAE7571}"/>
                  </a:ext>
                </a:extLst>
              </p:cNvPr>
              <p:cNvCxnSpPr/>
              <p:nvPr/>
            </p:nvCxnSpPr>
            <p:spPr>
              <a:xfrm>
                <a:off x="8798244" y="5264418"/>
                <a:ext cx="292608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9" name="Title 1">
                <a:extLst>
                  <a:ext uri="{FF2B5EF4-FFF2-40B4-BE49-F238E27FC236}">
                    <a16:creationId xmlns:a16="http://schemas.microsoft.com/office/drawing/2014/main" id="{A119DDBC-D122-7FF1-EBFB-0D20A6E4120D}"/>
                  </a:ext>
                </a:extLst>
              </p:cNvPr>
              <p:cNvSpPr txBox="1">
                <a:spLocks/>
              </p:cNvSpPr>
              <p:nvPr/>
            </p:nvSpPr>
            <p:spPr>
              <a:xfrm rot="16200000">
                <a:off x="6393799" y="2996001"/>
                <a:ext cx="3874625" cy="7237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venir Book" panose="02000503020000020003" pitchFamily="2" charset="0"/>
                    <a:cs typeface="Calibri" panose="020F0502020204030204" pitchFamily="34" charset="0"/>
                  </a:rPr>
                  <a:t>Number of states</a:t>
                </a:r>
              </a:p>
            </p:txBody>
          </p:sp>
        </p:grpSp>
        <p:sp>
          <p:nvSpPr>
            <p:cNvPr id="160" name="Title 1">
              <a:extLst>
                <a:ext uri="{FF2B5EF4-FFF2-40B4-BE49-F238E27FC236}">
                  <a16:creationId xmlns:a16="http://schemas.microsoft.com/office/drawing/2014/main" id="{6BC1FAF6-80FF-D585-7104-AFF343209205}"/>
                </a:ext>
              </a:extLst>
            </p:cNvPr>
            <p:cNvSpPr txBox="1">
              <a:spLocks/>
            </p:cNvSpPr>
            <p:nvPr/>
          </p:nvSpPr>
          <p:spPr>
            <a:xfrm>
              <a:off x="9481607" y="5907024"/>
              <a:ext cx="1620932" cy="8493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venir Book" panose="02000503020000020003" pitchFamily="2" charset="0"/>
                  <a:cs typeface="Calibri" panose="020F0502020204030204" pitchFamily="34" charset="0"/>
                </a:rPr>
                <a:t>Energy</a:t>
              </a:r>
            </a:p>
          </p:txBody>
        </p:sp>
      </p:grpSp>
      <p:sp>
        <p:nvSpPr>
          <p:cNvPr id="2" name="Slide Number Placeholder 1">
            <a:extLst>
              <a:ext uri="{FF2B5EF4-FFF2-40B4-BE49-F238E27FC236}">
                <a16:creationId xmlns:a16="http://schemas.microsoft.com/office/drawing/2014/main" id="{DD502ACA-8FBD-7FEA-A1AF-E73E9642AD8F}"/>
              </a:ext>
            </a:extLst>
          </p:cNvPr>
          <p:cNvSpPr txBox="1">
            <a:spLocks/>
          </p:cNvSpPr>
          <p:nvPr/>
        </p:nvSpPr>
        <p:spPr>
          <a:xfrm>
            <a:off x="9326880" y="642052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B3E7EA-B7E2-9B4C-974D-CCD9A9561041}" type="slidenum">
              <a:rPr lang="en-US" sz="2000" smtClean="0">
                <a:solidFill>
                  <a:schemeClr val="accent1"/>
                </a:solidFill>
              </a:rPr>
              <a:pPr/>
              <a:t>20</a:t>
            </a:fld>
            <a:endParaRPr lang="en-US" sz="2000">
              <a:solidFill>
                <a:schemeClr val="accent1"/>
              </a:solidFill>
            </a:endParaRPr>
          </a:p>
        </p:txBody>
      </p:sp>
    </p:spTree>
    <p:extLst>
      <p:ext uri="{BB962C8B-B14F-4D97-AF65-F5344CB8AC3E}">
        <p14:creationId xmlns:p14="http://schemas.microsoft.com/office/powerpoint/2010/main" val="160437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a:extLst>
              <a:ext uri="{FF2B5EF4-FFF2-40B4-BE49-F238E27FC236}">
                <a16:creationId xmlns:a16="http://schemas.microsoft.com/office/drawing/2014/main" id="{2A710A74-E901-73AC-FC3F-8DDDD1A89BC2}"/>
              </a:ext>
            </a:extLst>
          </p:cNvPr>
          <p:cNvSpPr txBox="1">
            <a:spLocks/>
          </p:cNvSpPr>
          <p:nvPr/>
        </p:nvSpPr>
        <p:spPr>
          <a:xfrm>
            <a:off x="10387784" y="1430802"/>
            <a:ext cx="516464" cy="5567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chemeClr val="accent2">
                    <a:lumMod val="75000"/>
                  </a:schemeClr>
                </a:solidFill>
                <a:latin typeface="Avenir Book" panose="02000503020000020003" pitchFamily="2" charset="0"/>
                <a:cs typeface="Calibri" panose="020F0502020204030204" pitchFamily="34" charset="0"/>
              </a:rPr>
              <a:t>E</a:t>
            </a:r>
            <a:r>
              <a:rPr lang="en-US" sz="2400" baseline="-25000" dirty="0">
                <a:solidFill>
                  <a:schemeClr val="accent2">
                    <a:lumMod val="75000"/>
                  </a:schemeClr>
                </a:solidFill>
                <a:latin typeface="Avenir Book" panose="02000503020000020003" pitchFamily="2" charset="0"/>
                <a:cs typeface="Calibri" panose="020F0502020204030204" pitchFamily="34" charset="0"/>
              </a:rPr>
              <a:t>F</a:t>
            </a:r>
            <a:endParaRPr lang="en-US" sz="2400" dirty="0">
              <a:solidFill>
                <a:schemeClr val="accent2">
                  <a:lumMod val="75000"/>
                </a:schemeClr>
              </a:solidFill>
              <a:latin typeface="Avenir Book" panose="02000503020000020003" pitchFamily="2" charset="0"/>
              <a:cs typeface="Calibri" panose="020F0502020204030204" pitchFamily="34" charset="0"/>
            </a:endParaRPr>
          </a:p>
        </p:txBody>
      </p:sp>
      <p:grpSp>
        <p:nvGrpSpPr>
          <p:cNvPr id="69" name="Group 68">
            <a:extLst>
              <a:ext uri="{FF2B5EF4-FFF2-40B4-BE49-F238E27FC236}">
                <a16:creationId xmlns:a16="http://schemas.microsoft.com/office/drawing/2014/main" id="{27936DEE-541E-749B-B8C5-13629E31E7C3}"/>
              </a:ext>
            </a:extLst>
          </p:cNvPr>
          <p:cNvGrpSpPr/>
          <p:nvPr/>
        </p:nvGrpSpPr>
        <p:grpSpPr>
          <a:xfrm>
            <a:off x="7764612" y="1462722"/>
            <a:ext cx="5346954" cy="5252192"/>
            <a:chOff x="7764612" y="1462722"/>
            <a:chExt cx="5346954" cy="5252192"/>
          </a:xfrm>
        </p:grpSpPr>
        <p:sp>
          <p:nvSpPr>
            <p:cNvPr id="60" name="Freeform 59">
              <a:extLst>
                <a:ext uri="{FF2B5EF4-FFF2-40B4-BE49-F238E27FC236}">
                  <a16:creationId xmlns:a16="http://schemas.microsoft.com/office/drawing/2014/main" id="{777F1CE9-E0E3-F489-3CA8-53469DDEA6C6}"/>
                </a:ext>
              </a:extLst>
            </p:cNvPr>
            <p:cNvSpPr/>
            <p:nvPr/>
          </p:nvSpPr>
          <p:spPr>
            <a:xfrm>
              <a:off x="8479749" y="3764543"/>
              <a:ext cx="4437461" cy="2269254"/>
            </a:xfrm>
            <a:custGeom>
              <a:avLst/>
              <a:gdLst>
                <a:gd name="connsiteX0" fmla="*/ 219165 w 3324156"/>
                <a:gd name="connsiteY0" fmla="*/ 666286 h 1386067"/>
                <a:gd name="connsiteX1" fmla="*/ 275220 w 3324156"/>
                <a:gd name="connsiteY1" fmla="*/ 508631 h 1386067"/>
                <a:gd name="connsiteX2" fmla="*/ 338282 w 3324156"/>
                <a:gd name="connsiteY2" fmla="*/ 343969 h 1386067"/>
                <a:gd name="connsiteX3" fmla="*/ 404847 w 3324156"/>
                <a:gd name="connsiteY3" fmla="*/ 179307 h 1386067"/>
                <a:gd name="connsiteX4" fmla="*/ 481923 w 3324156"/>
                <a:gd name="connsiteY4" fmla="*/ 63693 h 1386067"/>
                <a:gd name="connsiteX5" fmla="*/ 566006 w 3324156"/>
                <a:gd name="connsiteY5" fmla="*/ 28659 h 1386067"/>
                <a:gd name="connsiteX6" fmla="*/ 632572 w 3324156"/>
                <a:gd name="connsiteY6" fmla="*/ 7638 h 1386067"/>
                <a:gd name="connsiteX7" fmla="*/ 744682 w 3324156"/>
                <a:gd name="connsiteY7" fmla="*/ 35666 h 1386067"/>
                <a:gd name="connsiteX8" fmla="*/ 797234 w 3324156"/>
                <a:gd name="connsiteY8" fmla="*/ 63693 h 1386067"/>
                <a:gd name="connsiteX9" fmla="*/ 839275 w 3324156"/>
                <a:gd name="connsiteY9" fmla="*/ 119748 h 1386067"/>
                <a:gd name="connsiteX10" fmla="*/ 884820 w 3324156"/>
                <a:gd name="connsiteY10" fmla="*/ 210838 h 1386067"/>
                <a:gd name="connsiteX11" fmla="*/ 926861 w 3324156"/>
                <a:gd name="connsiteY11" fmla="*/ 287914 h 1386067"/>
                <a:gd name="connsiteX12" fmla="*/ 972406 w 3324156"/>
                <a:gd name="connsiteY12" fmla="*/ 442066 h 1386067"/>
                <a:gd name="connsiteX13" fmla="*/ 1024958 w 3324156"/>
                <a:gd name="connsiteY13" fmla="*/ 561183 h 1386067"/>
                <a:gd name="connsiteX14" fmla="*/ 1074006 w 3324156"/>
                <a:gd name="connsiteY14" fmla="*/ 715335 h 1386067"/>
                <a:gd name="connsiteX15" fmla="*/ 1112544 w 3324156"/>
                <a:gd name="connsiteY15" fmla="*/ 827445 h 1386067"/>
                <a:gd name="connsiteX16" fmla="*/ 1203634 w 3324156"/>
                <a:gd name="connsiteY16" fmla="*/ 533155 h 1386067"/>
                <a:gd name="connsiteX17" fmla="*/ 1263192 w 3324156"/>
                <a:gd name="connsiteY17" fmla="*/ 371997 h 1386067"/>
                <a:gd name="connsiteX18" fmla="*/ 1312241 w 3324156"/>
                <a:gd name="connsiteY18" fmla="*/ 238866 h 1386067"/>
                <a:gd name="connsiteX19" fmla="*/ 1375303 w 3324156"/>
                <a:gd name="connsiteY19" fmla="*/ 119748 h 1386067"/>
                <a:gd name="connsiteX20" fmla="*/ 1452379 w 3324156"/>
                <a:gd name="connsiteY20" fmla="*/ 32162 h 1386067"/>
                <a:gd name="connsiteX21" fmla="*/ 1571496 w 3324156"/>
                <a:gd name="connsiteY21" fmla="*/ 631 h 1386067"/>
                <a:gd name="connsiteX22" fmla="*/ 1694116 w 3324156"/>
                <a:gd name="connsiteY22" fmla="*/ 39169 h 1386067"/>
                <a:gd name="connsiteX23" fmla="*/ 1785206 w 3324156"/>
                <a:gd name="connsiteY23" fmla="*/ 116245 h 1386067"/>
                <a:gd name="connsiteX24" fmla="*/ 1851772 w 3324156"/>
                <a:gd name="connsiteY24" fmla="*/ 263390 h 1386067"/>
                <a:gd name="connsiteX25" fmla="*/ 1914834 w 3324156"/>
                <a:gd name="connsiteY25" fmla="*/ 438562 h 1386067"/>
                <a:gd name="connsiteX26" fmla="*/ 1977896 w 3324156"/>
                <a:gd name="connsiteY26" fmla="*/ 596217 h 1386067"/>
                <a:gd name="connsiteX27" fmla="*/ 2016434 w 3324156"/>
                <a:gd name="connsiteY27" fmla="*/ 732852 h 1386067"/>
                <a:gd name="connsiteX28" fmla="*/ 2047965 w 3324156"/>
                <a:gd name="connsiteY28" fmla="*/ 802921 h 1386067"/>
                <a:gd name="connsiteX29" fmla="*/ 2090006 w 3324156"/>
                <a:gd name="connsiteY29" fmla="*/ 666286 h 1386067"/>
                <a:gd name="connsiteX30" fmla="*/ 2139054 w 3324156"/>
                <a:gd name="connsiteY30" fmla="*/ 519142 h 1386067"/>
                <a:gd name="connsiteX31" fmla="*/ 2198613 w 3324156"/>
                <a:gd name="connsiteY31" fmla="*/ 357983 h 1386067"/>
                <a:gd name="connsiteX32" fmla="*/ 2247661 w 3324156"/>
                <a:gd name="connsiteY32" fmla="*/ 235362 h 1386067"/>
                <a:gd name="connsiteX33" fmla="*/ 2300213 w 3324156"/>
                <a:gd name="connsiteY33" fmla="*/ 119748 h 1386067"/>
                <a:gd name="connsiteX34" fmla="*/ 2359772 w 3324156"/>
                <a:gd name="connsiteY34" fmla="*/ 53183 h 1386067"/>
                <a:gd name="connsiteX35" fmla="*/ 2440351 w 3324156"/>
                <a:gd name="connsiteY35" fmla="*/ 18148 h 1386067"/>
                <a:gd name="connsiteX36" fmla="*/ 2496406 w 3324156"/>
                <a:gd name="connsiteY36" fmla="*/ 631 h 1386067"/>
                <a:gd name="connsiteX37" fmla="*/ 2552461 w 3324156"/>
                <a:gd name="connsiteY37" fmla="*/ 7638 h 1386067"/>
                <a:gd name="connsiteX38" fmla="*/ 2626034 w 3324156"/>
                <a:gd name="connsiteY38" fmla="*/ 42673 h 1386067"/>
                <a:gd name="connsiteX39" fmla="*/ 2689096 w 3324156"/>
                <a:gd name="connsiteY39" fmla="*/ 81211 h 1386067"/>
                <a:gd name="connsiteX40" fmla="*/ 2745151 w 3324156"/>
                <a:gd name="connsiteY40" fmla="*/ 182811 h 1386067"/>
                <a:gd name="connsiteX41" fmla="*/ 2808213 w 3324156"/>
                <a:gd name="connsiteY41" fmla="*/ 315942 h 1386067"/>
                <a:gd name="connsiteX42" fmla="*/ 2871275 w 3324156"/>
                <a:gd name="connsiteY42" fmla="*/ 498121 h 1386067"/>
                <a:gd name="connsiteX43" fmla="*/ 2934337 w 3324156"/>
                <a:gd name="connsiteY43" fmla="*/ 673293 h 1386067"/>
                <a:gd name="connsiteX44" fmla="*/ 2972875 w 3324156"/>
                <a:gd name="connsiteY44" fmla="*/ 806424 h 1386067"/>
                <a:gd name="connsiteX45" fmla="*/ 3014916 w 3324156"/>
                <a:gd name="connsiteY45" fmla="*/ 890507 h 1386067"/>
                <a:gd name="connsiteX46" fmla="*/ 3049951 w 3324156"/>
                <a:gd name="connsiteY46" fmla="*/ 1002617 h 1386067"/>
                <a:gd name="connsiteX47" fmla="*/ 3095496 w 3324156"/>
                <a:gd name="connsiteY47" fmla="*/ 1069183 h 1386067"/>
                <a:gd name="connsiteX48" fmla="*/ 3113013 w 3324156"/>
                <a:gd name="connsiteY48" fmla="*/ 1324935 h 1386067"/>
                <a:gd name="connsiteX49" fmla="*/ 215661 w 3324156"/>
                <a:gd name="connsiteY49" fmla="*/ 1328438 h 1386067"/>
                <a:gd name="connsiteX50" fmla="*/ 219165 w 3324156"/>
                <a:gd name="connsiteY50" fmla="*/ 666286 h 13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24156" h="1386067">
                  <a:moveTo>
                    <a:pt x="219165" y="666286"/>
                  </a:moveTo>
                  <a:cubicBezTo>
                    <a:pt x="229092" y="529651"/>
                    <a:pt x="255367" y="562351"/>
                    <a:pt x="275220" y="508631"/>
                  </a:cubicBezTo>
                  <a:cubicBezTo>
                    <a:pt x="295073" y="454911"/>
                    <a:pt x="316678" y="398856"/>
                    <a:pt x="338282" y="343969"/>
                  </a:cubicBezTo>
                  <a:cubicBezTo>
                    <a:pt x="359886" y="289082"/>
                    <a:pt x="380907" y="226020"/>
                    <a:pt x="404847" y="179307"/>
                  </a:cubicBezTo>
                  <a:cubicBezTo>
                    <a:pt x="428787" y="132594"/>
                    <a:pt x="455063" y="88801"/>
                    <a:pt x="481923" y="63693"/>
                  </a:cubicBezTo>
                  <a:cubicBezTo>
                    <a:pt x="508783" y="38585"/>
                    <a:pt x="540898" y="38001"/>
                    <a:pt x="566006" y="28659"/>
                  </a:cubicBezTo>
                  <a:cubicBezTo>
                    <a:pt x="591114" y="19317"/>
                    <a:pt x="602793" y="6470"/>
                    <a:pt x="632572" y="7638"/>
                  </a:cubicBezTo>
                  <a:cubicBezTo>
                    <a:pt x="662351" y="8806"/>
                    <a:pt x="717238" y="26324"/>
                    <a:pt x="744682" y="35666"/>
                  </a:cubicBezTo>
                  <a:cubicBezTo>
                    <a:pt x="772126" y="45008"/>
                    <a:pt x="781469" y="49679"/>
                    <a:pt x="797234" y="63693"/>
                  </a:cubicBezTo>
                  <a:cubicBezTo>
                    <a:pt x="812999" y="77707"/>
                    <a:pt x="824677" y="95224"/>
                    <a:pt x="839275" y="119748"/>
                  </a:cubicBezTo>
                  <a:cubicBezTo>
                    <a:pt x="853873" y="144272"/>
                    <a:pt x="870222" y="182810"/>
                    <a:pt x="884820" y="210838"/>
                  </a:cubicBezTo>
                  <a:cubicBezTo>
                    <a:pt x="899418" y="238866"/>
                    <a:pt x="912263" y="249376"/>
                    <a:pt x="926861" y="287914"/>
                  </a:cubicBezTo>
                  <a:cubicBezTo>
                    <a:pt x="941459" y="326452"/>
                    <a:pt x="956057" y="396521"/>
                    <a:pt x="972406" y="442066"/>
                  </a:cubicBezTo>
                  <a:cubicBezTo>
                    <a:pt x="988755" y="487611"/>
                    <a:pt x="1008025" y="515638"/>
                    <a:pt x="1024958" y="561183"/>
                  </a:cubicBezTo>
                  <a:cubicBezTo>
                    <a:pt x="1041891" y="606728"/>
                    <a:pt x="1059408" y="670958"/>
                    <a:pt x="1074006" y="715335"/>
                  </a:cubicBezTo>
                  <a:cubicBezTo>
                    <a:pt x="1088604" y="759712"/>
                    <a:pt x="1090939" y="857808"/>
                    <a:pt x="1112544" y="827445"/>
                  </a:cubicBezTo>
                  <a:cubicBezTo>
                    <a:pt x="1134149" y="797082"/>
                    <a:pt x="1178526" y="609063"/>
                    <a:pt x="1203634" y="533155"/>
                  </a:cubicBezTo>
                  <a:cubicBezTo>
                    <a:pt x="1228742" y="457247"/>
                    <a:pt x="1263192" y="371997"/>
                    <a:pt x="1263192" y="371997"/>
                  </a:cubicBezTo>
                  <a:cubicBezTo>
                    <a:pt x="1281293" y="322949"/>
                    <a:pt x="1293556" y="280907"/>
                    <a:pt x="1312241" y="238866"/>
                  </a:cubicBezTo>
                  <a:cubicBezTo>
                    <a:pt x="1330926" y="196825"/>
                    <a:pt x="1351947" y="154199"/>
                    <a:pt x="1375303" y="119748"/>
                  </a:cubicBezTo>
                  <a:cubicBezTo>
                    <a:pt x="1398659" y="85297"/>
                    <a:pt x="1419680" y="52015"/>
                    <a:pt x="1452379" y="32162"/>
                  </a:cubicBezTo>
                  <a:cubicBezTo>
                    <a:pt x="1485078" y="12309"/>
                    <a:pt x="1531207" y="-537"/>
                    <a:pt x="1571496" y="631"/>
                  </a:cubicBezTo>
                  <a:cubicBezTo>
                    <a:pt x="1611785" y="1799"/>
                    <a:pt x="1658498" y="19900"/>
                    <a:pt x="1694116" y="39169"/>
                  </a:cubicBezTo>
                  <a:cubicBezTo>
                    <a:pt x="1729734" y="58438"/>
                    <a:pt x="1758930" y="78875"/>
                    <a:pt x="1785206" y="116245"/>
                  </a:cubicBezTo>
                  <a:cubicBezTo>
                    <a:pt x="1811482" y="153615"/>
                    <a:pt x="1830167" y="209670"/>
                    <a:pt x="1851772" y="263390"/>
                  </a:cubicBezTo>
                  <a:cubicBezTo>
                    <a:pt x="1873377" y="317109"/>
                    <a:pt x="1893813" y="383091"/>
                    <a:pt x="1914834" y="438562"/>
                  </a:cubicBezTo>
                  <a:cubicBezTo>
                    <a:pt x="1935855" y="494033"/>
                    <a:pt x="1960963" y="547169"/>
                    <a:pt x="1977896" y="596217"/>
                  </a:cubicBezTo>
                  <a:cubicBezTo>
                    <a:pt x="1994829" y="645265"/>
                    <a:pt x="2004756" y="698401"/>
                    <a:pt x="2016434" y="732852"/>
                  </a:cubicBezTo>
                  <a:cubicBezTo>
                    <a:pt x="2028112" y="767303"/>
                    <a:pt x="2035703" y="814015"/>
                    <a:pt x="2047965" y="802921"/>
                  </a:cubicBezTo>
                  <a:cubicBezTo>
                    <a:pt x="2060227" y="791827"/>
                    <a:pt x="2074825" y="713582"/>
                    <a:pt x="2090006" y="666286"/>
                  </a:cubicBezTo>
                  <a:cubicBezTo>
                    <a:pt x="2105187" y="618990"/>
                    <a:pt x="2120953" y="570526"/>
                    <a:pt x="2139054" y="519142"/>
                  </a:cubicBezTo>
                  <a:cubicBezTo>
                    <a:pt x="2157155" y="467758"/>
                    <a:pt x="2180512" y="405280"/>
                    <a:pt x="2198613" y="357983"/>
                  </a:cubicBezTo>
                  <a:cubicBezTo>
                    <a:pt x="2216714" y="310686"/>
                    <a:pt x="2230728" y="275068"/>
                    <a:pt x="2247661" y="235362"/>
                  </a:cubicBezTo>
                  <a:cubicBezTo>
                    <a:pt x="2264594" y="195656"/>
                    <a:pt x="2281528" y="150111"/>
                    <a:pt x="2300213" y="119748"/>
                  </a:cubicBezTo>
                  <a:cubicBezTo>
                    <a:pt x="2318898" y="89385"/>
                    <a:pt x="2336416" y="70116"/>
                    <a:pt x="2359772" y="53183"/>
                  </a:cubicBezTo>
                  <a:cubicBezTo>
                    <a:pt x="2383128" y="36250"/>
                    <a:pt x="2417579" y="26907"/>
                    <a:pt x="2440351" y="18148"/>
                  </a:cubicBezTo>
                  <a:cubicBezTo>
                    <a:pt x="2463123" y="9389"/>
                    <a:pt x="2477721" y="2383"/>
                    <a:pt x="2496406" y="631"/>
                  </a:cubicBezTo>
                  <a:cubicBezTo>
                    <a:pt x="2515091" y="-1121"/>
                    <a:pt x="2530856" y="631"/>
                    <a:pt x="2552461" y="7638"/>
                  </a:cubicBezTo>
                  <a:cubicBezTo>
                    <a:pt x="2574066" y="14645"/>
                    <a:pt x="2603262" y="30411"/>
                    <a:pt x="2626034" y="42673"/>
                  </a:cubicBezTo>
                  <a:cubicBezTo>
                    <a:pt x="2648807" y="54935"/>
                    <a:pt x="2669243" y="57855"/>
                    <a:pt x="2689096" y="81211"/>
                  </a:cubicBezTo>
                  <a:cubicBezTo>
                    <a:pt x="2708949" y="104567"/>
                    <a:pt x="2725298" y="143689"/>
                    <a:pt x="2745151" y="182811"/>
                  </a:cubicBezTo>
                  <a:cubicBezTo>
                    <a:pt x="2765004" y="221933"/>
                    <a:pt x="2787192" y="263390"/>
                    <a:pt x="2808213" y="315942"/>
                  </a:cubicBezTo>
                  <a:cubicBezTo>
                    <a:pt x="2829234" y="368494"/>
                    <a:pt x="2850254" y="438563"/>
                    <a:pt x="2871275" y="498121"/>
                  </a:cubicBezTo>
                  <a:cubicBezTo>
                    <a:pt x="2892296" y="557679"/>
                    <a:pt x="2917404" y="621909"/>
                    <a:pt x="2934337" y="673293"/>
                  </a:cubicBezTo>
                  <a:cubicBezTo>
                    <a:pt x="2951270" y="724677"/>
                    <a:pt x="2959445" y="770222"/>
                    <a:pt x="2972875" y="806424"/>
                  </a:cubicBezTo>
                  <a:cubicBezTo>
                    <a:pt x="2986305" y="842626"/>
                    <a:pt x="3002070" y="857808"/>
                    <a:pt x="3014916" y="890507"/>
                  </a:cubicBezTo>
                  <a:cubicBezTo>
                    <a:pt x="3027762" y="923206"/>
                    <a:pt x="3036521" y="972838"/>
                    <a:pt x="3049951" y="1002617"/>
                  </a:cubicBezTo>
                  <a:cubicBezTo>
                    <a:pt x="3063381" y="1032396"/>
                    <a:pt x="3084986" y="1015463"/>
                    <a:pt x="3095496" y="1069183"/>
                  </a:cubicBezTo>
                  <a:cubicBezTo>
                    <a:pt x="3106006" y="1122903"/>
                    <a:pt x="3592985" y="1281726"/>
                    <a:pt x="3113013" y="1324935"/>
                  </a:cubicBezTo>
                  <a:cubicBezTo>
                    <a:pt x="2633041" y="1368144"/>
                    <a:pt x="697969" y="1435877"/>
                    <a:pt x="215661" y="1328438"/>
                  </a:cubicBezTo>
                  <a:cubicBezTo>
                    <a:pt x="-266647" y="1220999"/>
                    <a:pt x="209238" y="802921"/>
                    <a:pt x="219165" y="666286"/>
                  </a:cubicBezTo>
                  <a:close/>
                </a:path>
              </a:pathLst>
            </a:custGeom>
            <a:solidFill>
              <a:schemeClr val="accent1">
                <a:lumMod val="50000"/>
                <a:lumOff val="50000"/>
                <a:alpha val="30000"/>
              </a:schemeClr>
            </a:solidFill>
            <a:ln w="50800">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44" name="Rectangle 43">
              <a:extLst>
                <a:ext uri="{FF2B5EF4-FFF2-40B4-BE49-F238E27FC236}">
                  <a16:creationId xmlns:a16="http://schemas.microsoft.com/office/drawing/2014/main" id="{551657DF-9FFD-F9F9-A56B-6C18B627E333}"/>
                </a:ext>
              </a:extLst>
            </p:cNvPr>
            <p:cNvSpPr/>
            <p:nvPr/>
          </p:nvSpPr>
          <p:spPr>
            <a:xfrm rot="16200000">
              <a:off x="10045130" y="3427026"/>
              <a:ext cx="1209196" cy="4923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3" name="Rectangle 42">
              <a:extLst>
                <a:ext uri="{FF2B5EF4-FFF2-40B4-BE49-F238E27FC236}">
                  <a16:creationId xmlns:a16="http://schemas.microsoft.com/office/drawing/2014/main" id="{E3D97320-B6D7-6533-2031-9AA7386A03A3}"/>
                </a:ext>
              </a:extLst>
            </p:cNvPr>
            <p:cNvSpPr/>
            <p:nvPr/>
          </p:nvSpPr>
          <p:spPr>
            <a:xfrm>
              <a:off x="8093477" y="4018047"/>
              <a:ext cx="500129" cy="1383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cxnSp>
          <p:nvCxnSpPr>
            <p:cNvPr id="48" name="Straight Arrow Connector 47">
              <a:extLst>
                <a:ext uri="{FF2B5EF4-FFF2-40B4-BE49-F238E27FC236}">
                  <a16:creationId xmlns:a16="http://schemas.microsoft.com/office/drawing/2014/main" id="{3F1902CC-1BF2-3EB8-15A4-07861D2C5860}"/>
                </a:ext>
              </a:extLst>
            </p:cNvPr>
            <p:cNvCxnSpPr>
              <a:cxnSpLocks/>
            </p:cNvCxnSpPr>
            <p:nvPr/>
          </p:nvCxnSpPr>
          <p:spPr>
            <a:xfrm flipH="1" flipV="1">
              <a:off x="9308769" y="5309632"/>
              <a:ext cx="3387" cy="91440"/>
            </a:xfrm>
            <a:prstGeom prst="straightConnector1">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38603D4-209F-2B5D-1A4D-9291F5516AD5}"/>
                </a:ext>
              </a:extLst>
            </p:cNvPr>
            <p:cNvCxnSpPr>
              <a:cxnSpLocks/>
            </p:cNvCxnSpPr>
            <p:nvPr/>
          </p:nvCxnSpPr>
          <p:spPr>
            <a:xfrm flipH="1" flipV="1">
              <a:off x="10571356" y="5309632"/>
              <a:ext cx="3387" cy="91440"/>
            </a:xfrm>
            <a:prstGeom prst="straightConnector1">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4C7CF221-CCD8-57D7-E1A6-3F1C85AEE3F7}"/>
                </a:ext>
              </a:extLst>
            </p:cNvPr>
            <p:cNvSpPr/>
            <p:nvPr/>
          </p:nvSpPr>
          <p:spPr>
            <a:xfrm>
              <a:off x="11411815" y="3106542"/>
              <a:ext cx="1140419" cy="24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cxnSp>
          <p:nvCxnSpPr>
            <p:cNvPr id="47" name="Straight Arrow Connector 46">
              <a:extLst>
                <a:ext uri="{FF2B5EF4-FFF2-40B4-BE49-F238E27FC236}">
                  <a16:creationId xmlns:a16="http://schemas.microsoft.com/office/drawing/2014/main" id="{37DFFE97-84E7-0929-761D-E7E6FE560FC4}"/>
                </a:ext>
              </a:extLst>
            </p:cNvPr>
            <p:cNvCxnSpPr>
              <a:cxnSpLocks/>
            </p:cNvCxnSpPr>
            <p:nvPr/>
          </p:nvCxnSpPr>
          <p:spPr>
            <a:xfrm flipV="1">
              <a:off x="8593606" y="1462722"/>
              <a:ext cx="0" cy="384386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itle 1">
              <a:extLst>
                <a:ext uri="{FF2B5EF4-FFF2-40B4-BE49-F238E27FC236}">
                  <a16:creationId xmlns:a16="http://schemas.microsoft.com/office/drawing/2014/main" id="{39430A13-61B2-F370-294C-671E632B5B60}"/>
                </a:ext>
              </a:extLst>
            </p:cNvPr>
            <p:cNvSpPr txBox="1">
              <a:spLocks/>
            </p:cNvSpPr>
            <p:nvPr/>
          </p:nvSpPr>
          <p:spPr>
            <a:xfrm>
              <a:off x="10331359" y="5446943"/>
              <a:ext cx="516464" cy="5567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Avenir Book" panose="02000503020000020003" pitchFamily="2" charset="0"/>
                  <a:cs typeface="Calibri" panose="020F0502020204030204" pitchFamily="34" charset="0"/>
                </a:rPr>
                <a:t>E</a:t>
              </a:r>
              <a:r>
                <a:rPr lang="en-US" sz="2400" baseline="-25000" dirty="0">
                  <a:latin typeface="Avenir Book" panose="02000503020000020003" pitchFamily="2" charset="0"/>
                  <a:cs typeface="Calibri" panose="020F0502020204030204" pitchFamily="34" charset="0"/>
                </a:rPr>
                <a:t>2</a:t>
              </a:r>
              <a:endParaRPr lang="en-US" sz="2400" dirty="0">
                <a:latin typeface="Avenir Book" panose="02000503020000020003" pitchFamily="2" charset="0"/>
                <a:cs typeface="Calibri" panose="020F0502020204030204" pitchFamily="34" charset="0"/>
              </a:endParaRPr>
            </a:p>
          </p:txBody>
        </p:sp>
        <p:sp>
          <p:nvSpPr>
            <p:cNvPr id="52" name="Title 1">
              <a:extLst>
                <a:ext uri="{FF2B5EF4-FFF2-40B4-BE49-F238E27FC236}">
                  <a16:creationId xmlns:a16="http://schemas.microsoft.com/office/drawing/2014/main" id="{19524A62-9E55-F349-83B9-34C76014ECEA}"/>
                </a:ext>
              </a:extLst>
            </p:cNvPr>
            <p:cNvSpPr txBox="1">
              <a:spLocks/>
            </p:cNvSpPr>
            <p:nvPr/>
          </p:nvSpPr>
          <p:spPr>
            <a:xfrm>
              <a:off x="9102679" y="5477069"/>
              <a:ext cx="516464" cy="5567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Avenir Book" panose="02000503020000020003" pitchFamily="2" charset="0"/>
                  <a:cs typeface="Calibri" panose="020F0502020204030204" pitchFamily="34" charset="0"/>
                </a:rPr>
                <a:t>E</a:t>
              </a:r>
              <a:r>
                <a:rPr lang="en-US" sz="2400" baseline="-25000" dirty="0">
                  <a:latin typeface="Avenir Book" panose="02000503020000020003" pitchFamily="2" charset="0"/>
                  <a:cs typeface="Calibri" panose="020F0502020204030204" pitchFamily="34" charset="0"/>
                </a:rPr>
                <a:t>1</a:t>
              </a:r>
              <a:endParaRPr lang="en-US" sz="2400" dirty="0">
                <a:latin typeface="Avenir Book" panose="02000503020000020003" pitchFamily="2" charset="0"/>
                <a:cs typeface="Calibri" panose="020F0502020204030204" pitchFamily="34" charset="0"/>
              </a:endParaRPr>
            </a:p>
          </p:txBody>
        </p:sp>
        <p:sp>
          <p:nvSpPr>
            <p:cNvPr id="55" name="Title 1">
              <a:extLst>
                <a:ext uri="{FF2B5EF4-FFF2-40B4-BE49-F238E27FC236}">
                  <a16:creationId xmlns:a16="http://schemas.microsoft.com/office/drawing/2014/main" id="{8FD693D3-965A-9EE2-064D-0C190580DADE}"/>
                </a:ext>
              </a:extLst>
            </p:cNvPr>
            <p:cNvSpPr txBox="1">
              <a:spLocks/>
            </p:cNvSpPr>
            <p:nvPr/>
          </p:nvSpPr>
          <p:spPr>
            <a:xfrm rot="16200000">
              <a:off x="6204539" y="3053550"/>
              <a:ext cx="3843869" cy="7237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venir Book" panose="02000503020000020003" pitchFamily="2" charset="0"/>
                  <a:cs typeface="Calibri" panose="020F0502020204030204" pitchFamily="34" charset="0"/>
                </a:rPr>
                <a:t>Number of states</a:t>
              </a:r>
            </a:p>
          </p:txBody>
        </p:sp>
        <p:sp>
          <p:nvSpPr>
            <p:cNvPr id="56" name="Title 1">
              <a:extLst>
                <a:ext uri="{FF2B5EF4-FFF2-40B4-BE49-F238E27FC236}">
                  <a16:creationId xmlns:a16="http://schemas.microsoft.com/office/drawing/2014/main" id="{7B8D4CC9-E007-FC41-E4D8-1A1E2B24DF5C}"/>
                </a:ext>
              </a:extLst>
            </p:cNvPr>
            <p:cNvSpPr txBox="1">
              <a:spLocks/>
            </p:cNvSpPr>
            <p:nvPr/>
          </p:nvSpPr>
          <p:spPr>
            <a:xfrm>
              <a:off x="9503470" y="5865601"/>
              <a:ext cx="1620932" cy="8493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venir Book" panose="02000503020000020003" pitchFamily="2" charset="0"/>
                  <a:cs typeface="Calibri" panose="020F0502020204030204" pitchFamily="34" charset="0"/>
                </a:rPr>
                <a:t>Energy</a:t>
              </a:r>
            </a:p>
          </p:txBody>
        </p:sp>
        <p:cxnSp>
          <p:nvCxnSpPr>
            <p:cNvPr id="54" name="Straight Arrow Connector 53">
              <a:extLst>
                <a:ext uri="{FF2B5EF4-FFF2-40B4-BE49-F238E27FC236}">
                  <a16:creationId xmlns:a16="http://schemas.microsoft.com/office/drawing/2014/main" id="{48B0D1E8-CF42-D11B-9F9D-3750F734A1AA}"/>
                </a:ext>
              </a:extLst>
            </p:cNvPr>
            <p:cNvCxnSpPr/>
            <p:nvPr/>
          </p:nvCxnSpPr>
          <p:spPr>
            <a:xfrm>
              <a:off x="8593606" y="5306589"/>
              <a:ext cx="292608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55" name="Freeform 154">
            <a:extLst>
              <a:ext uri="{FF2B5EF4-FFF2-40B4-BE49-F238E27FC236}">
                <a16:creationId xmlns:a16="http://schemas.microsoft.com/office/drawing/2014/main" id="{822753FC-BBAA-4E98-7407-DF275C296C5E}"/>
              </a:ext>
            </a:extLst>
          </p:cNvPr>
          <p:cNvSpPr/>
          <p:nvPr/>
        </p:nvSpPr>
        <p:spPr>
          <a:xfrm>
            <a:off x="1166419" y="3958971"/>
            <a:ext cx="3324156" cy="1386067"/>
          </a:xfrm>
          <a:custGeom>
            <a:avLst/>
            <a:gdLst>
              <a:gd name="connsiteX0" fmla="*/ 219165 w 3324156"/>
              <a:gd name="connsiteY0" fmla="*/ 666286 h 1386067"/>
              <a:gd name="connsiteX1" fmla="*/ 275220 w 3324156"/>
              <a:gd name="connsiteY1" fmla="*/ 508631 h 1386067"/>
              <a:gd name="connsiteX2" fmla="*/ 338282 w 3324156"/>
              <a:gd name="connsiteY2" fmla="*/ 343969 h 1386067"/>
              <a:gd name="connsiteX3" fmla="*/ 404847 w 3324156"/>
              <a:gd name="connsiteY3" fmla="*/ 179307 h 1386067"/>
              <a:gd name="connsiteX4" fmla="*/ 481923 w 3324156"/>
              <a:gd name="connsiteY4" fmla="*/ 63693 h 1386067"/>
              <a:gd name="connsiteX5" fmla="*/ 566006 w 3324156"/>
              <a:gd name="connsiteY5" fmla="*/ 28659 h 1386067"/>
              <a:gd name="connsiteX6" fmla="*/ 632572 w 3324156"/>
              <a:gd name="connsiteY6" fmla="*/ 7638 h 1386067"/>
              <a:gd name="connsiteX7" fmla="*/ 744682 w 3324156"/>
              <a:gd name="connsiteY7" fmla="*/ 35666 h 1386067"/>
              <a:gd name="connsiteX8" fmla="*/ 797234 w 3324156"/>
              <a:gd name="connsiteY8" fmla="*/ 63693 h 1386067"/>
              <a:gd name="connsiteX9" fmla="*/ 839275 w 3324156"/>
              <a:gd name="connsiteY9" fmla="*/ 119748 h 1386067"/>
              <a:gd name="connsiteX10" fmla="*/ 884820 w 3324156"/>
              <a:gd name="connsiteY10" fmla="*/ 210838 h 1386067"/>
              <a:gd name="connsiteX11" fmla="*/ 926861 w 3324156"/>
              <a:gd name="connsiteY11" fmla="*/ 287914 h 1386067"/>
              <a:gd name="connsiteX12" fmla="*/ 972406 w 3324156"/>
              <a:gd name="connsiteY12" fmla="*/ 442066 h 1386067"/>
              <a:gd name="connsiteX13" fmla="*/ 1024958 w 3324156"/>
              <a:gd name="connsiteY13" fmla="*/ 561183 h 1386067"/>
              <a:gd name="connsiteX14" fmla="*/ 1074006 w 3324156"/>
              <a:gd name="connsiteY14" fmla="*/ 715335 h 1386067"/>
              <a:gd name="connsiteX15" fmla="*/ 1112544 w 3324156"/>
              <a:gd name="connsiteY15" fmla="*/ 827445 h 1386067"/>
              <a:gd name="connsiteX16" fmla="*/ 1203634 w 3324156"/>
              <a:gd name="connsiteY16" fmla="*/ 533155 h 1386067"/>
              <a:gd name="connsiteX17" fmla="*/ 1263192 w 3324156"/>
              <a:gd name="connsiteY17" fmla="*/ 371997 h 1386067"/>
              <a:gd name="connsiteX18" fmla="*/ 1312241 w 3324156"/>
              <a:gd name="connsiteY18" fmla="*/ 238866 h 1386067"/>
              <a:gd name="connsiteX19" fmla="*/ 1375303 w 3324156"/>
              <a:gd name="connsiteY19" fmla="*/ 119748 h 1386067"/>
              <a:gd name="connsiteX20" fmla="*/ 1452379 w 3324156"/>
              <a:gd name="connsiteY20" fmla="*/ 32162 h 1386067"/>
              <a:gd name="connsiteX21" fmla="*/ 1571496 w 3324156"/>
              <a:gd name="connsiteY21" fmla="*/ 631 h 1386067"/>
              <a:gd name="connsiteX22" fmla="*/ 1694116 w 3324156"/>
              <a:gd name="connsiteY22" fmla="*/ 39169 h 1386067"/>
              <a:gd name="connsiteX23" fmla="*/ 1785206 w 3324156"/>
              <a:gd name="connsiteY23" fmla="*/ 116245 h 1386067"/>
              <a:gd name="connsiteX24" fmla="*/ 1851772 w 3324156"/>
              <a:gd name="connsiteY24" fmla="*/ 263390 h 1386067"/>
              <a:gd name="connsiteX25" fmla="*/ 1914834 w 3324156"/>
              <a:gd name="connsiteY25" fmla="*/ 438562 h 1386067"/>
              <a:gd name="connsiteX26" fmla="*/ 1977896 w 3324156"/>
              <a:gd name="connsiteY26" fmla="*/ 596217 h 1386067"/>
              <a:gd name="connsiteX27" fmla="*/ 2016434 w 3324156"/>
              <a:gd name="connsiteY27" fmla="*/ 732852 h 1386067"/>
              <a:gd name="connsiteX28" fmla="*/ 2047965 w 3324156"/>
              <a:gd name="connsiteY28" fmla="*/ 802921 h 1386067"/>
              <a:gd name="connsiteX29" fmla="*/ 2090006 w 3324156"/>
              <a:gd name="connsiteY29" fmla="*/ 666286 h 1386067"/>
              <a:gd name="connsiteX30" fmla="*/ 2139054 w 3324156"/>
              <a:gd name="connsiteY30" fmla="*/ 519142 h 1386067"/>
              <a:gd name="connsiteX31" fmla="*/ 2198613 w 3324156"/>
              <a:gd name="connsiteY31" fmla="*/ 357983 h 1386067"/>
              <a:gd name="connsiteX32" fmla="*/ 2247661 w 3324156"/>
              <a:gd name="connsiteY32" fmla="*/ 235362 h 1386067"/>
              <a:gd name="connsiteX33" fmla="*/ 2300213 w 3324156"/>
              <a:gd name="connsiteY33" fmla="*/ 119748 h 1386067"/>
              <a:gd name="connsiteX34" fmla="*/ 2359772 w 3324156"/>
              <a:gd name="connsiteY34" fmla="*/ 53183 h 1386067"/>
              <a:gd name="connsiteX35" fmla="*/ 2440351 w 3324156"/>
              <a:gd name="connsiteY35" fmla="*/ 18148 h 1386067"/>
              <a:gd name="connsiteX36" fmla="*/ 2496406 w 3324156"/>
              <a:gd name="connsiteY36" fmla="*/ 631 h 1386067"/>
              <a:gd name="connsiteX37" fmla="*/ 2552461 w 3324156"/>
              <a:gd name="connsiteY37" fmla="*/ 7638 h 1386067"/>
              <a:gd name="connsiteX38" fmla="*/ 2626034 w 3324156"/>
              <a:gd name="connsiteY38" fmla="*/ 42673 h 1386067"/>
              <a:gd name="connsiteX39" fmla="*/ 2689096 w 3324156"/>
              <a:gd name="connsiteY39" fmla="*/ 81211 h 1386067"/>
              <a:gd name="connsiteX40" fmla="*/ 2745151 w 3324156"/>
              <a:gd name="connsiteY40" fmla="*/ 182811 h 1386067"/>
              <a:gd name="connsiteX41" fmla="*/ 2808213 w 3324156"/>
              <a:gd name="connsiteY41" fmla="*/ 315942 h 1386067"/>
              <a:gd name="connsiteX42" fmla="*/ 2871275 w 3324156"/>
              <a:gd name="connsiteY42" fmla="*/ 498121 h 1386067"/>
              <a:gd name="connsiteX43" fmla="*/ 2934337 w 3324156"/>
              <a:gd name="connsiteY43" fmla="*/ 673293 h 1386067"/>
              <a:gd name="connsiteX44" fmla="*/ 2972875 w 3324156"/>
              <a:gd name="connsiteY44" fmla="*/ 806424 h 1386067"/>
              <a:gd name="connsiteX45" fmla="*/ 3014916 w 3324156"/>
              <a:gd name="connsiteY45" fmla="*/ 890507 h 1386067"/>
              <a:gd name="connsiteX46" fmla="*/ 3049951 w 3324156"/>
              <a:gd name="connsiteY46" fmla="*/ 1002617 h 1386067"/>
              <a:gd name="connsiteX47" fmla="*/ 3095496 w 3324156"/>
              <a:gd name="connsiteY47" fmla="*/ 1069183 h 1386067"/>
              <a:gd name="connsiteX48" fmla="*/ 3113013 w 3324156"/>
              <a:gd name="connsiteY48" fmla="*/ 1324935 h 1386067"/>
              <a:gd name="connsiteX49" fmla="*/ 215661 w 3324156"/>
              <a:gd name="connsiteY49" fmla="*/ 1328438 h 1386067"/>
              <a:gd name="connsiteX50" fmla="*/ 219165 w 3324156"/>
              <a:gd name="connsiteY50" fmla="*/ 666286 h 13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24156" h="1386067">
                <a:moveTo>
                  <a:pt x="219165" y="666286"/>
                </a:moveTo>
                <a:cubicBezTo>
                  <a:pt x="229092" y="529651"/>
                  <a:pt x="255367" y="562351"/>
                  <a:pt x="275220" y="508631"/>
                </a:cubicBezTo>
                <a:cubicBezTo>
                  <a:pt x="295073" y="454911"/>
                  <a:pt x="316678" y="398856"/>
                  <a:pt x="338282" y="343969"/>
                </a:cubicBezTo>
                <a:cubicBezTo>
                  <a:pt x="359886" y="289082"/>
                  <a:pt x="380907" y="226020"/>
                  <a:pt x="404847" y="179307"/>
                </a:cubicBezTo>
                <a:cubicBezTo>
                  <a:pt x="428787" y="132594"/>
                  <a:pt x="455063" y="88801"/>
                  <a:pt x="481923" y="63693"/>
                </a:cubicBezTo>
                <a:cubicBezTo>
                  <a:pt x="508783" y="38585"/>
                  <a:pt x="540898" y="38001"/>
                  <a:pt x="566006" y="28659"/>
                </a:cubicBezTo>
                <a:cubicBezTo>
                  <a:pt x="591114" y="19317"/>
                  <a:pt x="602793" y="6470"/>
                  <a:pt x="632572" y="7638"/>
                </a:cubicBezTo>
                <a:cubicBezTo>
                  <a:pt x="662351" y="8806"/>
                  <a:pt x="717238" y="26324"/>
                  <a:pt x="744682" y="35666"/>
                </a:cubicBezTo>
                <a:cubicBezTo>
                  <a:pt x="772126" y="45008"/>
                  <a:pt x="781469" y="49679"/>
                  <a:pt x="797234" y="63693"/>
                </a:cubicBezTo>
                <a:cubicBezTo>
                  <a:pt x="812999" y="77707"/>
                  <a:pt x="824677" y="95224"/>
                  <a:pt x="839275" y="119748"/>
                </a:cubicBezTo>
                <a:cubicBezTo>
                  <a:pt x="853873" y="144272"/>
                  <a:pt x="870222" y="182810"/>
                  <a:pt x="884820" y="210838"/>
                </a:cubicBezTo>
                <a:cubicBezTo>
                  <a:pt x="899418" y="238866"/>
                  <a:pt x="912263" y="249376"/>
                  <a:pt x="926861" y="287914"/>
                </a:cubicBezTo>
                <a:cubicBezTo>
                  <a:pt x="941459" y="326452"/>
                  <a:pt x="956057" y="396521"/>
                  <a:pt x="972406" y="442066"/>
                </a:cubicBezTo>
                <a:cubicBezTo>
                  <a:pt x="988755" y="487611"/>
                  <a:pt x="1008025" y="515638"/>
                  <a:pt x="1024958" y="561183"/>
                </a:cubicBezTo>
                <a:cubicBezTo>
                  <a:pt x="1041891" y="606728"/>
                  <a:pt x="1059408" y="670958"/>
                  <a:pt x="1074006" y="715335"/>
                </a:cubicBezTo>
                <a:cubicBezTo>
                  <a:pt x="1088604" y="759712"/>
                  <a:pt x="1090939" y="857808"/>
                  <a:pt x="1112544" y="827445"/>
                </a:cubicBezTo>
                <a:cubicBezTo>
                  <a:pt x="1134149" y="797082"/>
                  <a:pt x="1178526" y="609063"/>
                  <a:pt x="1203634" y="533155"/>
                </a:cubicBezTo>
                <a:cubicBezTo>
                  <a:pt x="1228742" y="457247"/>
                  <a:pt x="1263192" y="371997"/>
                  <a:pt x="1263192" y="371997"/>
                </a:cubicBezTo>
                <a:cubicBezTo>
                  <a:pt x="1281293" y="322949"/>
                  <a:pt x="1293556" y="280907"/>
                  <a:pt x="1312241" y="238866"/>
                </a:cubicBezTo>
                <a:cubicBezTo>
                  <a:pt x="1330926" y="196825"/>
                  <a:pt x="1351947" y="154199"/>
                  <a:pt x="1375303" y="119748"/>
                </a:cubicBezTo>
                <a:cubicBezTo>
                  <a:pt x="1398659" y="85297"/>
                  <a:pt x="1419680" y="52015"/>
                  <a:pt x="1452379" y="32162"/>
                </a:cubicBezTo>
                <a:cubicBezTo>
                  <a:pt x="1485078" y="12309"/>
                  <a:pt x="1531207" y="-537"/>
                  <a:pt x="1571496" y="631"/>
                </a:cubicBezTo>
                <a:cubicBezTo>
                  <a:pt x="1611785" y="1799"/>
                  <a:pt x="1658498" y="19900"/>
                  <a:pt x="1694116" y="39169"/>
                </a:cubicBezTo>
                <a:cubicBezTo>
                  <a:pt x="1729734" y="58438"/>
                  <a:pt x="1758930" y="78875"/>
                  <a:pt x="1785206" y="116245"/>
                </a:cubicBezTo>
                <a:cubicBezTo>
                  <a:pt x="1811482" y="153615"/>
                  <a:pt x="1830167" y="209670"/>
                  <a:pt x="1851772" y="263390"/>
                </a:cubicBezTo>
                <a:cubicBezTo>
                  <a:pt x="1873377" y="317109"/>
                  <a:pt x="1893813" y="383091"/>
                  <a:pt x="1914834" y="438562"/>
                </a:cubicBezTo>
                <a:cubicBezTo>
                  <a:pt x="1935855" y="494033"/>
                  <a:pt x="1960963" y="547169"/>
                  <a:pt x="1977896" y="596217"/>
                </a:cubicBezTo>
                <a:cubicBezTo>
                  <a:pt x="1994829" y="645265"/>
                  <a:pt x="2004756" y="698401"/>
                  <a:pt x="2016434" y="732852"/>
                </a:cubicBezTo>
                <a:cubicBezTo>
                  <a:pt x="2028112" y="767303"/>
                  <a:pt x="2035703" y="814015"/>
                  <a:pt x="2047965" y="802921"/>
                </a:cubicBezTo>
                <a:cubicBezTo>
                  <a:pt x="2060227" y="791827"/>
                  <a:pt x="2074825" y="713582"/>
                  <a:pt x="2090006" y="666286"/>
                </a:cubicBezTo>
                <a:cubicBezTo>
                  <a:pt x="2105187" y="618990"/>
                  <a:pt x="2120953" y="570526"/>
                  <a:pt x="2139054" y="519142"/>
                </a:cubicBezTo>
                <a:cubicBezTo>
                  <a:pt x="2157155" y="467758"/>
                  <a:pt x="2180512" y="405280"/>
                  <a:pt x="2198613" y="357983"/>
                </a:cubicBezTo>
                <a:cubicBezTo>
                  <a:pt x="2216714" y="310686"/>
                  <a:pt x="2230728" y="275068"/>
                  <a:pt x="2247661" y="235362"/>
                </a:cubicBezTo>
                <a:cubicBezTo>
                  <a:pt x="2264594" y="195656"/>
                  <a:pt x="2281528" y="150111"/>
                  <a:pt x="2300213" y="119748"/>
                </a:cubicBezTo>
                <a:cubicBezTo>
                  <a:pt x="2318898" y="89385"/>
                  <a:pt x="2336416" y="70116"/>
                  <a:pt x="2359772" y="53183"/>
                </a:cubicBezTo>
                <a:cubicBezTo>
                  <a:pt x="2383128" y="36250"/>
                  <a:pt x="2417579" y="26907"/>
                  <a:pt x="2440351" y="18148"/>
                </a:cubicBezTo>
                <a:cubicBezTo>
                  <a:pt x="2463123" y="9389"/>
                  <a:pt x="2477721" y="2383"/>
                  <a:pt x="2496406" y="631"/>
                </a:cubicBezTo>
                <a:cubicBezTo>
                  <a:pt x="2515091" y="-1121"/>
                  <a:pt x="2530856" y="631"/>
                  <a:pt x="2552461" y="7638"/>
                </a:cubicBezTo>
                <a:cubicBezTo>
                  <a:pt x="2574066" y="14645"/>
                  <a:pt x="2603262" y="30411"/>
                  <a:pt x="2626034" y="42673"/>
                </a:cubicBezTo>
                <a:cubicBezTo>
                  <a:pt x="2648807" y="54935"/>
                  <a:pt x="2669243" y="57855"/>
                  <a:pt x="2689096" y="81211"/>
                </a:cubicBezTo>
                <a:cubicBezTo>
                  <a:pt x="2708949" y="104567"/>
                  <a:pt x="2725298" y="143689"/>
                  <a:pt x="2745151" y="182811"/>
                </a:cubicBezTo>
                <a:cubicBezTo>
                  <a:pt x="2765004" y="221933"/>
                  <a:pt x="2787192" y="263390"/>
                  <a:pt x="2808213" y="315942"/>
                </a:cubicBezTo>
                <a:cubicBezTo>
                  <a:pt x="2829234" y="368494"/>
                  <a:pt x="2850254" y="438563"/>
                  <a:pt x="2871275" y="498121"/>
                </a:cubicBezTo>
                <a:cubicBezTo>
                  <a:pt x="2892296" y="557679"/>
                  <a:pt x="2917404" y="621909"/>
                  <a:pt x="2934337" y="673293"/>
                </a:cubicBezTo>
                <a:cubicBezTo>
                  <a:pt x="2951270" y="724677"/>
                  <a:pt x="2959445" y="770222"/>
                  <a:pt x="2972875" y="806424"/>
                </a:cubicBezTo>
                <a:cubicBezTo>
                  <a:pt x="2986305" y="842626"/>
                  <a:pt x="3002070" y="857808"/>
                  <a:pt x="3014916" y="890507"/>
                </a:cubicBezTo>
                <a:cubicBezTo>
                  <a:pt x="3027762" y="923206"/>
                  <a:pt x="3036521" y="972838"/>
                  <a:pt x="3049951" y="1002617"/>
                </a:cubicBezTo>
                <a:cubicBezTo>
                  <a:pt x="3063381" y="1032396"/>
                  <a:pt x="3084986" y="1015463"/>
                  <a:pt x="3095496" y="1069183"/>
                </a:cubicBezTo>
                <a:cubicBezTo>
                  <a:pt x="3106006" y="1122903"/>
                  <a:pt x="3592985" y="1281726"/>
                  <a:pt x="3113013" y="1324935"/>
                </a:cubicBezTo>
                <a:cubicBezTo>
                  <a:pt x="2633041" y="1368144"/>
                  <a:pt x="697969" y="1435877"/>
                  <a:pt x="215661" y="1328438"/>
                </a:cubicBezTo>
                <a:cubicBezTo>
                  <a:pt x="-266647" y="1220999"/>
                  <a:pt x="209238" y="802921"/>
                  <a:pt x="219165" y="666286"/>
                </a:cubicBezTo>
                <a:close/>
              </a:path>
            </a:pathLst>
          </a:custGeom>
          <a:solidFill>
            <a:schemeClr val="accent1">
              <a:lumMod val="50000"/>
              <a:lumOff val="50000"/>
              <a:alpha val="30000"/>
            </a:schemeClr>
          </a:solidFill>
          <a:ln w="50800">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156" name="Rectangle 155">
            <a:extLst>
              <a:ext uri="{FF2B5EF4-FFF2-40B4-BE49-F238E27FC236}">
                <a16:creationId xmlns:a16="http://schemas.microsoft.com/office/drawing/2014/main" id="{A2A5ED7D-6A8A-5D23-7FB0-063A4759BBDA}"/>
              </a:ext>
            </a:extLst>
          </p:cNvPr>
          <p:cNvSpPr/>
          <p:nvPr/>
        </p:nvSpPr>
        <p:spPr>
          <a:xfrm>
            <a:off x="830868" y="3958971"/>
            <a:ext cx="500129" cy="1383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57" name="Rectangle 156">
            <a:extLst>
              <a:ext uri="{FF2B5EF4-FFF2-40B4-BE49-F238E27FC236}">
                <a16:creationId xmlns:a16="http://schemas.microsoft.com/office/drawing/2014/main" id="{5DE8C02F-36F1-9C28-EC39-1A02861855BB}"/>
              </a:ext>
            </a:extLst>
          </p:cNvPr>
          <p:cNvSpPr/>
          <p:nvPr/>
        </p:nvSpPr>
        <p:spPr>
          <a:xfrm rot="16200000">
            <a:off x="2742384" y="3817870"/>
            <a:ext cx="199475" cy="3073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58" name="Rectangle 157">
            <a:extLst>
              <a:ext uri="{FF2B5EF4-FFF2-40B4-BE49-F238E27FC236}">
                <a16:creationId xmlns:a16="http://schemas.microsoft.com/office/drawing/2014/main" id="{30EFCB03-881B-C3B8-EDB1-8F805EA0D5B6}"/>
              </a:ext>
            </a:extLst>
          </p:cNvPr>
          <p:cNvSpPr/>
          <p:nvPr/>
        </p:nvSpPr>
        <p:spPr>
          <a:xfrm>
            <a:off x="4193604" y="4016616"/>
            <a:ext cx="365404" cy="1383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5" name="Rectangle 14">
            <a:extLst>
              <a:ext uri="{FF2B5EF4-FFF2-40B4-BE49-F238E27FC236}">
                <a16:creationId xmlns:a16="http://schemas.microsoft.com/office/drawing/2014/main" id="{62291C17-155B-8CD4-2FA2-92C499DA83D1}"/>
              </a:ext>
            </a:extLst>
          </p:cNvPr>
          <p:cNvSpPr/>
          <p:nvPr/>
        </p:nvSpPr>
        <p:spPr>
          <a:xfrm>
            <a:off x="3193141" y="103924"/>
            <a:ext cx="8998859" cy="276999"/>
          </a:xfrm>
          <a:prstGeom prst="rect">
            <a:avLst/>
          </a:prstGeom>
        </p:spPr>
        <p:txBody>
          <a:bodyPr wrap="square">
            <a:spAutoFit/>
          </a:bodyPr>
          <a:lstStyle/>
          <a:p>
            <a:pPr algn="r"/>
            <a:r>
              <a:rPr lang="en-US" sz="1200" dirty="0">
                <a:solidFill>
                  <a:schemeClr val="bg1">
                    <a:lumMod val="65000"/>
                  </a:schemeClr>
                </a:solidFill>
              </a:rPr>
              <a:t>Image based on </a:t>
            </a:r>
            <a:r>
              <a:rPr lang="en-US" sz="1200" i="1" dirty="0">
                <a:solidFill>
                  <a:schemeClr val="bg1">
                    <a:lumMod val="65000"/>
                  </a:schemeClr>
                </a:solidFill>
              </a:rPr>
              <a:t>Quantum Hall Effect </a:t>
            </a:r>
            <a:r>
              <a:rPr lang="en-US" sz="1200" dirty="0">
                <a:solidFill>
                  <a:schemeClr val="bg1">
                    <a:lumMod val="65000"/>
                  </a:schemeClr>
                </a:solidFill>
              </a:rPr>
              <a:t>by Alba Cazorla, </a:t>
            </a:r>
            <a:r>
              <a:rPr lang="en-US" sz="1200" dirty="0">
                <a:solidFill>
                  <a:schemeClr val="bg1">
                    <a:lumMod val="65000"/>
                  </a:schemeClr>
                </a:solidFill>
                <a:hlinkClick r:id="rId3">
                  <a:extLst>
                    <a:ext uri="{A12FA001-AC4F-418D-AE19-62706E023703}">
                      <ahyp:hlinkClr xmlns:ahyp="http://schemas.microsoft.com/office/drawing/2018/hyperlinkcolor" val="tx"/>
                    </a:ext>
                  </a:extLst>
                </a:hlinkClick>
              </a:rPr>
              <a:t>https://en.wikipedia.org/wiki/Quantum_Hall_effect#/media/File:Densidadestadossinspin.jpg</a:t>
            </a:r>
            <a:r>
              <a:rPr lang="en-US" sz="1200" dirty="0">
                <a:solidFill>
                  <a:schemeClr val="bg1">
                    <a:lumMod val="65000"/>
                  </a:schemeClr>
                </a:solidFill>
              </a:rPr>
              <a:t> </a:t>
            </a:r>
          </a:p>
        </p:txBody>
      </p:sp>
      <p:cxnSp>
        <p:nvCxnSpPr>
          <p:cNvPr id="127" name="Straight Arrow Connector 126">
            <a:extLst>
              <a:ext uri="{FF2B5EF4-FFF2-40B4-BE49-F238E27FC236}">
                <a16:creationId xmlns:a16="http://schemas.microsoft.com/office/drawing/2014/main" id="{6C258370-09A4-250C-33A1-89DE89B42B89}"/>
              </a:ext>
            </a:extLst>
          </p:cNvPr>
          <p:cNvCxnSpPr>
            <a:cxnSpLocks/>
          </p:cNvCxnSpPr>
          <p:nvPr/>
        </p:nvCxnSpPr>
        <p:spPr>
          <a:xfrm flipV="1">
            <a:off x="1330997" y="1403646"/>
            <a:ext cx="0" cy="384386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666A8101-79B9-A85E-FB33-42D54ECFBA95}"/>
              </a:ext>
            </a:extLst>
          </p:cNvPr>
          <p:cNvCxnSpPr>
            <a:cxnSpLocks/>
          </p:cNvCxnSpPr>
          <p:nvPr/>
        </p:nvCxnSpPr>
        <p:spPr>
          <a:xfrm flipH="1" flipV="1">
            <a:off x="1833269" y="5250556"/>
            <a:ext cx="3387" cy="91440"/>
          </a:xfrm>
          <a:prstGeom prst="straightConnector1">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93560124-20D5-B9E7-4614-74159E445E57}"/>
              </a:ext>
            </a:extLst>
          </p:cNvPr>
          <p:cNvCxnSpPr>
            <a:cxnSpLocks/>
          </p:cNvCxnSpPr>
          <p:nvPr/>
        </p:nvCxnSpPr>
        <p:spPr>
          <a:xfrm flipH="1" flipV="1">
            <a:off x="2715861" y="5250556"/>
            <a:ext cx="3387" cy="91440"/>
          </a:xfrm>
          <a:prstGeom prst="straightConnector1">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EF4456DB-23B8-ED3D-170F-5AC96C6E6507}"/>
              </a:ext>
            </a:extLst>
          </p:cNvPr>
          <p:cNvCxnSpPr>
            <a:cxnSpLocks/>
          </p:cNvCxnSpPr>
          <p:nvPr/>
        </p:nvCxnSpPr>
        <p:spPr>
          <a:xfrm flipH="1" flipV="1">
            <a:off x="3700073" y="5250556"/>
            <a:ext cx="3387" cy="91440"/>
          </a:xfrm>
          <a:prstGeom prst="straightConnector1">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6" name="Title 1">
            <a:extLst>
              <a:ext uri="{FF2B5EF4-FFF2-40B4-BE49-F238E27FC236}">
                <a16:creationId xmlns:a16="http://schemas.microsoft.com/office/drawing/2014/main" id="{A3698318-1E18-1A25-785C-E0A54FD07AA5}"/>
              </a:ext>
            </a:extLst>
          </p:cNvPr>
          <p:cNvSpPr txBox="1">
            <a:spLocks/>
          </p:cNvSpPr>
          <p:nvPr/>
        </p:nvSpPr>
        <p:spPr>
          <a:xfrm>
            <a:off x="2525037" y="5424039"/>
            <a:ext cx="516464" cy="5567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Avenir Book" panose="02000503020000020003" pitchFamily="2" charset="0"/>
                <a:cs typeface="Calibri" panose="020F0502020204030204" pitchFamily="34" charset="0"/>
              </a:rPr>
              <a:t>E</a:t>
            </a:r>
            <a:r>
              <a:rPr lang="en-US" sz="2400" baseline="-25000" dirty="0">
                <a:latin typeface="Avenir Book" panose="02000503020000020003" pitchFamily="2" charset="0"/>
                <a:cs typeface="Calibri" panose="020F0502020204030204" pitchFamily="34" charset="0"/>
              </a:rPr>
              <a:t>2</a:t>
            </a:r>
            <a:endParaRPr lang="en-US" sz="2400" dirty="0">
              <a:latin typeface="Avenir Book" panose="02000503020000020003" pitchFamily="2" charset="0"/>
              <a:cs typeface="Calibri" panose="020F0502020204030204" pitchFamily="34" charset="0"/>
            </a:endParaRPr>
          </a:p>
        </p:txBody>
      </p:sp>
      <p:sp>
        <p:nvSpPr>
          <p:cNvPr id="137" name="Title 1">
            <a:extLst>
              <a:ext uri="{FF2B5EF4-FFF2-40B4-BE49-F238E27FC236}">
                <a16:creationId xmlns:a16="http://schemas.microsoft.com/office/drawing/2014/main" id="{2B912A68-5D74-2D24-AFC0-F249235515E9}"/>
              </a:ext>
            </a:extLst>
          </p:cNvPr>
          <p:cNvSpPr txBox="1">
            <a:spLocks/>
          </p:cNvSpPr>
          <p:nvPr/>
        </p:nvSpPr>
        <p:spPr>
          <a:xfrm>
            <a:off x="1632794" y="5422395"/>
            <a:ext cx="516464" cy="5567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Avenir Book" panose="02000503020000020003" pitchFamily="2" charset="0"/>
                <a:cs typeface="Calibri" panose="020F0502020204030204" pitchFamily="34" charset="0"/>
              </a:rPr>
              <a:t>E</a:t>
            </a:r>
            <a:r>
              <a:rPr lang="en-US" sz="2400" baseline="-25000" dirty="0">
                <a:latin typeface="Avenir Book" panose="02000503020000020003" pitchFamily="2" charset="0"/>
                <a:cs typeface="Calibri" panose="020F0502020204030204" pitchFamily="34" charset="0"/>
              </a:rPr>
              <a:t>1</a:t>
            </a:r>
            <a:endParaRPr lang="en-US" sz="2400" dirty="0">
              <a:latin typeface="Avenir Book" panose="02000503020000020003" pitchFamily="2" charset="0"/>
              <a:cs typeface="Calibri" panose="020F0502020204030204" pitchFamily="34" charset="0"/>
            </a:endParaRPr>
          </a:p>
        </p:txBody>
      </p:sp>
      <p:sp>
        <p:nvSpPr>
          <p:cNvPr id="138" name="Title 1">
            <a:extLst>
              <a:ext uri="{FF2B5EF4-FFF2-40B4-BE49-F238E27FC236}">
                <a16:creationId xmlns:a16="http://schemas.microsoft.com/office/drawing/2014/main" id="{90A7959A-1910-B3BF-FE43-953218EB7F0B}"/>
              </a:ext>
            </a:extLst>
          </p:cNvPr>
          <p:cNvSpPr txBox="1">
            <a:spLocks/>
          </p:cNvSpPr>
          <p:nvPr/>
        </p:nvSpPr>
        <p:spPr>
          <a:xfrm>
            <a:off x="3500394" y="5424039"/>
            <a:ext cx="516464" cy="5567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Avenir Book" panose="02000503020000020003" pitchFamily="2" charset="0"/>
                <a:cs typeface="Calibri" panose="020F0502020204030204" pitchFamily="34" charset="0"/>
              </a:rPr>
              <a:t>E</a:t>
            </a:r>
            <a:r>
              <a:rPr lang="en-US" sz="2400" baseline="-25000" dirty="0">
                <a:latin typeface="Avenir Book" panose="02000503020000020003" pitchFamily="2" charset="0"/>
                <a:cs typeface="Calibri" panose="020F0502020204030204" pitchFamily="34" charset="0"/>
              </a:rPr>
              <a:t>3</a:t>
            </a:r>
            <a:endParaRPr lang="en-US" sz="2400" dirty="0">
              <a:latin typeface="Avenir Book" panose="02000503020000020003" pitchFamily="2" charset="0"/>
              <a:cs typeface="Calibri" panose="020F0502020204030204" pitchFamily="34" charset="0"/>
            </a:endParaRPr>
          </a:p>
        </p:txBody>
      </p:sp>
      <p:cxnSp>
        <p:nvCxnSpPr>
          <p:cNvPr id="140" name="Straight Arrow Connector 139">
            <a:extLst>
              <a:ext uri="{FF2B5EF4-FFF2-40B4-BE49-F238E27FC236}">
                <a16:creationId xmlns:a16="http://schemas.microsoft.com/office/drawing/2014/main" id="{8B61EF81-2970-3C87-C4B1-E7189CAE7571}"/>
              </a:ext>
            </a:extLst>
          </p:cNvPr>
          <p:cNvCxnSpPr>
            <a:cxnSpLocks/>
          </p:cNvCxnSpPr>
          <p:nvPr/>
        </p:nvCxnSpPr>
        <p:spPr>
          <a:xfrm>
            <a:off x="1330997" y="5247513"/>
            <a:ext cx="292608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9" name="Title 1">
            <a:extLst>
              <a:ext uri="{FF2B5EF4-FFF2-40B4-BE49-F238E27FC236}">
                <a16:creationId xmlns:a16="http://schemas.microsoft.com/office/drawing/2014/main" id="{A119DDBC-D122-7FF1-EBFB-0D20A6E4120D}"/>
              </a:ext>
            </a:extLst>
          </p:cNvPr>
          <p:cNvSpPr txBox="1">
            <a:spLocks/>
          </p:cNvSpPr>
          <p:nvPr/>
        </p:nvSpPr>
        <p:spPr>
          <a:xfrm rot="16200000">
            <a:off x="-1059870" y="2992674"/>
            <a:ext cx="3847469" cy="7237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venir Book" panose="02000503020000020003" pitchFamily="2" charset="0"/>
                <a:cs typeface="Calibri" panose="020F0502020204030204" pitchFamily="34" charset="0"/>
              </a:rPr>
              <a:t>Number of states</a:t>
            </a:r>
          </a:p>
        </p:txBody>
      </p:sp>
      <p:sp>
        <p:nvSpPr>
          <p:cNvPr id="160" name="Title 1">
            <a:extLst>
              <a:ext uri="{FF2B5EF4-FFF2-40B4-BE49-F238E27FC236}">
                <a16:creationId xmlns:a16="http://schemas.microsoft.com/office/drawing/2014/main" id="{6BC1FAF6-80FF-D585-7104-AFF343209205}"/>
              </a:ext>
            </a:extLst>
          </p:cNvPr>
          <p:cNvSpPr txBox="1">
            <a:spLocks/>
          </p:cNvSpPr>
          <p:nvPr/>
        </p:nvSpPr>
        <p:spPr>
          <a:xfrm>
            <a:off x="1966378" y="5843085"/>
            <a:ext cx="1620932" cy="8493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venir Book" panose="02000503020000020003" pitchFamily="2" charset="0"/>
                <a:cs typeface="Calibri" panose="020F0502020204030204" pitchFamily="34" charset="0"/>
              </a:rPr>
              <a:t>Energy</a:t>
            </a:r>
          </a:p>
        </p:txBody>
      </p:sp>
      <p:cxnSp>
        <p:nvCxnSpPr>
          <p:cNvPr id="2" name="Straight Arrow Connector 1">
            <a:extLst>
              <a:ext uri="{FF2B5EF4-FFF2-40B4-BE49-F238E27FC236}">
                <a16:creationId xmlns:a16="http://schemas.microsoft.com/office/drawing/2014/main" id="{A3C00299-92D1-0A67-C17D-27C717590D81}"/>
              </a:ext>
            </a:extLst>
          </p:cNvPr>
          <p:cNvCxnSpPr>
            <a:cxnSpLocks/>
          </p:cNvCxnSpPr>
          <p:nvPr/>
        </p:nvCxnSpPr>
        <p:spPr>
          <a:xfrm flipV="1">
            <a:off x="3051327" y="1408867"/>
            <a:ext cx="0" cy="3843867"/>
          </a:xfrm>
          <a:prstGeom prst="straightConnector1">
            <a:avLst/>
          </a:prstGeom>
          <a:ln w="50800">
            <a:solidFill>
              <a:schemeClr val="accent2">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40F4D6E8-8306-1EED-5C52-BD128A203A8D}"/>
              </a:ext>
            </a:extLst>
          </p:cNvPr>
          <p:cNvSpPr txBox="1">
            <a:spLocks/>
          </p:cNvSpPr>
          <p:nvPr/>
        </p:nvSpPr>
        <p:spPr>
          <a:xfrm>
            <a:off x="3125175" y="1371726"/>
            <a:ext cx="516464" cy="5567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chemeClr val="accent2">
                    <a:lumMod val="75000"/>
                  </a:schemeClr>
                </a:solidFill>
                <a:latin typeface="Avenir Book" panose="02000503020000020003" pitchFamily="2" charset="0"/>
                <a:cs typeface="Calibri" panose="020F0502020204030204" pitchFamily="34" charset="0"/>
              </a:rPr>
              <a:t>E</a:t>
            </a:r>
            <a:r>
              <a:rPr lang="en-US" sz="2400" baseline="-25000" dirty="0">
                <a:solidFill>
                  <a:schemeClr val="accent2">
                    <a:lumMod val="75000"/>
                  </a:schemeClr>
                </a:solidFill>
                <a:latin typeface="Avenir Book" panose="02000503020000020003" pitchFamily="2" charset="0"/>
                <a:cs typeface="Calibri" panose="020F0502020204030204" pitchFamily="34" charset="0"/>
              </a:rPr>
              <a:t>F</a:t>
            </a:r>
            <a:endParaRPr lang="en-US" sz="2400" dirty="0">
              <a:solidFill>
                <a:schemeClr val="accent2">
                  <a:lumMod val="75000"/>
                </a:schemeClr>
              </a:solidFill>
              <a:latin typeface="Avenir Book" panose="02000503020000020003" pitchFamily="2" charset="0"/>
              <a:cs typeface="Calibri" panose="020F0502020204030204" pitchFamily="34" charset="0"/>
            </a:endParaRPr>
          </a:p>
        </p:txBody>
      </p:sp>
      <p:cxnSp>
        <p:nvCxnSpPr>
          <p:cNvPr id="6" name="Straight Arrow Connector 5">
            <a:extLst>
              <a:ext uri="{FF2B5EF4-FFF2-40B4-BE49-F238E27FC236}">
                <a16:creationId xmlns:a16="http://schemas.microsoft.com/office/drawing/2014/main" id="{29E650DE-5355-79BA-80A0-CFF7BF160830}"/>
              </a:ext>
            </a:extLst>
          </p:cNvPr>
          <p:cNvCxnSpPr>
            <a:cxnSpLocks/>
          </p:cNvCxnSpPr>
          <p:nvPr/>
        </p:nvCxnSpPr>
        <p:spPr>
          <a:xfrm>
            <a:off x="1428068" y="4311342"/>
            <a:ext cx="1645920" cy="0"/>
          </a:xfrm>
          <a:prstGeom prst="straightConnector1">
            <a:avLst/>
          </a:prstGeom>
          <a:ln w="50800">
            <a:solidFill>
              <a:schemeClr val="accent2">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62" name="Title 1">
            <a:extLst>
              <a:ext uri="{FF2B5EF4-FFF2-40B4-BE49-F238E27FC236}">
                <a16:creationId xmlns:a16="http://schemas.microsoft.com/office/drawing/2014/main" id="{451277D2-D8DF-F220-EFB8-B0EA6FC1DA2C}"/>
              </a:ext>
            </a:extLst>
          </p:cNvPr>
          <p:cNvSpPr txBox="1">
            <a:spLocks/>
          </p:cNvSpPr>
          <p:nvPr/>
        </p:nvSpPr>
        <p:spPr>
          <a:xfrm>
            <a:off x="4237335" y="1923490"/>
            <a:ext cx="3378663" cy="10573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accent1"/>
                </a:solidFill>
                <a:latin typeface="Avenir Book" panose="02000503020000020003" pitchFamily="2" charset="0"/>
                <a:cs typeface="Calibri" panose="020F0502020204030204" pitchFamily="34" charset="0"/>
              </a:rPr>
              <a:t>Increase Field Strength</a:t>
            </a:r>
          </a:p>
        </p:txBody>
      </p:sp>
      <p:sp>
        <p:nvSpPr>
          <p:cNvPr id="63" name="Slide Number Placeholder 1">
            <a:extLst>
              <a:ext uri="{FF2B5EF4-FFF2-40B4-BE49-F238E27FC236}">
                <a16:creationId xmlns:a16="http://schemas.microsoft.com/office/drawing/2014/main" id="{E141C709-7649-35E1-4CE5-7B7F99B39D96}"/>
              </a:ext>
            </a:extLst>
          </p:cNvPr>
          <p:cNvSpPr txBox="1">
            <a:spLocks/>
          </p:cNvSpPr>
          <p:nvPr/>
        </p:nvSpPr>
        <p:spPr>
          <a:xfrm>
            <a:off x="9326880" y="642052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B3E7EA-B7E2-9B4C-974D-CCD9A9561041}" type="slidenum">
              <a:rPr lang="en-US" sz="2000" smtClean="0">
                <a:solidFill>
                  <a:schemeClr val="accent1"/>
                </a:solidFill>
              </a:rPr>
              <a:pPr/>
              <a:t>21</a:t>
            </a:fld>
            <a:endParaRPr lang="en-US" sz="2000">
              <a:solidFill>
                <a:schemeClr val="accent1"/>
              </a:solidFill>
            </a:endParaRPr>
          </a:p>
        </p:txBody>
      </p:sp>
      <p:cxnSp>
        <p:nvCxnSpPr>
          <p:cNvPr id="64" name="Straight Arrow Connector 63">
            <a:extLst>
              <a:ext uri="{FF2B5EF4-FFF2-40B4-BE49-F238E27FC236}">
                <a16:creationId xmlns:a16="http://schemas.microsoft.com/office/drawing/2014/main" id="{0D2684D3-0E04-40F8-FFC2-D4B45EF45AA7}"/>
              </a:ext>
            </a:extLst>
          </p:cNvPr>
          <p:cNvCxnSpPr>
            <a:cxnSpLocks/>
          </p:cNvCxnSpPr>
          <p:nvPr/>
        </p:nvCxnSpPr>
        <p:spPr>
          <a:xfrm>
            <a:off x="4858559" y="3400984"/>
            <a:ext cx="2136217" cy="0"/>
          </a:xfrm>
          <a:prstGeom prst="straightConnector1">
            <a:avLst/>
          </a:prstGeom>
          <a:ln w="952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8017E409-95F8-03BD-42E4-6F41C3986D64}"/>
              </a:ext>
            </a:extLst>
          </p:cNvPr>
          <p:cNvCxnSpPr>
            <a:cxnSpLocks/>
          </p:cNvCxnSpPr>
          <p:nvPr/>
        </p:nvCxnSpPr>
        <p:spPr>
          <a:xfrm flipV="1">
            <a:off x="10313936" y="1467943"/>
            <a:ext cx="0" cy="3843867"/>
          </a:xfrm>
          <a:prstGeom prst="straightConnector1">
            <a:avLst/>
          </a:prstGeom>
          <a:ln w="50800">
            <a:solidFill>
              <a:schemeClr val="accent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1287A5F3-250C-4C24-3FBE-7F4A98CE4F30}"/>
              </a:ext>
            </a:extLst>
          </p:cNvPr>
          <p:cNvCxnSpPr>
            <a:cxnSpLocks/>
          </p:cNvCxnSpPr>
          <p:nvPr/>
        </p:nvCxnSpPr>
        <p:spPr>
          <a:xfrm>
            <a:off x="8707006" y="4003789"/>
            <a:ext cx="1645920" cy="0"/>
          </a:xfrm>
          <a:prstGeom prst="straightConnector1">
            <a:avLst/>
          </a:prstGeom>
          <a:ln w="50800">
            <a:solidFill>
              <a:schemeClr val="accent2">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86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 grpId="0"/>
      <p:bldP spid="6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6CF4E32-35C2-3689-8290-2212D8572A03}"/>
              </a:ext>
            </a:extLst>
          </p:cNvPr>
          <p:cNvSpPr txBox="1">
            <a:spLocks/>
          </p:cNvSpPr>
          <p:nvPr/>
        </p:nvSpPr>
        <p:spPr>
          <a:xfrm>
            <a:off x="0" y="5215467"/>
            <a:ext cx="12191999" cy="120505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accent1"/>
                </a:solidFill>
                <a:latin typeface="Avenir Book" panose="02000503020000020003" pitchFamily="2" charset="0"/>
                <a:cs typeface="Calibri" panose="020F0502020204030204" pitchFamily="34" charset="0"/>
              </a:rPr>
              <a:t>We can use circularly-polarized light to liberate electrons out of certain spin states </a:t>
            </a:r>
          </a:p>
        </p:txBody>
      </p:sp>
      <p:sp>
        <p:nvSpPr>
          <p:cNvPr id="4" name="Slide Number Placeholder 1">
            <a:extLst>
              <a:ext uri="{FF2B5EF4-FFF2-40B4-BE49-F238E27FC236}">
                <a16:creationId xmlns:a16="http://schemas.microsoft.com/office/drawing/2014/main" id="{F6A07276-C432-8525-873A-B691D14329A5}"/>
              </a:ext>
            </a:extLst>
          </p:cNvPr>
          <p:cNvSpPr>
            <a:spLocks noGrp="1"/>
          </p:cNvSpPr>
          <p:nvPr>
            <p:ph type="sldNum" sz="quarter" idx="12"/>
          </p:nvPr>
        </p:nvSpPr>
        <p:spPr>
          <a:xfrm>
            <a:off x="9326880" y="6420524"/>
            <a:ext cx="2743200" cy="365125"/>
          </a:xfrm>
        </p:spPr>
        <p:txBody>
          <a:bodyPr/>
          <a:lstStyle/>
          <a:p>
            <a:fld id="{1FB3E7EA-B7E2-9B4C-974D-CCD9A9561041}" type="slidenum">
              <a:rPr lang="en-US" sz="2000" smtClean="0">
                <a:solidFill>
                  <a:schemeClr val="accent1"/>
                </a:solidFill>
              </a:rPr>
              <a:t>3</a:t>
            </a:fld>
            <a:endParaRPr lang="en-US" sz="2000">
              <a:solidFill>
                <a:schemeClr val="accent1"/>
              </a:solidFill>
            </a:endParaRPr>
          </a:p>
        </p:txBody>
      </p:sp>
      <p:sp>
        <p:nvSpPr>
          <p:cNvPr id="25" name="Title 1">
            <a:extLst>
              <a:ext uri="{FF2B5EF4-FFF2-40B4-BE49-F238E27FC236}">
                <a16:creationId xmlns:a16="http://schemas.microsoft.com/office/drawing/2014/main" id="{B24EAE29-4606-889A-61A8-9F2355ACEB09}"/>
              </a:ext>
            </a:extLst>
          </p:cNvPr>
          <p:cNvSpPr txBox="1">
            <a:spLocks/>
          </p:cNvSpPr>
          <p:nvPr/>
        </p:nvSpPr>
        <p:spPr>
          <a:xfrm>
            <a:off x="2794012" y="2384042"/>
            <a:ext cx="716853" cy="6132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accent1"/>
                </a:solidFill>
                <a:latin typeface="Avenir Book" panose="02000503020000020003" pitchFamily="2" charset="0"/>
                <a:cs typeface="Calibri" panose="020F0502020204030204" pitchFamily="34" charset="0"/>
              </a:rPr>
              <a:t>1</a:t>
            </a:r>
          </a:p>
        </p:txBody>
      </p:sp>
      <p:grpSp>
        <p:nvGrpSpPr>
          <p:cNvPr id="15" name="Group 14">
            <a:extLst>
              <a:ext uri="{FF2B5EF4-FFF2-40B4-BE49-F238E27FC236}">
                <a16:creationId xmlns:a16="http://schemas.microsoft.com/office/drawing/2014/main" id="{35C6DE4B-2355-9C6B-45D8-956628580D32}"/>
              </a:ext>
            </a:extLst>
          </p:cNvPr>
          <p:cNvGrpSpPr/>
          <p:nvPr/>
        </p:nvGrpSpPr>
        <p:grpSpPr>
          <a:xfrm>
            <a:off x="392279" y="914899"/>
            <a:ext cx="11501967" cy="4480155"/>
            <a:chOff x="392279" y="914899"/>
            <a:chExt cx="11501967" cy="4480155"/>
          </a:xfrm>
        </p:grpSpPr>
        <p:cxnSp>
          <p:nvCxnSpPr>
            <p:cNvPr id="5" name="Straight Connector 4">
              <a:extLst>
                <a:ext uri="{FF2B5EF4-FFF2-40B4-BE49-F238E27FC236}">
                  <a16:creationId xmlns:a16="http://schemas.microsoft.com/office/drawing/2014/main" id="{E0FFD169-F5E4-4D24-E750-08D9A24B6833}"/>
                </a:ext>
              </a:extLst>
            </p:cNvPr>
            <p:cNvCxnSpPr/>
            <p:nvPr/>
          </p:nvCxnSpPr>
          <p:spPr>
            <a:xfrm>
              <a:off x="931333" y="4047067"/>
              <a:ext cx="11176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F4E2FE1-61EA-213A-7DFA-7BEC7427FB41}"/>
                </a:ext>
              </a:extLst>
            </p:cNvPr>
            <p:cNvCxnSpPr/>
            <p:nvPr/>
          </p:nvCxnSpPr>
          <p:spPr>
            <a:xfrm>
              <a:off x="2438400" y="4047067"/>
              <a:ext cx="11176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A6A0BF3A-D8A5-D562-9766-068FDB74F1A7}"/>
                </a:ext>
              </a:extLst>
            </p:cNvPr>
            <p:cNvGrpSpPr/>
            <p:nvPr/>
          </p:nvGrpSpPr>
          <p:grpSpPr>
            <a:xfrm>
              <a:off x="1080919" y="3505286"/>
              <a:ext cx="818427" cy="677170"/>
              <a:chOff x="3507758" y="3406841"/>
              <a:chExt cx="818427" cy="677170"/>
            </a:xfrm>
          </p:grpSpPr>
          <p:sp>
            <p:nvSpPr>
              <p:cNvPr id="8" name="Oval 7">
                <a:extLst>
                  <a:ext uri="{FF2B5EF4-FFF2-40B4-BE49-F238E27FC236}">
                    <a16:creationId xmlns:a16="http://schemas.microsoft.com/office/drawing/2014/main" id="{B2771B09-C6FD-24C5-5B2C-C8023B753CAC}"/>
                  </a:ext>
                </a:extLst>
              </p:cNvPr>
              <p:cNvSpPr/>
              <p:nvPr/>
            </p:nvSpPr>
            <p:spPr>
              <a:xfrm>
                <a:off x="3688372" y="3454081"/>
                <a:ext cx="457200" cy="457200"/>
              </a:xfrm>
              <a:prstGeom prst="ellipse">
                <a:avLst/>
              </a:prstGeom>
              <a:solidFill>
                <a:schemeClr val="accent1">
                  <a:lumMod val="50000"/>
                  <a:lumOff val="50000"/>
                </a:schemeClr>
              </a:solidFill>
              <a:ln>
                <a:noFill/>
              </a:ln>
              <a:scene3d>
                <a:camera prst="orthographicFront"/>
                <a:lightRig rig="threePt" dir="t"/>
              </a:scene3d>
              <a:sp3d>
                <a:bevelT w="228600" h="228600"/>
                <a:bevelB w="228600" h="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9" name="Title 1">
                <a:extLst>
                  <a:ext uri="{FF2B5EF4-FFF2-40B4-BE49-F238E27FC236}">
                    <a16:creationId xmlns:a16="http://schemas.microsoft.com/office/drawing/2014/main" id="{751447D1-5AE6-838C-A109-08CE1608D406}"/>
                  </a:ext>
                </a:extLst>
              </p:cNvPr>
              <p:cNvSpPr txBox="1">
                <a:spLocks/>
              </p:cNvSpPr>
              <p:nvPr/>
            </p:nvSpPr>
            <p:spPr>
              <a:xfrm>
                <a:off x="3507758" y="3406841"/>
                <a:ext cx="818427" cy="6771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Avenir Book" panose="02000503020000020003" pitchFamily="2" charset="0"/>
                    <a:cs typeface="Calibri" panose="020F0502020204030204" pitchFamily="34" charset="0"/>
                  </a:rPr>
                  <a:t>e-</a:t>
                </a:r>
              </a:p>
            </p:txBody>
          </p:sp>
        </p:grpSp>
        <p:grpSp>
          <p:nvGrpSpPr>
            <p:cNvPr id="10" name="Group 9">
              <a:extLst>
                <a:ext uri="{FF2B5EF4-FFF2-40B4-BE49-F238E27FC236}">
                  <a16:creationId xmlns:a16="http://schemas.microsoft.com/office/drawing/2014/main" id="{F635EE22-0F19-2E86-46E4-ADA356FC7F15}"/>
                </a:ext>
              </a:extLst>
            </p:cNvPr>
            <p:cNvGrpSpPr/>
            <p:nvPr/>
          </p:nvGrpSpPr>
          <p:grpSpPr>
            <a:xfrm>
              <a:off x="2587986" y="3496940"/>
              <a:ext cx="818427" cy="677170"/>
              <a:chOff x="3507758" y="3406841"/>
              <a:chExt cx="818427" cy="677170"/>
            </a:xfrm>
          </p:grpSpPr>
          <p:sp>
            <p:nvSpPr>
              <p:cNvPr id="11" name="Oval 10">
                <a:extLst>
                  <a:ext uri="{FF2B5EF4-FFF2-40B4-BE49-F238E27FC236}">
                    <a16:creationId xmlns:a16="http://schemas.microsoft.com/office/drawing/2014/main" id="{BF735F97-D56F-57B9-E127-22C96D4DDED6}"/>
                  </a:ext>
                </a:extLst>
              </p:cNvPr>
              <p:cNvSpPr/>
              <p:nvPr/>
            </p:nvSpPr>
            <p:spPr>
              <a:xfrm>
                <a:off x="3688372" y="3454081"/>
                <a:ext cx="457200" cy="457200"/>
              </a:xfrm>
              <a:prstGeom prst="ellipse">
                <a:avLst/>
              </a:prstGeom>
              <a:solidFill>
                <a:schemeClr val="accent1">
                  <a:lumMod val="50000"/>
                  <a:lumOff val="50000"/>
                </a:schemeClr>
              </a:solidFill>
              <a:ln>
                <a:noFill/>
              </a:ln>
              <a:scene3d>
                <a:camera prst="orthographicFront"/>
                <a:lightRig rig="threePt" dir="t"/>
              </a:scene3d>
              <a:sp3d>
                <a:bevelT w="228600" h="228600"/>
                <a:bevelB w="228600" h="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12" name="Title 1">
                <a:extLst>
                  <a:ext uri="{FF2B5EF4-FFF2-40B4-BE49-F238E27FC236}">
                    <a16:creationId xmlns:a16="http://schemas.microsoft.com/office/drawing/2014/main" id="{66A5CF39-51A3-311B-5C9C-54C0E275D40D}"/>
                  </a:ext>
                </a:extLst>
              </p:cNvPr>
              <p:cNvSpPr txBox="1">
                <a:spLocks/>
              </p:cNvSpPr>
              <p:nvPr/>
            </p:nvSpPr>
            <p:spPr>
              <a:xfrm>
                <a:off x="3507758" y="3406841"/>
                <a:ext cx="818427" cy="6771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Avenir Book" panose="02000503020000020003" pitchFamily="2" charset="0"/>
                    <a:cs typeface="Calibri" panose="020F0502020204030204" pitchFamily="34" charset="0"/>
                  </a:rPr>
                  <a:t>e-</a:t>
                </a:r>
              </a:p>
            </p:txBody>
          </p:sp>
        </p:grpSp>
        <p:cxnSp>
          <p:nvCxnSpPr>
            <p:cNvPr id="13" name="Straight Connector 12">
              <a:extLst>
                <a:ext uri="{FF2B5EF4-FFF2-40B4-BE49-F238E27FC236}">
                  <a16:creationId xmlns:a16="http://schemas.microsoft.com/office/drawing/2014/main" id="{C49C00B5-3E17-6F66-80E1-74DC77B0B7A2}"/>
                </a:ext>
              </a:extLst>
            </p:cNvPr>
            <p:cNvCxnSpPr/>
            <p:nvPr/>
          </p:nvCxnSpPr>
          <p:spPr>
            <a:xfrm>
              <a:off x="2288813" y="1270000"/>
              <a:ext cx="11176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AF2D983-A003-4D27-A698-16527AE778F6}"/>
                </a:ext>
              </a:extLst>
            </p:cNvPr>
            <p:cNvCxnSpPr/>
            <p:nvPr/>
          </p:nvCxnSpPr>
          <p:spPr>
            <a:xfrm>
              <a:off x="3911599" y="1253067"/>
              <a:ext cx="11176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5441A65-E99E-BF24-0224-F3C0ABF47771}"/>
                </a:ext>
              </a:extLst>
            </p:cNvPr>
            <p:cNvCxnSpPr>
              <a:cxnSpLocks/>
            </p:cNvCxnSpPr>
            <p:nvPr/>
          </p:nvCxnSpPr>
          <p:spPr>
            <a:xfrm flipV="1">
              <a:off x="1718733" y="1920333"/>
              <a:ext cx="716852" cy="151686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F3A3A57-F34B-92BC-1077-C68678EDEA50}"/>
                </a:ext>
              </a:extLst>
            </p:cNvPr>
            <p:cNvCxnSpPr>
              <a:cxnSpLocks/>
            </p:cNvCxnSpPr>
            <p:nvPr/>
          </p:nvCxnSpPr>
          <p:spPr>
            <a:xfrm flipV="1">
              <a:off x="3225800" y="1920333"/>
              <a:ext cx="716852" cy="151686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86BF60A6-8B32-742A-2B4C-42EC899234C8}"/>
                </a:ext>
              </a:extLst>
            </p:cNvPr>
            <p:cNvSpPr txBox="1">
              <a:spLocks/>
            </p:cNvSpPr>
            <p:nvPr/>
          </p:nvSpPr>
          <p:spPr>
            <a:xfrm>
              <a:off x="1360306" y="2384042"/>
              <a:ext cx="716853" cy="6132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accent1"/>
                  </a:solidFill>
                  <a:latin typeface="Avenir Book" panose="02000503020000020003" pitchFamily="2" charset="0"/>
                  <a:cs typeface="Calibri" panose="020F0502020204030204" pitchFamily="34" charset="0"/>
                </a:rPr>
                <a:t>3</a:t>
              </a:r>
            </a:p>
          </p:txBody>
        </p:sp>
        <p:sp>
          <p:nvSpPr>
            <p:cNvPr id="26" name="Title 1">
              <a:extLst>
                <a:ext uri="{FF2B5EF4-FFF2-40B4-BE49-F238E27FC236}">
                  <a16:creationId xmlns:a16="http://schemas.microsoft.com/office/drawing/2014/main" id="{CB3A906B-C7FA-4433-F98B-224B77E0699A}"/>
                </a:ext>
              </a:extLst>
            </p:cNvPr>
            <p:cNvSpPr txBox="1">
              <a:spLocks/>
            </p:cNvSpPr>
            <p:nvPr/>
          </p:nvSpPr>
          <p:spPr>
            <a:xfrm>
              <a:off x="392279" y="4110999"/>
              <a:ext cx="1893721" cy="6132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accent1"/>
                  </a:solidFill>
                  <a:latin typeface="Avenir Book" panose="02000503020000020003" pitchFamily="2" charset="0"/>
                  <a:cs typeface="Calibri" panose="020F0502020204030204" pitchFamily="34" charset="0"/>
                </a:rPr>
                <a:t>+3/2</a:t>
              </a:r>
            </a:p>
          </p:txBody>
        </p:sp>
        <p:sp>
          <p:nvSpPr>
            <p:cNvPr id="28" name="Title 1">
              <a:extLst>
                <a:ext uri="{FF2B5EF4-FFF2-40B4-BE49-F238E27FC236}">
                  <a16:creationId xmlns:a16="http://schemas.microsoft.com/office/drawing/2014/main" id="{B9D5D839-91E9-1E64-349B-6DDA9BE086F8}"/>
                </a:ext>
              </a:extLst>
            </p:cNvPr>
            <p:cNvSpPr txBox="1">
              <a:spLocks/>
            </p:cNvSpPr>
            <p:nvPr/>
          </p:nvSpPr>
          <p:spPr>
            <a:xfrm>
              <a:off x="2017878" y="4110999"/>
              <a:ext cx="1893721" cy="6132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accent1"/>
                  </a:solidFill>
                  <a:latin typeface="Avenir Book" panose="02000503020000020003" pitchFamily="2" charset="0"/>
                  <a:cs typeface="Calibri" panose="020F0502020204030204" pitchFamily="34" charset="0"/>
                </a:rPr>
                <a:t>+1/2</a:t>
              </a:r>
            </a:p>
          </p:txBody>
        </p:sp>
        <p:sp>
          <p:nvSpPr>
            <p:cNvPr id="29" name="Title 1">
              <a:extLst>
                <a:ext uri="{FF2B5EF4-FFF2-40B4-BE49-F238E27FC236}">
                  <a16:creationId xmlns:a16="http://schemas.microsoft.com/office/drawing/2014/main" id="{68A4348E-FE04-6EBE-1174-BD4E14FEADB7}"/>
                </a:ext>
              </a:extLst>
            </p:cNvPr>
            <p:cNvSpPr txBox="1">
              <a:spLocks/>
            </p:cNvSpPr>
            <p:nvPr/>
          </p:nvSpPr>
          <p:spPr>
            <a:xfrm>
              <a:off x="1821739" y="1343071"/>
              <a:ext cx="1893721" cy="6132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accent1"/>
                  </a:solidFill>
                  <a:latin typeface="Avenir Book" panose="02000503020000020003" pitchFamily="2" charset="0"/>
                  <a:cs typeface="Calibri" panose="020F0502020204030204" pitchFamily="34" charset="0"/>
                </a:rPr>
                <a:t>+1/2</a:t>
              </a:r>
            </a:p>
          </p:txBody>
        </p:sp>
        <p:sp>
          <p:nvSpPr>
            <p:cNvPr id="30" name="Title 1">
              <a:extLst>
                <a:ext uri="{FF2B5EF4-FFF2-40B4-BE49-F238E27FC236}">
                  <a16:creationId xmlns:a16="http://schemas.microsoft.com/office/drawing/2014/main" id="{A5E3A979-336D-8668-2F02-249B8AA1BA30}"/>
                </a:ext>
              </a:extLst>
            </p:cNvPr>
            <p:cNvSpPr txBox="1">
              <a:spLocks/>
            </p:cNvSpPr>
            <p:nvPr/>
          </p:nvSpPr>
          <p:spPr>
            <a:xfrm>
              <a:off x="3423346" y="1352479"/>
              <a:ext cx="1893721" cy="6132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accent1"/>
                  </a:solidFill>
                  <a:latin typeface="Avenir Book" panose="02000503020000020003" pitchFamily="2" charset="0"/>
                  <a:cs typeface="Calibri" panose="020F0502020204030204" pitchFamily="34" charset="0"/>
                </a:rPr>
                <a:t>-1/2</a:t>
              </a:r>
            </a:p>
          </p:txBody>
        </p:sp>
        <p:cxnSp>
          <p:nvCxnSpPr>
            <p:cNvPr id="48" name="Straight Connector 47">
              <a:extLst>
                <a:ext uri="{FF2B5EF4-FFF2-40B4-BE49-F238E27FC236}">
                  <a16:creationId xmlns:a16="http://schemas.microsoft.com/office/drawing/2014/main" id="{661E5292-B7B3-6491-84BB-2AC0B84CA637}"/>
                </a:ext>
              </a:extLst>
            </p:cNvPr>
            <p:cNvCxnSpPr/>
            <p:nvPr/>
          </p:nvCxnSpPr>
          <p:spPr>
            <a:xfrm>
              <a:off x="7508512" y="4094307"/>
              <a:ext cx="11176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8B63EE8-9A1B-42C6-82D2-1E019C4AD042}"/>
                </a:ext>
              </a:extLst>
            </p:cNvPr>
            <p:cNvCxnSpPr/>
            <p:nvPr/>
          </p:nvCxnSpPr>
          <p:spPr>
            <a:xfrm>
              <a:off x="9015579" y="4686971"/>
              <a:ext cx="11176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EF33AC7E-FD64-6F27-66D7-B30EFD2EE0D4}"/>
                </a:ext>
              </a:extLst>
            </p:cNvPr>
            <p:cNvGrpSpPr/>
            <p:nvPr/>
          </p:nvGrpSpPr>
          <p:grpSpPr>
            <a:xfrm>
              <a:off x="7658098" y="3552526"/>
              <a:ext cx="818427" cy="677170"/>
              <a:chOff x="3507758" y="3406841"/>
              <a:chExt cx="818427" cy="677170"/>
            </a:xfrm>
          </p:grpSpPr>
          <p:sp>
            <p:nvSpPr>
              <p:cNvPr id="51" name="Oval 50">
                <a:extLst>
                  <a:ext uri="{FF2B5EF4-FFF2-40B4-BE49-F238E27FC236}">
                    <a16:creationId xmlns:a16="http://schemas.microsoft.com/office/drawing/2014/main" id="{F357BB52-B7B7-1378-9E8E-0598B35DB377}"/>
                  </a:ext>
                </a:extLst>
              </p:cNvPr>
              <p:cNvSpPr/>
              <p:nvPr/>
            </p:nvSpPr>
            <p:spPr>
              <a:xfrm>
                <a:off x="3688372" y="3454081"/>
                <a:ext cx="457200" cy="457200"/>
              </a:xfrm>
              <a:prstGeom prst="ellipse">
                <a:avLst/>
              </a:prstGeom>
              <a:solidFill>
                <a:schemeClr val="accent1">
                  <a:lumMod val="50000"/>
                  <a:lumOff val="50000"/>
                </a:schemeClr>
              </a:solidFill>
              <a:ln>
                <a:noFill/>
              </a:ln>
              <a:scene3d>
                <a:camera prst="orthographicFront"/>
                <a:lightRig rig="threePt" dir="t"/>
              </a:scene3d>
              <a:sp3d>
                <a:bevelT w="228600" h="228600"/>
                <a:bevelB w="228600" h="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52" name="Title 1">
                <a:extLst>
                  <a:ext uri="{FF2B5EF4-FFF2-40B4-BE49-F238E27FC236}">
                    <a16:creationId xmlns:a16="http://schemas.microsoft.com/office/drawing/2014/main" id="{B9EC4D88-B236-7546-17D2-07E93249976D}"/>
                  </a:ext>
                </a:extLst>
              </p:cNvPr>
              <p:cNvSpPr txBox="1">
                <a:spLocks/>
              </p:cNvSpPr>
              <p:nvPr/>
            </p:nvSpPr>
            <p:spPr>
              <a:xfrm>
                <a:off x="3507758" y="3406841"/>
                <a:ext cx="818427" cy="6771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Avenir Book" panose="02000503020000020003" pitchFamily="2" charset="0"/>
                    <a:cs typeface="Calibri" panose="020F0502020204030204" pitchFamily="34" charset="0"/>
                  </a:rPr>
                  <a:t>e-</a:t>
                </a:r>
              </a:p>
            </p:txBody>
          </p:sp>
        </p:grpSp>
        <p:grpSp>
          <p:nvGrpSpPr>
            <p:cNvPr id="53" name="Group 52">
              <a:extLst>
                <a:ext uri="{FF2B5EF4-FFF2-40B4-BE49-F238E27FC236}">
                  <a16:creationId xmlns:a16="http://schemas.microsoft.com/office/drawing/2014/main" id="{42FD2973-A0BC-B6B0-3C29-F4355B796561}"/>
                </a:ext>
              </a:extLst>
            </p:cNvPr>
            <p:cNvGrpSpPr/>
            <p:nvPr/>
          </p:nvGrpSpPr>
          <p:grpSpPr>
            <a:xfrm>
              <a:off x="9165165" y="4136844"/>
              <a:ext cx="818427" cy="677170"/>
              <a:chOff x="3507758" y="3406841"/>
              <a:chExt cx="818427" cy="677170"/>
            </a:xfrm>
          </p:grpSpPr>
          <p:sp>
            <p:nvSpPr>
              <p:cNvPr id="54" name="Oval 53">
                <a:extLst>
                  <a:ext uri="{FF2B5EF4-FFF2-40B4-BE49-F238E27FC236}">
                    <a16:creationId xmlns:a16="http://schemas.microsoft.com/office/drawing/2014/main" id="{76D72319-D3C5-C403-60A9-8DF46123EEE0}"/>
                  </a:ext>
                </a:extLst>
              </p:cNvPr>
              <p:cNvSpPr/>
              <p:nvPr/>
            </p:nvSpPr>
            <p:spPr>
              <a:xfrm>
                <a:off x="3688372" y="3454081"/>
                <a:ext cx="457200" cy="457200"/>
              </a:xfrm>
              <a:prstGeom prst="ellipse">
                <a:avLst/>
              </a:prstGeom>
              <a:solidFill>
                <a:schemeClr val="accent1">
                  <a:lumMod val="50000"/>
                  <a:lumOff val="50000"/>
                </a:schemeClr>
              </a:solidFill>
              <a:ln>
                <a:noFill/>
              </a:ln>
              <a:scene3d>
                <a:camera prst="orthographicFront"/>
                <a:lightRig rig="threePt" dir="t"/>
              </a:scene3d>
              <a:sp3d>
                <a:bevelT w="228600" h="228600"/>
                <a:bevelB w="228600" h="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55" name="Title 1">
                <a:extLst>
                  <a:ext uri="{FF2B5EF4-FFF2-40B4-BE49-F238E27FC236}">
                    <a16:creationId xmlns:a16="http://schemas.microsoft.com/office/drawing/2014/main" id="{DDB6FAF2-4C8D-2911-CFA4-70E7D49CE4D0}"/>
                  </a:ext>
                </a:extLst>
              </p:cNvPr>
              <p:cNvSpPr txBox="1">
                <a:spLocks/>
              </p:cNvSpPr>
              <p:nvPr/>
            </p:nvSpPr>
            <p:spPr>
              <a:xfrm>
                <a:off x="3507758" y="3406841"/>
                <a:ext cx="818427" cy="6771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Avenir Book" panose="02000503020000020003" pitchFamily="2" charset="0"/>
                    <a:cs typeface="Calibri" panose="020F0502020204030204" pitchFamily="34" charset="0"/>
                  </a:rPr>
                  <a:t>e-</a:t>
                </a:r>
              </a:p>
            </p:txBody>
          </p:sp>
        </p:grpSp>
        <p:cxnSp>
          <p:nvCxnSpPr>
            <p:cNvPr id="56" name="Straight Connector 55">
              <a:extLst>
                <a:ext uri="{FF2B5EF4-FFF2-40B4-BE49-F238E27FC236}">
                  <a16:creationId xmlns:a16="http://schemas.microsoft.com/office/drawing/2014/main" id="{B40501B1-8D55-3ACF-6A49-F662FD481E6B}"/>
                </a:ext>
              </a:extLst>
            </p:cNvPr>
            <p:cNvCxnSpPr/>
            <p:nvPr/>
          </p:nvCxnSpPr>
          <p:spPr>
            <a:xfrm>
              <a:off x="8865992" y="1317240"/>
              <a:ext cx="11176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A685A74-BD1B-47EE-EE69-3304503B18DF}"/>
                </a:ext>
              </a:extLst>
            </p:cNvPr>
            <p:cNvCxnSpPr/>
            <p:nvPr/>
          </p:nvCxnSpPr>
          <p:spPr>
            <a:xfrm>
              <a:off x="10488778" y="1300307"/>
              <a:ext cx="11176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12E722D-4CEC-2E41-CC18-E28A7574EDC0}"/>
                </a:ext>
              </a:extLst>
            </p:cNvPr>
            <p:cNvCxnSpPr>
              <a:cxnSpLocks/>
            </p:cNvCxnSpPr>
            <p:nvPr/>
          </p:nvCxnSpPr>
          <p:spPr>
            <a:xfrm flipV="1">
              <a:off x="8295912" y="1967573"/>
              <a:ext cx="716852" cy="151686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41C0F935-2D9D-98E0-F689-DB12F28DA57E}"/>
                </a:ext>
              </a:extLst>
            </p:cNvPr>
            <p:cNvCxnSpPr>
              <a:cxnSpLocks/>
            </p:cNvCxnSpPr>
            <p:nvPr/>
          </p:nvCxnSpPr>
          <p:spPr>
            <a:xfrm flipV="1">
              <a:off x="9662707" y="2594136"/>
              <a:ext cx="716852" cy="151686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62" name="Title 1">
              <a:extLst>
                <a:ext uri="{FF2B5EF4-FFF2-40B4-BE49-F238E27FC236}">
                  <a16:creationId xmlns:a16="http://schemas.microsoft.com/office/drawing/2014/main" id="{D34CEFA4-96C9-715C-5AA5-3617513FAA16}"/>
                </a:ext>
              </a:extLst>
            </p:cNvPr>
            <p:cNvSpPr txBox="1">
              <a:spLocks/>
            </p:cNvSpPr>
            <p:nvPr/>
          </p:nvSpPr>
          <p:spPr>
            <a:xfrm>
              <a:off x="8561191" y="4781816"/>
              <a:ext cx="1893721" cy="6132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accent1"/>
                  </a:solidFill>
                  <a:latin typeface="Avenir Book" panose="02000503020000020003" pitchFamily="2" charset="0"/>
                  <a:cs typeface="Calibri" panose="020F0502020204030204" pitchFamily="34" charset="0"/>
                </a:rPr>
                <a:t>+1/2</a:t>
              </a:r>
            </a:p>
          </p:txBody>
        </p:sp>
        <p:sp>
          <p:nvSpPr>
            <p:cNvPr id="63" name="Title 1">
              <a:extLst>
                <a:ext uri="{FF2B5EF4-FFF2-40B4-BE49-F238E27FC236}">
                  <a16:creationId xmlns:a16="http://schemas.microsoft.com/office/drawing/2014/main" id="{D1FBAEA1-F3EB-0C72-8DA6-AF0AA8E17D49}"/>
                </a:ext>
              </a:extLst>
            </p:cNvPr>
            <p:cNvSpPr txBox="1">
              <a:spLocks/>
            </p:cNvSpPr>
            <p:nvPr/>
          </p:nvSpPr>
          <p:spPr>
            <a:xfrm>
              <a:off x="8398918" y="1390311"/>
              <a:ext cx="1893721" cy="6132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accent1"/>
                  </a:solidFill>
                  <a:latin typeface="Avenir Book" panose="02000503020000020003" pitchFamily="2" charset="0"/>
                  <a:cs typeface="Calibri" panose="020F0502020204030204" pitchFamily="34" charset="0"/>
                </a:rPr>
                <a:t>+1/2</a:t>
              </a:r>
            </a:p>
          </p:txBody>
        </p:sp>
        <p:sp>
          <p:nvSpPr>
            <p:cNvPr id="64" name="Title 1">
              <a:extLst>
                <a:ext uri="{FF2B5EF4-FFF2-40B4-BE49-F238E27FC236}">
                  <a16:creationId xmlns:a16="http://schemas.microsoft.com/office/drawing/2014/main" id="{39E1BEFA-41E3-CCE4-1F53-4755CC2E1A92}"/>
                </a:ext>
              </a:extLst>
            </p:cNvPr>
            <p:cNvSpPr txBox="1">
              <a:spLocks/>
            </p:cNvSpPr>
            <p:nvPr/>
          </p:nvSpPr>
          <p:spPr>
            <a:xfrm>
              <a:off x="10000525" y="1399719"/>
              <a:ext cx="1893721" cy="6132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accent1"/>
                  </a:solidFill>
                  <a:latin typeface="Avenir Book" panose="02000503020000020003" pitchFamily="2" charset="0"/>
                  <a:cs typeface="Calibri" panose="020F0502020204030204" pitchFamily="34" charset="0"/>
                </a:rPr>
                <a:t>-1/2</a:t>
              </a:r>
            </a:p>
          </p:txBody>
        </p:sp>
        <p:sp>
          <p:nvSpPr>
            <p:cNvPr id="65" name="Title 1">
              <a:extLst>
                <a:ext uri="{FF2B5EF4-FFF2-40B4-BE49-F238E27FC236}">
                  <a16:creationId xmlns:a16="http://schemas.microsoft.com/office/drawing/2014/main" id="{57D719B6-AF19-1369-0580-896874653631}"/>
                </a:ext>
              </a:extLst>
            </p:cNvPr>
            <p:cNvSpPr txBox="1">
              <a:spLocks/>
            </p:cNvSpPr>
            <p:nvPr/>
          </p:nvSpPr>
          <p:spPr>
            <a:xfrm>
              <a:off x="7071055" y="4229696"/>
              <a:ext cx="1893721" cy="6132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accent1"/>
                  </a:solidFill>
                  <a:latin typeface="Avenir Book" panose="02000503020000020003" pitchFamily="2" charset="0"/>
                  <a:cs typeface="Calibri" panose="020F0502020204030204" pitchFamily="34" charset="0"/>
                </a:rPr>
                <a:t>+3/2</a:t>
              </a:r>
            </a:p>
          </p:txBody>
        </p:sp>
        <p:sp>
          <p:nvSpPr>
            <p:cNvPr id="67" name="Multiply 66">
              <a:extLst>
                <a:ext uri="{FF2B5EF4-FFF2-40B4-BE49-F238E27FC236}">
                  <a16:creationId xmlns:a16="http://schemas.microsoft.com/office/drawing/2014/main" id="{755D93C1-3BF8-2009-BEEE-F386F58EC072}"/>
                </a:ext>
              </a:extLst>
            </p:cNvPr>
            <p:cNvSpPr/>
            <p:nvPr/>
          </p:nvSpPr>
          <p:spPr>
            <a:xfrm>
              <a:off x="10574147" y="914899"/>
              <a:ext cx="946861" cy="1060117"/>
            </a:xfrm>
            <a:prstGeom prst="mathMultiply">
              <a:avLst>
                <a:gd name="adj1" fmla="val 127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Arrow Connector 67">
              <a:extLst>
                <a:ext uri="{FF2B5EF4-FFF2-40B4-BE49-F238E27FC236}">
                  <a16:creationId xmlns:a16="http://schemas.microsoft.com/office/drawing/2014/main" id="{F096C707-AE88-0982-F844-76ABC37B527B}"/>
                </a:ext>
              </a:extLst>
            </p:cNvPr>
            <p:cNvCxnSpPr>
              <a:cxnSpLocks/>
            </p:cNvCxnSpPr>
            <p:nvPr/>
          </p:nvCxnSpPr>
          <p:spPr>
            <a:xfrm>
              <a:off x="5029199" y="2997280"/>
              <a:ext cx="2136217" cy="0"/>
            </a:xfrm>
            <a:prstGeom prst="straightConnector1">
              <a:avLst/>
            </a:prstGeom>
            <a:ln w="952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9" name="Title 1">
              <a:extLst>
                <a:ext uri="{FF2B5EF4-FFF2-40B4-BE49-F238E27FC236}">
                  <a16:creationId xmlns:a16="http://schemas.microsoft.com/office/drawing/2014/main" id="{D1AF395E-3C4F-8636-73A8-46773382DC43}"/>
                </a:ext>
              </a:extLst>
            </p:cNvPr>
            <p:cNvSpPr txBox="1">
              <a:spLocks/>
            </p:cNvSpPr>
            <p:nvPr/>
          </p:nvSpPr>
          <p:spPr>
            <a:xfrm>
              <a:off x="4460049" y="2284631"/>
              <a:ext cx="3378663" cy="62810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accent1"/>
                  </a:solidFill>
                  <a:latin typeface="Avenir Book" panose="02000503020000020003" pitchFamily="2" charset="0"/>
                  <a:cs typeface="Calibri" panose="020F0502020204030204" pitchFamily="34" charset="0"/>
                </a:rPr>
                <a:t>Crystal Strain</a:t>
              </a:r>
            </a:p>
          </p:txBody>
        </p:sp>
      </p:grpSp>
      <p:sp>
        <p:nvSpPr>
          <p:cNvPr id="2" name="Rectangle 1">
            <a:extLst>
              <a:ext uri="{FF2B5EF4-FFF2-40B4-BE49-F238E27FC236}">
                <a16:creationId xmlns:a16="http://schemas.microsoft.com/office/drawing/2014/main" id="{BEDF4E18-D481-6707-F8E8-B54C3BCE9D11}"/>
              </a:ext>
            </a:extLst>
          </p:cNvPr>
          <p:cNvSpPr/>
          <p:nvPr/>
        </p:nvSpPr>
        <p:spPr>
          <a:xfrm>
            <a:off x="4375315" y="82027"/>
            <a:ext cx="7816685" cy="276999"/>
          </a:xfrm>
          <a:prstGeom prst="rect">
            <a:avLst/>
          </a:prstGeom>
        </p:spPr>
        <p:txBody>
          <a:bodyPr wrap="square">
            <a:spAutoFit/>
          </a:bodyPr>
          <a:lstStyle/>
          <a:p>
            <a:pPr algn="r"/>
            <a:r>
              <a:rPr lang="en-US" sz="1200" dirty="0">
                <a:solidFill>
                  <a:schemeClr val="bg1">
                    <a:lumMod val="65000"/>
                  </a:schemeClr>
                </a:solidFill>
              </a:rPr>
              <a:t>Image based on</a:t>
            </a:r>
            <a:r>
              <a:rPr lang="en-US" sz="1200" i="1" dirty="0">
                <a:solidFill>
                  <a:schemeClr val="bg1">
                    <a:lumMod val="65000"/>
                  </a:schemeClr>
                </a:solidFill>
              </a:rPr>
              <a:t> Polarized Electron Sources</a:t>
            </a:r>
            <a:r>
              <a:rPr lang="en-US" sz="1200" dirty="0">
                <a:solidFill>
                  <a:schemeClr val="bg1">
                    <a:lumMod val="65000"/>
                  </a:schemeClr>
                </a:solidFill>
              </a:rPr>
              <a:t>, </a:t>
            </a:r>
            <a:r>
              <a:rPr lang="en-US" sz="1200" dirty="0">
                <a:solidFill>
                  <a:schemeClr val="bg1">
                    <a:lumMod val="65000"/>
                  </a:schemeClr>
                </a:solidFill>
                <a:hlinkClick r:id="rId3">
                  <a:extLst>
                    <a:ext uri="{A12FA001-AC4F-418D-AE19-62706E023703}">
                      <ahyp:hlinkClr xmlns:ahyp="http://schemas.microsoft.com/office/drawing/2018/hyperlinkcolor" val="tx"/>
                    </a:ext>
                  </a:extLst>
                </a:hlinkClick>
              </a:rPr>
              <a:t>https://accelconf.web.cern.ch/p95/ARTICLES/MPE/MPE08.PDF</a:t>
            </a:r>
            <a:r>
              <a:rPr lang="en-US" sz="1200" dirty="0">
                <a:solidFill>
                  <a:schemeClr val="bg1">
                    <a:lumMod val="65000"/>
                  </a:schemeClr>
                </a:solidFill>
              </a:rPr>
              <a:t> </a:t>
            </a:r>
          </a:p>
        </p:txBody>
      </p:sp>
    </p:spTree>
    <p:extLst>
      <p:ext uri="{BB962C8B-B14F-4D97-AF65-F5344CB8AC3E}">
        <p14:creationId xmlns:p14="http://schemas.microsoft.com/office/powerpoint/2010/main" val="383746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2B6398A-C3E3-0AFE-F321-84A63F6B276C}"/>
              </a:ext>
            </a:extLst>
          </p:cNvPr>
          <p:cNvSpPr txBox="1">
            <a:spLocks/>
          </p:cNvSpPr>
          <p:nvPr/>
        </p:nvSpPr>
        <p:spPr>
          <a:xfrm>
            <a:off x="618564" y="5252551"/>
            <a:ext cx="10954871" cy="116797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accent1"/>
                </a:solidFill>
                <a:latin typeface="Avenir Book" panose="02000503020000020003" pitchFamily="2" charset="0"/>
                <a:cs typeface="Calibri" panose="020F0502020204030204" pitchFamily="34" charset="0"/>
              </a:rPr>
              <a:t>Schematic of a photocathode composed of GaAs, </a:t>
            </a:r>
            <a:r>
              <a:rPr lang="en-US" dirty="0" err="1">
                <a:solidFill>
                  <a:schemeClr val="accent1"/>
                </a:solidFill>
                <a:latin typeface="Avenir Book" panose="02000503020000020003" pitchFamily="2" charset="0"/>
                <a:cs typeface="Calibri" panose="020F0502020204030204" pitchFamily="34" charset="0"/>
              </a:rPr>
              <a:t>AlGaAs</a:t>
            </a:r>
            <a:r>
              <a:rPr lang="en-US" dirty="0">
                <a:solidFill>
                  <a:schemeClr val="accent1"/>
                </a:solidFill>
                <a:latin typeface="Avenir Book" panose="02000503020000020003" pitchFamily="2" charset="0"/>
                <a:cs typeface="Calibri" panose="020F0502020204030204" pitchFamily="34" charset="0"/>
              </a:rPr>
              <a:t>, and </a:t>
            </a:r>
            <a:r>
              <a:rPr lang="en-US" dirty="0" err="1">
                <a:solidFill>
                  <a:schemeClr val="accent1"/>
                </a:solidFill>
                <a:latin typeface="Avenir Book" panose="02000503020000020003" pitchFamily="2" charset="0"/>
                <a:cs typeface="Calibri" panose="020F0502020204030204" pitchFamily="34" charset="0"/>
              </a:rPr>
              <a:t>InAlGaAs</a:t>
            </a:r>
            <a:r>
              <a:rPr lang="en-US" dirty="0">
                <a:solidFill>
                  <a:schemeClr val="accent1"/>
                </a:solidFill>
                <a:latin typeface="Avenir Book" panose="02000503020000020003" pitchFamily="2" charset="0"/>
                <a:cs typeface="Calibri" panose="020F0502020204030204" pitchFamily="34" charset="0"/>
              </a:rPr>
              <a:t> </a:t>
            </a:r>
          </a:p>
        </p:txBody>
      </p:sp>
      <p:sp>
        <p:nvSpPr>
          <p:cNvPr id="4" name="Slide Number Placeholder 1">
            <a:extLst>
              <a:ext uri="{FF2B5EF4-FFF2-40B4-BE49-F238E27FC236}">
                <a16:creationId xmlns:a16="http://schemas.microsoft.com/office/drawing/2014/main" id="{49BDBCE3-30F8-F712-4E47-AB1039A94EE9}"/>
              </a:ext>
            </a:extLst>
          </p:cNvPr>
          <p:cNvSpPr txBox="1">
            <a:spLocks/>
          </p:cNvSpPr>
          <p:nvPr/>
        </p:nvSpPr>
        <p:spPr>
          <a:xfrm>
            <a:off x="11353800" y="6438649"/>
            <a:ext cx="716280" cy="347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B3E7EA-B7E2-9B4C-974D-CCD9A9561041}" type="slidenum">
              <a:rPr lang="en-US" sz="2000" smtClean="0">
                <a:solidFill>
                  <a:schemeClr val="accent1"/>
                </a:solidFill>
              </a:rPr>
              <a:pPr/>
              <a:t>4</a:t>
            </a:fld>
            <a:endParaRPr lang="en-US" sz="2000">
              <a:solidFill>
                <a:schemeClr val="accent1"/>
              </a:solidFill>
            </a:endParaRPr>
          </a:p>
        </p:txBody>
      </p:sp>
      <p:grpSp>
        <p:nvGrpSpPr>
          <p:cNvPr id="24" name="Group 23">
            <a:extLst>
              <a:ext uri="{FF2B5EF4-FFF2-40B4-BE49-F238E27FC236}">
                <a16:creationId xmlns:a16="http://schemas.microsoft.com/office/drawing/2014/main" id="{D89B00E8-77D4-4E2F-C61C-F2DC90D02987}"/>
              </a:ext>
            </a:extLst>
          </p:cNvPr>
          <p:cNvGrpSpPr/>
          <p:nvPr/>
        </p:nvGrpSpPr>
        <p:grpSpPr>
          <a:xfrm>
            <a:off x="2663543" y="730444"/>
            <a:ext cx="7910010" cy="4256755"/>
            <a:chOff x="9287256" y="5604053"/>
            <a:chExt cx="9229116" cy="4518671"/>
          </a:xfrm>
        </p:grpSpPr>
        <p:sp>
          <p:nvSpPr>
            <p:cNvPr id="25" name="Rectangle 24">
              <a:extLst>
                <a:ext uri="{FF2B5EF4-FFF2-40B4-BE49-F238E27FC236}">
                  <a16:creationId xmlns:a16="http://schemas.microsoft.com/office/drawing/2014/main" id="{11191C6F-6C84-7218-A726-7DD917D54F90}"/>
                </a:ext>
              </a:extLst>
            </p:cNvPr>
            <p:cNvSpPr/>
            <p:nvPr/>
          </p:nvSpPr>
          <p:spPr>
            <a:xfrm>
              <a:off x="9288117" y="9423212"/>
              <a:ext cx="5105400" cy="699512"/>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latin typeface="Avenir Book" panose="02000503020000020003" pitchFamily="2" charset="0"/>
              </a:endParaRPr>
            </a:p>
          </p:txBody>
        </p:sp>
        <p:sp>
          <p:nvSpPr>
            <p:cNvPr id="26" name="Rectangle 25">
              <a:extLst>
                <a:ext uri="{FF2B5EF4-FFF2-40B4-BE49-F238E27FC236}">
                  <a16:creationId xmlns:a16="http://schemas.microsoft.com/office/drawing/2014/main" id="{D0DF50D9-9643-6441-9058-1CDB3034C7CC}"/>
                </a:ext>
              </a:extLst>
            </p:cNvPr>
            <p:cNvSpPr/>
            <p:nvPr/>
          </p:nvSpPr>
          <p:spPr>
            <a:xfrm>
              <a:off x="9288117" y="8765650"/>
              <a:ext cx="5105400" cy="673066"/>
            </a:xfrm>
            <a:prstGeom prst="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7" name="Rectangle 26">
              <a:extLst>
                <a:ext uri="{FF2B5EF4-FFF2-40B4-BE49-F238E27FC236}">
                  <a16:creationId xmlns:a16="http://schemas.microsoft.com/office/drawing/2014/main" id="{BC02469B-06F6-92D5-9E05-B6DF46BE9766}"/>
                </a:ext>
              </a:extLst>
            </p:cNvPr>
            <p:cNvSpPr/>
            <p:nvPr/>
          </p:nvSpPr>
          <p:spPr>
            <a:xfrm>
              <a:off x="9290304" y="8153654"/>
              <a:ext cx="5105400" cy="612648"/>
            </a:xfrm>
            <a:prstGeom prst="rect">
              <a:avLst/>
            </a:prstGeom>
            <a:solidFill>
              <a:srgbClr val="9824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venir Book" panose="02000503020000020003" pitchFamily="2" charset="0"/>
              </a:endParaRPr>
            </a:p>
          </p:txBody>
        </p:sp>
        <p:sp>
          <p:nvSpPr>
            <p:cNvPr id="29" name="Rectangle 28">
              <a:extLst>
                <a:ext uri="{FF2B5EF4-FFF2-40B4-BE49-F238E27FC236}">
                  <a16:creationId xmlns:a16="http://schemas.microsoft.com/office/drawing/2014/main" id="{01355CDE-2F96-0B34-157D-A4ACA11C4B8C}"/>
                </a:ext>
              </a:extLst>
            </p:cNvPr>
            <p:cNvSpPr/>
            <p:nvPr/>
          </p:nvSpPr>
          <p:spPr>
            <a:xfrm>
              <a:off x="9288117" y="5903047"/>
              <a:ext cx="5105399" cy="381000"/>
            </a:xfrm>
            <a:prstGeom prst="rect">
              <a:avLst/>
            </a:prstGeom>
            <a:solidFill>
              <a:srgbClr val="9824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venir Book" panose="02000503020000020003" pitchFamily="2" charset="0"/>
              </a:endParaRPr>
            </a:p>
          </p:txBody>
        </p:sp>
        <p:sp>
          <p:nvSpPr>
            <p:cNvPr id="30" name="Rectangle 29">
              <a:extLst>
                <a:ext uri="{FF2B5EF4-FFF2-40B4-BE49-F238E27FC236}">
                  <a16:creationId xmlns:a16="http://schemas.microsoft.com/office/drawing/2014/main" id="{BFAD92B4-6373-1223-F2AC-A30EE94BCC00}"/>
                </a:ext>
              </a:extLst>
            </p:cNvPr>
            <p:cNvSpPr/>
            <p:nvPr/>
          </p:nvSpPr>
          <p:spPr>
            <a:xfrm>
              <a:off x="9288117" y="5637889"/>
              <a:ext cx="5105400" cy="26265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1" name="Title 1">
              <a:extLst>
                <a:ext uri="{FF2B5EF4-FFF2-40B4-BE49-F238E27FC236}">
                  <a16:creationId xmlns:a16="http://schemas.microsoft.com/office/drawing/2014/main" id="{6F214365-2CEF-7A95-4F0B-937C324BEC1D}"/>
                </a:ext>
              </a:extLst>
            </p:cNvPr>
            <p:cNvSpPr txBox="1">
              <a:spLocks/>
            </p:cNvSpPr>
            <p:nvPr/>
          </p:nvSpPr>
          <p:spPr>
            <a:xfrm>
              <a:off x="10447702" y="9576780"/>
              <a:ext cx="2786230" cy="4917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chemeClr val="bg1"/>
                  </a:solidFill>
                  <a:latin typeface="Avenir Book" panose="02000503020000020003" pitchFamily="2" charset="0"/>
                  <a:cs typeface="Calibri" panose="020F0502020204030204" pitchFamily="34" charset="0"/>
                </a:rPr>
                <a:t>GaAs</a:t>
              </a:r>
              <a:r>
                <a:rPr lang="en-US" sz="2400" dirty="0">
                  <a:solidFill>
                    <a:schemeClr val="bg1"/>
                  </a:solidFill>
                  <a:latin typeface="Avenir Book" panose="02000503020000020003" pitchFamily="2" charset="0"/>
                  <a:cs typeface="Calibri" panose="020F0502020204030204" pitchFamily="34" charset="0"/>
                </a:rPr>
                <a:t> wafer</a:t>
              </a:r>
            </a:p>
          </p:txBody>
        </p:sp>
        <p:sp>
          <p:nvSpPr>
            <p:cNvPr id="32" name="Title 1">
              <a:extLst>
                <a:ext uri="{FF2B5EF4-FFF2-40B4-BE49-F238E27FC236}">
                  <a16:creationId xmlns:a16="http://schemas.microsoft.com/office/drawing/2014/main" id="{A4DAEB74-C5FF-89E6-8A12-0DDC19EBF51F}"/>
                </a:ext>
              </a:extLst>
            </p:cNvPr>
            <p:cNvSpPr txBox="1">
              <a:spLocks/>
            </p:cNvSpPr>
            <p:nvPr/>
          </p:nvSpPr>
          <p:spPr>
            <a:xfrm>
              <a:off x="10447702" y="8941218"/>
              <a:ext cx="2786230" cy="4917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chemeClr val="bg1"/>
                  </a:solidFill>
                  <a:latin typeface="Avenir Book" panose="02000503020000020003" pitchFamily="2" charset="0"/>
                  <a:cs typeface="Calibri" panose="020F0502020204030204" pitchFamily="34" charset="0"/>
                </a:rPr>
                <a:t>500 nm GaAs</a:t>
              </a:r>
            </a:p>
          </p:txBody>
        </p:sp>
        <p:sp>
          <p:nvSpPr>
            <p:cNvPr id="33" name="Title 1">
              <a:extLst>
                <a:ext uri="{FF2B5EF4-FFF2-40B4-BE49-F238E27FC236}">
                  <a16:creationId xmlns:a16="http://schemas.microsoft.com/office/drawing/2014/main" id="{6E61949D-1576-E32E-7928-254362A1013F}"/>
                </a:ext>
              </a:extLst>
            </p:cNvPr>
            <p:cNvSpPr txBox="1">
              <a:spLocks/>
            </p:cNvSpPr>
            <p:nvPr/>
          </p:nvSpPr>
          <p:spPr>
            <a:xfrm>
              <a:off x="10447702" y="8282130"/>
              <a:ext cx="2786230" cy="4917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chemeClr val="bg1"/>
                  </a:solidFill>
                  <a:latin typeface="Avenir Book" panose="02000503020000020003" pitchFamily="2" charset="0"/>
                  <a:cs typeface="Calibri" panose="020F0502020204030204" pitchFamily="34" charset="0"/>
                </a:rPr>
                <a:t>500</a:t>
              </a:r>
              <a:r>
                <a:rPr lang="en-US" sz="1800" dirty="0">
                  <a:solidFill>
                    <a:schemeClr val="bg1"/>
                  </a:solidFill>
                  <a:latin typeface="Avenir Book" panose="02000503020000020003" pitchFamily="2" charset="0"/>
                  <a:cs typeface="Calibri" panose="020F0502020204030204" pitchFamily="34" charset="0"/>
                </a:rPr>
                <a:t> nm AlGaAs</a:t>
              </a:r>
            </a:p>
          </p:txBody>
        </p:sp>
        <p:grpSp>
          <p:nvGrpSpPr>
            <p:cNvPr id="34" name="Group 33">
              <a:extLst>
                <a:ext uri="{FF2B5EF4-FFF2-40B4-BE49-F238E27FC236}">
                  <a16:creationId xmlns:a16="http://schemas.microsoft.com/office/drawing/2014/main" id="{C069ABDB-C81D-4935-BD51-341622E9E184}"/>
                </a:ext>
              </a:extLst>
            </p:cNvPr>
            <p:cNvGrpSpPr/>
            <p:nvPr/>
          </p:nvGrpSpPr>
          <p:grpSpPr>
            <a:xfrm>
              <a:off x="15948612" y="6735073"/>
              <a:ext cx="2567760" cy="1213871"/>
              <a:chOff x="17205912" y="7530975"/>
              <a:chExt cx="2567760" cy="1213871"/>
            </a:xfrm>
          </p:grpSpPr>
          <p:sp>
            <p:nvSpPr>
              <p:cNvPr id="69" name="Title 1">
                <a:extLst>
                  <a:ext uri="{FF2B5EF4-FFF2-40B4-BE49-F238E27FC236}">
                    <a16:creationId xmlns:a16="http://schemas.microsoft.com/office/drawing/2014/main" id="{D6898106-03B3-E0EC-E689-B0BC47A10C35}"/>
                  </a:ext>
                </a:extLst>
              </p:cNvPr>
              <p:cNvSpPr txBox="1">
                <a:spLocks/>
              </p:cNvSpPr>
              <p:nvPr/>
            </p:nvSpPr>
            <p:spPr>
              <a:xfrm>
                <a:off x="17208839" y="7915007"/>
                <a:ext cx="2564833" cy="829839"/>
              </a:xfrm>
              <a:prstGeom prst="rect">
                <a:avLst/>
              </a:prstGeom>
              <a:solidFill>
                <a:schemeClr val="accent2">
                  <a:lumMod val="60000"/>
                  <a:lumOff val="40000"/>
                </a:schemeClr>
              </a:solidFill>
              <a:ln>
                <a:solidFill>
                  <a:schemeClr val="tx1"/>
                </a:solidFill>
              </a:ln>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chemeClr val="bg1"/>
                    </a:solidFill>
                    <a:latin typeface="Avenir Book" panose="02000503020000020003" pitchFamily="2" charset="0"/>
                    <a:cs typeface="Calibri" panose="020F0502020204030204" pitchFamily="34" charset="0"/>
                  </a:rPr>
                  <a:t>5.1 nm </a:t>
                </a:r>
                <a:r>
                  <a:rPr lang="en-US" sz="2000" dirty="0" err="1">
                    <a:solidFill>
                      <a:schemeClr val="bg1"/>
                    </a:solidFill>
                    <a:latin typeface="Avenir Book" panose="02000503020000020003" pitchFamily="2" charset="0"/>
                    <a:cs typeface="Calibri" panose="020F0502020204030204" pitchFamily="34" charset="0"/>
                  </a:rPr>
                  <a:t>InAlGaAs</a:t>
                </a:r>
                <a:endParaRPr lang="en-US" sz="2000" dirty="0">
                  <a:solidFill>
                    <a:schemeClr val="bg1"/>
                  </a:solidFill>
                  <a:latin typeface="Avenir Book" panose="02000503020000020003" pitchFamily="2" charset="0"/>
                  <a:cs typeface="Calibri" panose="020F0502020204030204" pitchFamily="34" charset="0"/>
                </a:endParaRPr>
              </a:p>
            </p:txBody>
          </p:sp>
          <p:sp>
            <p:nvSpPr>
              <p:cNvPr id="70" name="Title 1">
                <a:extLst>
                  <a:ext uri="{FF2B5EF4-FFF2-40B4-BE49-F238E27FC236}">
                    <a16:creationId xmlns:a16="http://schemas.microsoft.com/office/drawing/2014/main" id="{8B1D45CB-FAA0-713A-EB54-35602F2E9D19}"/>
                  </a:ext>
                </a:extLst>
              </p:cNvPr>
              <p:cNvSpPr txBox="1">
                <a:spLocks/>
              </p:cNvSpPr>
              <p:nvPr/>
            </p:nvSpPr>
            <p:spPr>
              <a:xfrm>
                <a:off x="17205912" y="7530975"/>
                <a:ext cx="2564833" cy="384032"/>
              </a:xfrm>
              <a:prstGeom prst="rect">
                <a:avLst/>
              </a:prstGeom>
              <a:solidFill>
                <a:srgbClr val="982460"/>
              </a:solidFill>
              <a:ln>
                <a:solidFill>
                  <a:schemeClr val="tx1"/>
                </a:solidFill>
              </a:ln>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chemeClr val="bg1"/>
                    </a:solidFill>
                    <a:latin typeface="Avenir Book" panose="02000503020000020003" pitchFamily="2" charset="0"/>
                    <a:cs typeface="Calibri" panose="020F0502020204030204" pitchFamily="34" charset="0"/>
                  </a:rPr>
                  <a:t>2.3 nm AlGaAs</a:t>
                </a:r>
              </a:p>
            </p:txBody>
          </p:sp>
        </p:grpSp>
        <p:sp>
          <p:nvSpPr>
            <p:cNvPr id="35" name="Title 1">
              <a:extLst>
                <a:ext uri="{FF2B5EF4-FFF2-40B4-BE49-F238E27FC236}">
                  <a16:creationId xmlns:a16="http://schemas.microsoft.com/office/drawing/2014/main" id="{119F5E64-835D-CF4A-2546-B472B8A2D334}"/>
                </a:ext>
              </a:extLst>
            </p:cNvPr>
            <p:cNvSpPr txBox="1">
              <a:spLocks/>
            </p:cNvSpPr>
            <p:nvPr/>
          </p:nvSpPr>
          <p:spPr>
            <a:xfrm>
              <a:off x="10447702" y="5932780"/>
              <a:ext cx="2786230" cy="6054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bg1"/>
                  </a:solidFill>
                  <a:latin typeface="Avenir Book" panose="02000503020000020003" pitchFamily="2" charset="0"/>
                  <a:cs typeface="Calibri" panose="020F0502020204030204" pitchFamily="34" charset="0"/>
                </a:rPr>
                <a:t>25 nm AlGaAs</a:t>
              </a:r>
            </a:p>
          </p:txBody>
        </p:sp>
        <p:sp>
          <p:nvSpPr>
            <p:cNvPr id="36" name="Title 1">
              <a:extLst>
                <a:ext uri="{FF2B5EF4-FFF2-40B4-BE49-F238E27FC236}">
                  <a16:creationId xmlns:a16="http://schemas.microsoft.com/office/drawing/2014/main" id="{38333EEB-94CB-838D-DB8E-6F47644711DC}"/>
                </a:ext>
              </a:extLst>
            </p:cNvPr>
            <p:cNvSpPr txBox="1">
              <a:spLocks/>
            </p:cNvSpPr>
            <p:nvPr/>
          </p:nvSpPr>
          <p:spPr>
            <a:xfrm>
              <a:off x="10447702" y="5604053"/>
              <a:ext cx="2786230" cy="4917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chemeClr val="bg1"/>
                  </a:solidFill>
                  <a:latin typeface="Avenir Book" panose="02000503020000020003" pitchFamily="2" charset="0"/>
                  <a:cs typeface="Calibri" panose="020F0502020204030204" pitchFamily="34" charset="0"/>
                </a:rPr>
                <a:t>6 nm GaAs</a:t>
              </a:r>
            </a:p>
          </p:txBody>
        </p:sp>
        <mc:AlternateContent xmlns:mc="http://schemas.openxmlformats.org/markup-compatibility/2006" xmlns:a14="http://schemas.microsoft.com/office/drawing/2010/main">
          <mc:Choice Requires="a14">
            <p:sp>
              <p:nvSpPr>
                <p:cNvPr id="37" name="Title 1">
                  <a:extLst>
                    <a:ext uri="{FF2B5EF4-FFF2-40B4-BE49-F238E27FC236}">
                      <a16:creationId xmlns:a16="http://schemas.microsoft.com/office/drawing/2014/main" id="{55B351EE-4525-DB84-3878-0C7221D1249A}"/>
                    </a:ext>
                  </a:extLst>
                </p:cNvPr>
                <p:cNvSpPr txBox="1">
                  <a:spLocks/>
                </p:cNvSpPr>
                <p:nvPr/>
              </p:nvSpPr>
              <p:spPr>
                <a:xfrm>
                  <a:off x="14587365" y="7000785"/>
                  <a:ext cx="1274057" cy="6126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latin typeface="Avenir Book" panose="02000503020000020003" pitchFamily="2" charset="0"/>
                      <a:cs typeface="Calibri" panose="020F0502020204030204" pitchFamily="34" charset="0"/>
                    </a:rPr>
                    <a:t>10 </a:t>
                  </a:r>
                  <a14:m>
                    <m:oMath xmlns:m="http://schemas.openxmlformats.org/officeDocument/2006/math">
                      <m:r>
                        <a:rPr lang="en-US" sz="2800" b="0" i="1" smtClean="0">
                          <a:latin typeface="Cambria Math" panose="02040503050406030204" pitchFamily="18" charset="0"/>
                          <a:cs typeface="Calibri" panose="020F0502020204030204" pitchFamily="34" charset="0"/>
                        </a:rPr>
                        <m:t>⨉</m:t>
                      </m:r>
                    </m:oMath>
                  </a14:m>
                  <a:r>
                    <a:rPr lang="en-US" sz="2800" dirty="0">
                      <a:latin typeface="Avenir Book" panose="02000503020000020003" pitchFamily="2" charset="0"/>
                      <a:cs typeface="Calibri" panose="020F0502020204030204" pitchFamily="34" charset="0"/>
                    </a:rPr>
                    <a:t> </a:t>
                  </a:r>
                </a:p>
              </p:txBody>
            </p:sp>
          </mc:Choice>
          <mc:Fallback xmlns="">
            <p:sp>
              <p:nvSpPr>
                <p:cNvPr id="26" name="Title 1">
                  <a:extLst>
                    <a:ext uri="{FF2B5EF4-FFF2-40B4-BE49-F238E27FC236}">
                      <a16:creationId xmlns:a16="http://schemas.microsoft.com/office/drawing/2014/main" id="{75BF9C44-F8A9-5569-F20A-786C131F1592}"/>
                    </a:ext>
                  </a:extLst>
                </p:cNvPr>
                <p:cNvSpPr txBox="1">
                  <a:spLocks noRot="1" noChangeAspect="1" noMove="1" noResize="1" noEditPoints="1" noAdjustHandles="1" noChangeArrowheads="1" noChangeShapeType="1" noTextEdit="1"/>
                </p:cNvSpPr>
                <p:nvPr/>
              </p:nvSpPr>
              <p:spPr>
                <a:xfrm>
                  <a:off x="14587365" y="7000785"/>
                  <a:ext cx="1274057" cy="612648"/>
                </a:xfrm>
                <a:prstGeom prst="rect">
                  <a:avLst/>
                </a:prstGeom>
                <a:blipFill>
                  <a:blip r:embed="rId5"/>
                  <a:stretch>
                    <a:fillRect t="-11290"/>
                  </a:stretch>
                </a:blipFill>
              </p:spPr>
              <p:txBody>
                <a:bodyPr/>
                <a:lstStyle/>
                <a:p>
                  <a:r>
                    <a:rPr lang="en-US">
                      <a:noFill/>
                    </a:rPr>
                    <a:t> </a:t>
                  </a:r>
                </a:p>
              </p:txBody>
            </p:sp>
          </mc:Fallback>
        </mc:AlternateContent>
        <p:grpSp>
          <p:nvGrpSpPr>
            <p:cNvPr id="38" name="Group 37">
              <a:extLst>
                <a:ext uri="{FF2B5EF4-FFF2-40B4-BE49-F238E27FC236}">
                  <a16:creationId xmlns:a16="http://schemas.microsoft.com/office/drawing/2014/main" id="{C5E721A6-BA8A-3188-3406-FE2FB602FF97}"/>
                </a:ext>
              </a:extLst>
            </p:cNvPr>
            <p:cNvGrpSpPr/>
            <p:nvPr/>
          </p:nvGrpSpPr>
          <p:grpSpPr>
            <a:xfrm>
              <a:off x="9287256" y="7780765"/>
              <a:ext cx="5111496" cy="186489"/>
              <a:chOff x="9280624" y="6929246"/>
              <a:chExt cx="5111496" cy="186489"/>
            </a:xfrm>
          </p:grpSpPr>
          <p:sp>
            <p:nvSpPr>
              <p:cNvPr id="67" name="Rectangle 66">
                <a:extLst>
                  <a:ext uri="{FF2B5EF4-FFF2-40B4-BE49-F238E27FC236}">
                    <a16:creationId xmlns:a16="http://schemas.microsoft.com/office/drawing/2014/main" id="{E5846D78-0C3D-F957-E322-6FD0EB2A7ACB}"/>
                  </a:ext>
                </a:extLst>
              </p:cNvPr>
              <p:cNvSpPr/>
              <p:nvPr/>
            </p:nvSpPr>
            <p:spPr>
              <a:xfrm>
                <a:off x="9280624" y="6929246"/>
                <a:ext cx="5111496" cy="91440"/>
              </a:xfrm>
              <a:prstGeom prst="rect">
                <a:avLst/>
              </a:prstGeom>
              <a:solidFill>
                <a:srgbClr val="9824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68" name="Rectangle 67">
                <a:extLst>
                  <a:ext uri="{FF2B5EF4-FFF2-40B4-BE49-F238E27FC236}">
                    <a16:creationId xmlns:a16="http://schemas.microsoft.com/office/drawing/2014/main" id="{0D203C0C-78D1-374C-5753-E2FDCFC7077F}"/>
                  </a:ext>
                </a:extLst>
              </p:cNvPr>
              <p:cNvSpPr/>
              <p:nvPr/>
            </p:nvSpPr>
            <p:spPr>
              <a:xfrm>
                <a:off x="9280624" y="7024295"/>
                <a:ext cx="5111496" cy="9144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39" name="Group 38">
              <a:extLst>
                <a:ext uri="{FF2B5EF4-FFF2-40B4-BE49-F238E27FC236}">
                  <a16:creationId xmlns:a16="http://schemas.microsoft.com/office/drawing/2014/main" id="{AE9C7CDB-FDA4-37D7-4A50-BC6C130E445B}"/>
                </a:ext>
              </a:extLst>
            </p:cNvPr>
            <p:cNvGrpSpPr/>
            <p:nvPr/>
          </p:nvGrpSpPr>
          <p:grpSpPr>
            <a:xfrm>
              <a:off x="9287256" y="7969587"/>
              <a:ext cx="5111496" cy="186489"/>
              <a:chOff x="9280624" y="6929246"/>
              <a:chExt cx="5111496" cy="186489"/>
            </a:xfrm>
          </p:grpSpPr>
          <p:sp>
            <p:nvSpPr>
              <p:cNvPr id="65" name="Rectangle 64">
                <a:extLst>
                  <a:ext uri="{FF2B5EF4-FFF2-40B4-BE49-F238E27FC236}">
                    <a16:creationId xmlns:a16="http://schemas.microsoft.com/office/drawing/2014/main" id="{86706650-FEC0-BCD4-E183-A7E766CEC0AD}"/>
                  </a:ext>
                </a:extLst>
              </p:cNvPr>
              <p:cNvSpPr/>
              <p:nvPr/>
            </p:nvSpPr>
            <p:spPr>
              <a:xfrm>
                <a:off x="9280624" y="6929246"/>
                <a:ext cx="5111496" cy="91440"/>
              </a:xfrm>
              <a:prstGeom prst="rect">
                <a:avLst/>
              </a:prstGeom>
              <a:solidFill>
                <a:srgbClr val="9824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66" name="Rectangle 65">
                <a:extLst>
                  <a:ext uri="{FF2B5EF4-FFF2-40B4-BE49-F238E27FC236}">
                    <a16:creationId xmlns:a16="http://schemas.microsoft.com/office/drawing/2014/main" id="{13FB6A67-8D61-6A82-03AB-B6CA18E8D655}"/>
                  </a:ext>
                </a:extLst>
              </p:cNvPr>
              <p:cNvSpPr/>
              <p:nvPr/>
            </p:nvSpPr>
            <p:spPr>
              <a:xfrm>
                <a:off x="9280624" y="7024295"/>
                <a:ext cx="5111496" cy="9144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40" name="Group 39">
              <a:extLst>
                <a:ext uri="{FF2B5EF4-FFF2-40B4-BE49-F238E27FC236}">
                  <a16:creationId xmlns:a16="http://schemas.microsoft.com/office/drawing/2014/main" id="{55EA8FB8-469E-0CBF-B0CD-35672CB77D58}"/>
                </a:ext>
              </a:extLst>
            </p:cNvPr>
            <p:cNvGrpSpPr/>
            <p:nvPr/>
          </p:nvGrpSpPr>
          <p:grpSpPr>
            <a:xfrm>
              <a:off x="9287256" y="7598845"/>
              <a:ext cx="5111496" cy="186489"/>
              <a:chOff x="9280624" y="6929246"/>
              <a:chExt cx="5111496" cy="186489"/>
            </a:xfrm>
          </p:grpSpPr>
          <p:sp>
            <p:nvSpPr>
              <p:cNvPr id="63" name="Rectangle 62">
                <a:extLst>
                  <a:ext uri="{FF2B5EF4-FFF2-40B4-BE49-F238E27FC236}">
                    <a16:creationId xmlns:a16="http://schemas.microsoft.com/office/drawing/2014/main" id="{F8B35E4F-3D3D-7876-352D-4C533917A0AD}"/>
                  </a:ext>
                </a:extLst>
              </p:cNvPr>
              <p:cNvSpPr/>
              <p:nvPr/>
            </p:nvSpPr>
            <p:spPr>
              <a:xfrm>
                <a:off x="9280624" y="6929246"/>
                <a:ext cx="5111496" cy="91440"/>
              </a:xfrm>
              <a:prstGeom prst="rect">
                <a:avLst/>
              </a:prstGeom>
              <a:solidFill>
                <a:srgbClr val="9824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64" name="Rectangle 63">
                <a:extLst>
                  <a:ext uri="{FF2B5EF4-FFF2-40B4-BE49-F238E27FC236}">
                    <a16:creationId xmlns:a16="http://schemas.microsoft.com/office/drawing/2014/main" id="{FC45C58F-510C-BB4C-0209-A0C717A9C1BB}"/>
                  </a:ext>
                </a:extLst>
              </p:cNvPr>
              <p:cNvSpPr/>
              <p:nvPr/>
            </p:nvSpPr>
            <p:spPr>
              <a:xfrm>
                <a:off x="9280624" y="7024295"/>
                <a:ext cx="5111496" cy="9144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41" name="Group 40">
              <a:extLst>
                <a:ext uri="{FF2B5EF4-FFF2-40B4-BE49-F238E27FC236}">
                  <a16:creationId xmlns:a16="http://schemas.microsoft.com/office/drawing/2014/main" id="{5E8DC826-87FE-F0B0-C4B2-CD29377D943E}"/>
                </a:ext>
              </a:extLst>
            </p:cNvPr>
            <p:cNvGrpSpPr/>
            <p:nvPr/>
          </p:nvGrpSpPr>
          <p:grpSpPr>
            <a:xfrm>
              <a:off x="9288117" y="7406941"/>
              <a:ext cx="5111496" cy="186489"/>
              <a:chOff x="9280624" y="6929246"/>
              <a:chExt cx="5111496" cy="186489"/>
            </a:xfrm>
          </p:grpSpPr>
          <p:sp>
            <p:nvSpPr>
              <p:cNvPr id="61" name="Rectangle 60">
                <a:extLst>
                  <a:ext uri="{FF2B5EF4-FFF2-40B4-BE49-F238E27FC236}">
                    <a16:creationId xmlns:a16="http://schemas.microsoft.com/office/drawing/2014/main" id="{5E02F22F-13E0-269A-36A1-206A9AB20EF1}"/>
                  </a:ext>
                </a:extLst>
              </p:cNvPr>
              <p:cNvSpPr/>
              <p:nvPr/>
            </p:nvSpPr>
            <p:spPr>
              <a:xfrm>
                <a:off x="9280624" y="6929246"/>
                <a:ext cx="5111496" cy="91440"/>
              </a:xfrm>
              <a:prstGeom prst="rect">
                <a:avLst/>
              </a:prstGeom>
              <a:solidFill>
                <a:srgbClr val="9824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62" name="Rectangle 61">
                <a:extLst>
                  <a:ext uri="{FF2B5EF4-FFF2-40B4-BE49-F238E27FC236}">
                    <a16:creationId xmlns:a16="http://schemas.microsoft.com/office/drawing/2014/main" id="{66477532-367C-CD4B-73C5-B2479BD481B8}"/>
                  </a:ext>
                </a:extLst>
              </p:cNvPr>
              <p:cNvSpPr/>
              <p:nvPr/>
            </p:nvSpPr>
            <p:spPr>
              <a:xfrm>
                <a:off x="9280624" y="7024295"/>
                <a:ext cx="5111496" cy="9144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42" name="Group 41">
              <a:extLst>
                <a:ext uri="{FF2B5EF4-FFF2-40B4-BE49-F238E27FC236}">
                  <a16:creationId xmlns:a16="http://schemas.microsoft.com/office/drawing/2014/main" id="{9BEF11CE-0D6B-AC62-8F91-8B3A0664501E}"/>
                </a:ext>
              </a:extLst>
            </p:cNvPr>
            <p:cNvGrpSpPr/>
            <p:nvPr/>
          </p:nvGrpSpPr>
          <p:grpSpPr>
            <a:xfrm>
              <a:off x="9287256" y="7217744"/>
              <a:ext cx="5111496" cy="186489"/>
              <a:chOff x="9280624" y="6929246"/>
              <a:chExt cx="5111496" cy="186489"/>
            </a:xfrm>
          </p:grpSpPr>
          <p:sp>
            <p:nvSpPr>
              <p:cNvPr id="59" name="Rectangle 58">
                <a:extLst>
                  <a:ext uri="{FF2B5EF4-FFF2-40B4-BE49-F238E27FC236}">
                    <a16:creationId xmlns:a16="http://schemas.microsoft.com/office/drawing/2014/main" id="{E462AA1E-8AB4-9DE4-6C32-510B66181537}"/>
                  </a:ext>
                </a:extLst>
              </p:cNvPr>
              <p:cNvSpPr/>
              <p:nvPr/>
            </p:nvSpPr>
            <p:spPr>
              <a:xfrm>
                <a:off x="9280624" y="6929246"/>
                <a:ext cx="5111496" cy="91440"/>
              </a:xfrm>
              <a:prstGeom prst="rect">
                <a:avLst/>
              </a:prstGeom>
              <a:solidFill>
                <a:srgbClr val="9824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60" name="Rectangle 59">
                <a:extLst>
                  <a:ext uri="{FF2B5EF4-FFF2-40B4-BE49-F238E27FC236}">
                    <a16:creationId xmlns:a16="http://schemas.microsoft.com/office/drawing/2014/main" id="{F0B81E46-F6D9-58A0-8EA8-C4560A4A81EE}"/>
                  </a:ext>
                </a:extLst>
              </p:cNvPr>
              <p:cNvSpPr/>
              <p:nvPr/>
            </p:nvSpPr>
            <p:spPr>
              <a:xfrm>
                <a:off x="9280624" y="7024295"/>
                <a:ext cx="5111496" cy="9144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43" name="Group 42">
              <a:extLst>
                <a:ext uri="{FF2B5EF4-FFF2-40B4-BE49-F238E27FC236}">
                  <a16:creationId xmlns:a16="http://schemas.microsoft.com/office/drawing/2014/main" id="{75DB1CE7-9E85-69BF-62E0-907ACF61141A}"/>
                </a:ext>
              </a:extLst>
            </p:cNvPr>
            <p:cNvGrpSpPr/>
            <p:nvPr/>
          </p:nvGrpSpPr>
          <p:grpSpPr>
            <a:xfrm>
              <a:off x="9288117" y="7027665"/>
              <a:ext cx="5111496" cy="186489"/>
              <a:chOff x="9280624" y="6929246"/>
              <a:chExt cx="5111496" cy="186489"/>
            </a:xfrm>
          </p:grpSpPr>
          <p:sp>
            <p:nvSpPr>
              <p:cNvPr id="57" name="Rectangle 56">
                <a:extLst>
                  <a:ext uri="{FF2B5EF4-FFF2-40B4-BE49-F238E27FC236}">
                    <a16:creationId xmlns:a16="http://schemas.microsoft.com/office/drawing/2014/main" id="{D48AF7A2-388E-B784-C783-32E8C23EF732}"/>
                  </a:ext>
                </a:extLst>
              </p:cNvPr>
              <p:cNvSpPr/>
              <p:nvPr/>
            </p:nvSpPr>
            <p:spPr>
              <a:xfrm>
                <a:off x="9280624" y="6929246"/>
                <a:ext cx="5111496" cy="91440"/>
              </a:xfrm>
              <a:prstGeom prst="rect">
                <a:avLst/>
              </a:prstGeom>
              <a:solidFill>
                <a:srgbClr val="9824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58" name="Rectangle 57">
                <a:extLst>
                  <a:ext uri="{FF2B5EF4-FFF2-40B4-BE49-F238E27FC236}">
                    <a16:creationId xmlns:a16="http://schemas.microsoft.com/office/drawing/2014/main" id="{33936283-1322-0047-84A2-27CC90A0E07B}"/>
                  </a:ext>
                </a:extLst>
              </p:cNvPr>
              <p:cNvSpPr/>
              <p:nvPr/>
            </p:nvSpPr>
            <p:spPr>
              <a:xfrm>
                <a:off x="9280624" y="7024295"/>
                <a:ext cx="5111496" cy="9144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44" name="Group 43">
              <a:extLst>
                <a:ext uri="{FF2B5EF4-FFF2-40B4-BE49-F238E27FC236}">
                  <a16:creationId xmlns:a16="http://schemas.microsoft.com/office/drawing/2014/main" id="{5727D66E-7A4C-43D4-6E75-D996470C4103}"/>
                </a:ext>
              </a:extLst>
            </p:cNvPr>
            <p:cNvGrpSpPr/>
            <p:nvPr/>
          </p:nvGrpSpPr>
          <p:grpSpPr>
            <a:xfrm>
              <a:off x="9287256" y="6835599"/>
              <a:ext cx="5111496" cy="186489"/>
              <a:chOff x="9280624" y="6929246"/>
              <a:chExt cx="5111496" cy="186489"/>
            </a:xfrm>
          </p:grpSpPr>
          <p:sp>
            <p:nvSpPr>
              <p:cNvPr id="55" name="Rectangle 54">
                <a:extLst>
                  <a:ext uri="{FF2B5EF4-FFF2-40B4-BE49-F238E27FC236}">
                    <a16:creationId xmlns:a16="http://schemas.microsoft.com/office/drawing/2014/main" id="{73D60EF3-D646-D95A-5BA0-534ADA688B6C}"/>
                  </a:ext>
                </a:extLst>
              </p:cNvPr>
              <p:cNvSpPr/>
              <p:nvPr/>
            </p:nvSpPr>
            <p:spPr>
              <a:xfrm>
                <a:off x="9280624" y="6929246"/>
                <a:ext cx="5111496" cy="91440"/>
              </a:xfrm>
              <a:prstGeom prst="rect">
                <a:avLst/>
              </a:prstGeom>
              <a:solidFill>
                <a:srgbClr val="9824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56" name="Rectangle 55">
                <a:extLst>
                  <a:ext uri="{FF2B5EF4-FFF2-40B4-BE49-F238E27FC236}">
                    <a16:creationId xmlns:a16="http://schemas.microsoft.com/office/drawing/2014/main" id="{A84BE671-C09B-F4AC-7637-06CFCE250B70}"/>
                  </a:ext>
                </a:extLst>
              </p:cNvPr>
              <p:cNvSpPr/>
              <p:nvPr/>
            </p:nvSpPr>
            <p:spPr>
              <a:xfrm>
                <a:off x="9280624" y="7024295"/>
                <a:ext cx="5111496" cy="9144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45" name="Group 44">
              <a:extLst>
                <a:ext uri="{FF2B5EF4-FFF2-40B4-BE49-F238E27FC236}">
                  <a16:creationId xmlns:a16="http://schemas.microsoft.com/office/drawing/2014/main" id="{4E8FAA99-9D2D-9C03-C49B-D10FC1E79C4C}"/>
                </a:ext>
              </a:extLst>
            </p:cNvPr>
            <p:cNvGrpSpPr/>
            <p:nvPr/>
          </p:nvGrpSpPr>
          <p:grpSpPr>
            <a:xfrm>
              <a:off x="9287256" y="6643633"/>
              <a:ext cx="5111496" cy="186489"/>
              <a:chOff x="9280624" y="6929246"/>
              <a:chExt cx="5111496" cy="186489"/>
            </a:xfrm>
          </p:grpSpPr>
          <p:sp>
            <p:nvSpPr>
              <p:cNvPr id="53" name="Rectangle 52">
                <a:extLst>
                  <a:ext uri="{FF2B5EF4-FFF2-40B4-BE49-F238E27FC236}">
                    <a16:creationId xmlns:a16="http://schemas.microsoft.com/office/drawing/2014/main" id="{C7D9EC88-894F-1A00-6462-E846C2C4AEE3}"/>
                  </a:ext>
                </a:extLst>
              </p:cNvPr>
              <p:cNvSpPr/>
              <p:nvPr/>
            </p:nvSpPr>
            <p:spPr>
              <a:xfrm>
                <a:off x="9280624" y="6929246"/>
                <a:ext cx="5111496" cy="91440"/>
              </a:xfrm>
              <a:prstGeom prst="rect">
                <a:avLst/>
              </a:prstGeom>
              <a:solidFill>
                <a:srgbClr val="9824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54" name="Rectangle 53">
                <a:extLst>
                  <a:ext uri="{FF2B5EF4-FFF2-40B4-BE49-F238E27FC236}">
                    <a16:creationId xmlns:a16="http://schemas.microsoft.com/office/drawing/2014/main" id="{73DAFC99-021B-B134-2468-0D79CC65B35E}"/>
                  </a:ext>
                </a:extLst>
              </p:cNvPr>
              <p:cNvSpPr/>
              <p:nvPr/>
            </p:nvSpPr>
            <p:spPr>
              <a:xfrm>
                <a:off x="9280624" y="7024295"/>
                <a:ext cx="5111496" cy="9144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46" name="Group 45">
              <a:extLst>
                <a:ext uri="{FF2B5EF4-FFF2-40B4-BE49-F238E27FC236}">
                  <a16:creationId xmlns:a16="http://schemas.microsoft.com/office/drawing/2014/main" id="{8DE4103F-C94F-7F6A-E983-64AFE860124D}"/>
                </a:ext>
              </a:extLst>
            </p:cNvPr>
            <p:cNvGrpSpPr/>
            <p:nvPr/>
          </p:nvGrpSpPr>
          <p:grpSpPr>
            <a:xfrm>
              <a:off x="9287256" y="6456604"/>
              <a:ext cx="5111496" cy="186489"/>
              <a:chOff x="9280624" y="6929246"/>
              <a:chExt cx="5111496" cy="186489"/>
            </a:xfrm>
          </p:grpSpPr>
          <p:sp>
            <p:nvSpPr>
              <p:cNvPr id="51" name="Rectangle 50">
                <a:extLst>
                  <a:ext uri="{FF2B5EF4-FFF2-40B4-BE49-F238E27FC236}">
                    <a16:creationId xmlns:a16="http://schemas.microsoft.com/office/drawing/2014/main" id="{115616A2-2854-F65E-2EE0-135173BE9F9E}"/>
                  </a:ext>
                </a:extLst>
              </p:cNvPr>
              <p:cNvSpPr/>
              <p:nvPr/>
            </p:nvSpPr>
            <p:spPr>
              <a:xfrm>
                <a:off x="9280624" y="6929246"/>
                <a:ext cx="5111496" cy="91440"/>
              </a:xfrm>
              <a:prstGeom prst="rect">
                <a:avLst/>
              </a:prstGeom>
              <a:solidFill>
                <a:srgbClr val="9824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52" name="Rectangle 51">
                <a:extLst>
                  <a:ext uri="{FF2B5EF4-FFF2-40B4-BE49-F238E27FC236}">
                    <a16:creationId xmlns:a16="http://schemas.microsoft.com/office/drawing/2014/main" id="{C751A0CC-C337-0CD7-AD6B-B007D38CDAC7}"/>
                  </a:ext>
                </a:extLst>
              </p:cNvPr>
              <p:cNvSpPr/>
              <p:nvPr/>
            </p:nvSpPr>
            <p:spPr>
              <a:xfrm>
                <a:off x="9280624" y="7024295"/>
                <a:ext cx="5111496" cy="9144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grpSp>
          <p:nvGrpSpPr>
            <p:cNvPr id="47" name="Group 46">
              <a:extLst>
                <a:ext uri="{FF2B5EF4-FFF2-40B4-BE49-F238E27FC236}">
                  <a16:creationId xmlns:a16="http://schemas.microsoft.com/office/drawing/2014/main" id="{F46E1E3A-8456-E847-15AB-B569390551F3}"/>
                </a:ext>
              </a:extLst>
            </p:cNvPr>
            <p:cNvGrpSpPr/>
            <p:nvPr/>
          </p:nvGrpSpPr>
          <p:grpSpPr>
            <a:xfrm>
              <a:off x="9287256" y="6269809"/>
              <a:ext cx="5111496" cy="186489"/>
              <a:chOff x="9280624" y="6929246"/>
              <a:chExt cx="5111496" cy="186489"/>
            </a:xfrm>
          </p:grpSpPr>
          <p:sp>
            <p:nvSpPr>
              <p:cNvPr id="49" name="Rectangle 48">
                <a:extLst>
                  <a:ext uri="{FF2B5EF4-FFF2-40B4-BE49-F238E27FC236}">
                    <a16:creationId xmlns:a16="http://schemas.microsoft.com/office/drawing/2014/main" id="{5884C3EA-A739-EA24-6A4A-AC794EBCD580}"/>
                  </a:ext>
                </a:extLst>
              </p:cNvPr>
              <p:cNvSpPr/>
              <p:nvPr/>
            </p:nvSpPr>
            <p:spPr>
              <a:xfrm>
                <a:off x="9280624" y="6929246"/>
                <a:ext cx="5111496" cy="91440"/>
              </a:xfrm>
              <a:prstGeom prst="rect">
                <a:avLst/>
              </a:prstGeom>
              <a:solidFill>
                <a:srgbClr val="9824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50" name="Rectangle 49">
                <a:extLst>
                  <a:ext uri="{FF2B5EF4-FFF2-40B4-BE49-F238E27FC236}">
                    <a16:creationId xmlns:a16="http://schemas.microsoft.com/office/drawing/2014/main" id="{0730BD11-75B6-4A45-E6CC-862EC05EF961}"/>
                  </a:ext>
                </a:extLst>
              </p:cNvPr>
              <p:cNvSpPr/>
              <p:nvPr/>
            </p:nvSpPr>
            <p:spPr>
              <a:xfrm>
                <a:off x="9280624" y="7024295"/>
                <a:ext cx="5111496" cy="9144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grpSp>
        <p:sp>
          <p:nvSpPr>
            <p:cNvPr id="48" name="Right Brace 47">
              <a:extLst>
                <a:ext uri="{FF2B5EF4-FFF2-40B4-BE49-F238E27FC236}">
                  <a16:creationId xmlns:a16="http://schemas.microsoft.com/office/drawing/2014/main" id="{1CF19554-A802-5C8F-91E8-36E5958CB43E}"/>
                </a:ext>
              </a:extLst>
            </p:cNvPr>
            <p:cNvSpPr/>
            <p:nvPr/>
          </p:nvSpPr>
          <p:spPr>
            <a:xfrm>
              <a:off x="14393516" y="6269809"/>
              <a:ext cx="308322" cy="1883845"/>
            </a:xfrm>
            <a:prstGeom prst="rightBrace">
              <a:avLst/>
            </a:prstGeom>
            <a:ln w="38100">
              <a:solidFill>
                <a:schemeClr val="tx1"/>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099548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n 5">
            <a:extLst>
              <a:ext uri="{FF2B5EF4-FFF2-40B4-BE49-F238E27FC236}">
                <a16:creationId xmlns:a16="http://schemas.microsoft.com/office/drawing/2014/main" id="{67B1CD3C-DCDE-860B-B780-6D2942D04F6C}"/>
              </a:ext>
            </a:extLst>
          </p:cNvPr>
          <p:cNvSpPr/>
          <p:nvPr/>
        </p:nvSpPr>
        <p:spPr>
          <a:xfrm>
            <a:off x="5842000" y="4929393"/>
            <a:ext cx="914400" cy="643466"/>
          </a:xfrm>
          <a:prstGeom prst="can">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n 4">
            <a:extLst>
              <a:ext uri="{FF2B5EF4-FFF2-40B4-BE49-F238E27FC236}">
                <a16:creationId xmlns:a16="http://schemas.microsoft.com/office/drawing/2014/main" id="{25367327-AB3B-8A9D-88B9-58DAE40B47F0}"/>
              </a:ext>
            </a:extLst>
          </p:cNvPr>
          <p:cNvSpPr/>
          <p:nvPr/>
        </p:nvSpPr>
        <p:spPr>
          <a:xfrm>
            <a:off x="2047612" y="2031998"/>
            <a:ext cx="8510688" cy="643467"/>
          </a:xfrm>
          <a:prstGeom prst="can">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6B408853-79A8-8E95-1BB5-B3134BDF14C8}"/>
              </a:ext>
            </a:extLst>
          </p:cNvPr>
          <p:cNvSpPr/>
          <p:nvPr/>
        </p:nvSpPr>
        <p:spPr>
          <a:xfrm rot="10800000">
            <a:off x="2047612" y="2573865"/>
            <a:ext cx="8510688" cy="2527137"/>
          </a:xfrm>
          <a:prstGeom prst="trapezoid">
            <a:avLst>
              <a:gd name="adj" fmla="val 15164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223EB299-3115-1946-93EE-F99020EADE5A}"/>
              </a:ext>
            </a:extLst>
          </p:cNvPr>
          <p:cNvSpPr txBox="1">
            <a:spLocks/>
          </p:cNvSpPr>
          <p:nvPr/>
        </p:nvSpPr>
        <p:spPr>
          <a:xfrm>
            <a:off x="4576482" y="3098843"/>
            <a:ext cx="3445435" cy="7035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accent1"/>
                </a:solidFill>
                <a:latin typeface="Avenir Book" panose="02000503020000020003" pitchFamily="2" charset="0"/>
                <a:cs typeface="Calibri" panose="020F0502020204030204" pitchFamily="34" charset="0"/>
              </a:rPr>
              <a:t>This project</a:t>
            </a:r>
          </a:p>
        </p:txBody>
      </p:sp>
      <p:sp>
        <p:nvSpPr>
          <p:cNvPr id="8" name="Title 1">
            <a:extLst>
              <a:ext uri="{FF2B5EF4-FFF2-40B4-BE49-F238E27FC236}">
                <a16:creationId xmlns:a16="http://schemas.microsoft.com/office/drawing/2014/main" id="{9736410B-B5E7-C675-0EFF-ACA8E7BD4C88}"/>
              </a:ext>
            </a:extLst>
          </p:cNvPr>
          <p:cNvSpPr txBox="1">
            <a:spLocks/>
          </p:cNvSpPr>
          <p:nvPr/>
        </p:nvSpPr>
        <p:spPr>
          <a:xfrm>
            <a:off x="3794402" y="5786906"/>
            <a:ext cx="5009594" cy="7035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accent1"/>
                </a:solidFill>
                <a:latin typeface="Avenir Book" panose="02000503020000020003" pitchFamily="2" charset="0"/>
                <a:cs typeface="Calibri" panose="020F0502020204030204" pitchFamily="34" charset="0"/>
              </a:rPr>
              <a:t>Best conditions</a:t>
            </a:r>
          </a:p>
        </p:txBody>
      </p:sp>
      <p:sp>
        <p:nvSpPr>
          <p:cNvPr id="9" name="Title 1">
            <a:extLst>
              <a:ext uri="{FF2B5EF4-FFF2-40B4-BE49-F238E27FC236}">
                <a16:creationId xmlns:a16="http://schemas.microsoft.com/office/drawing/2014/main" id="{093F1F59-E7B4-CCBA-874F-F0F1099275F9}"/>
              </a:ext>
            </a:extLst>
          </p:cNvPr>
          <p:cNvSpPr txBox="1">
            <a:spLocks/>
          </p:cNvSpPr>
          <p:nvPr/>
        </p:nvSpPr>
        <p:spPr>
          <a:xfrm>
            <a:off x="1663278" y="985460"/>
            <a:ext cx="8865444" cy="7035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accent1"/>
                </a:solidFill>
                <a:latin typeface="Avenir Book" panose="02000503020000020003" pitchFamily="2" charset="0"/>
                <a:cs typeface="Calibri" panose="020F0502020204030204" pitchFamily="34" charset="0"/>
              </a:rPr>
              <a:t>Lots of slightly different conditions</a:t>
            </a:r>
          </a:p>
        </p:txBody>
      </p:sp>
      <p:sp>
        <p:nvSpPr>
          <p:cNvPr id="10" name="Slide Number Placeholder 1">
            <a:extLst>
              <a:ext uri="{FF2B5EF4-FFF2-40B4-BE49-F238E27FC236}">
                <a16:creationId xmlns:a16="http://schemas.microsoft.com/office/drawing/2014/main" id="{2964DB44-0CB9-B54C-46C2-54B80DE35197}"/>
              </a:ext>
            </a:extLst>
          </p:cNvPr>
          <p:cNvSpPr>
            <a:spLocks noGrp="1"/>
          </p:cNvSpPr>
          <p:nvPr>
            <p:ph type="sldNum" sz="quarter" idx="12"/>
          </p:nvPr>
        </p:nvSpPr>
        <p:spPr>
          <a:xfrm>
            <a:off x="9326880" y="6420524"/>
            <a:ext cx="2743200" cy="365125"/>
          </a:xfrm>
        </p:spPr>
        <p:txBody>
          <a:bodyPr/>
          <a:lstStyle/>
          <a:p>
            <a:fld id="{1FB3E7EA-B7E2-9B4C-974D-CCD9A9561041}" type="slidenum">
              <a:rPr lang="en-US" sz="2000" smtClean="0">
                <a:solidFill>
                  <a:schemeClr val="accent1"/>
                </a:solidFill>
              </a:rPr>
              <a:t>5</a:t>
            </a:fld>
            <a:endParaRPr lang="en-US" sz="2000" dirty="0">
              <a:solidFill>
                <a:schemeClr val="accent1"/>
              </a:solidFill>
            </a:endParaRPr>
          </a:p>
        </p:txBody>
      </p:sp>
    </p:spTree>
    <p:extLst>
      <p:ext uri="{BB962C8B-B14F-4D97-AF65-F5344CB8AC3E}">
        <p14:creationId xmlns:p14="http://schemas.microsoft.com/office/powerpoint/2010/main" val="54892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BE2BFCA-6B6E-0DCE-1747-6BBB875CF70D}"/>
              </a:ext>
            </a:extLst>
          </p:cNvPr>
          <p:cNvGraphicFramePr>
            <a:graphicFrameLocks noGrp="1"/>
          </p:cNvGraphicFramePr>
          <p:nvPr>
            <p:extLst>
              <p:ext uri="{D42A27DB-BD31-4B8C-83A1-F6EECF244321}">
                <p14:modId xmlns:p14="http://schemas.microsoft.com/office/powerpoint/2010/main" val="2408867681"/>
              </p:ext>
            </p:extLst>
          </p:nvPr>
        </p:nvGraphicFramePr>
        <p:xfrm>
          <a:off x="296883" y="895032"/>
          <a:ext cx="11424857" cy="5390313"/>
        </p:xfrm>
        <a:graphic>
          <a:graphicData uri="http://schemas.openxmlformats.org/drawingml/2006/table">
            <a:tbl>
              <a:tblPr firstRow="1" bandRow="1">
                <a:tableStyleId>{073A0DAA-6AF3-43AB-8588-CEC1D06C72B9}</a:tableStyleId>
              </a:tblPr>
              <a:tblGrid>
                <a:gridCol w="3239947">
                  <a:extLst>
                    <a:ext uri="{9D8B030D-6E8A-4147-A177-3AD203B41FA5}">
                      <a16:colId xmlns:a16="http://schemas.microsoft.com/office/drawing/2014/main" val="2903777040"/>
                    </a:ext>
                  </a:extLst>
                </a:gridCol>
                <a:gridCol w="2070340">
                  <a:extLst>
                    <a:ext uri="{9D8B030D-6E8A-4147-A177-3AD203B41FA5}">
                      <a16:colId xmlns:a16="http://schemas.microsoft.com/office/drawing/2014/main" val="2469407714"/>
                    </a:ext>
                  </a:extLst>
                </a:gridCol>
                <a:gridCol w="2053087">
                  <a:extLst>
                    <a:ext uri="{9D8B030D-6E8A-4147-A177-3AD203B41FA5}">
                      <a16:colId xmlns:a16="http://schemas.microsoft.com/office/drawing/2014/main" val="2113044281"/>
                    </a:ext>
                  </a:extLst>
                </a:gridCol>
                <a:gridCol w="2139351">
                  <a:extLst>
                    <a:ext uri="{9D8B030D-6E8A-4147-A177-3AD203B41FA5}">
                      <a16:colId xmlns:a16="http://schemas.microsoft.com/office/drawing/2014/main" val="1979912394"/>
                    </a:ext>
                  </a:extLst>
                </a:gridCol>
                <a:gridCol w="1922132">
                  <a:extLst>
                    <a:ext uri="{9D8B030D-6E8A-4147-A177-3AD203B41FA5}">
                      <a16:colId xmlns:a16="http://schemas.microsoft.com/office/drawing/2014/main" val="1695829530"/>
                    </a:ext>
                  </a:extLst>
                </a:gridCol>
              </a:tblGrid>
              <a:tr h="841829">
                <a:tc>
                  <a:txBody>
                    <a:bodyPr/>
                    <a:lstStyle/>
                    <a:p>
                      <a:pPr algn="ctr"/>
                      <a:r>
                        <a:rPr lang="en-US" dirty="0">
                          <a:solidFill>
                            <a:schemeClr val="bg1"/>
                          </a:solidFill>
                          <a:latin typeface="Avenir Book" panose="02000503020000020003" pitchFamily="2" charset="0"/>
                        </a:rPr>
                        <a:t>Sample Description</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r>
                        <a:rPr lang="en-US" dirty="0">
                          <a:latin typeface="Avenir Book" panose="02000503020000020003" pitchFamily="2" charset="0"/>
                        </a:rPr>
                        <a:t>Electron Density   (x10</a:t>
                      </a:r>
                      <a:r>
                        <a:rPr lang="en-US" baseline="30000" dirty="0">
                          <a:latin typeface="Avenir Book" panose="02000503020000020003" pitchFamily="2" charset="0"/>
                        </a:rPr>
                        <a:t>12</a:t>
                      </a:r>
                      <a:r>
                        <a:rPr lang="en-US" baseline="0" dirty="0">
                          <a:latin typeface="Avenir Book" panose="02000503020000020003" pitchFamily="2" charset="0"/>
                        </a:rPr>
                        <a:t> cm</a:t>
                      </a:r>
                      <a:r>
                        <a:rPr lang="en-US" baseline="30000" dirty="0">
                          <a:latin typeface="Avenir Book" panose="02000503020000020003" pitchFamily="2" charset="0"/>
                        </a:rPr>
                        <a:t>-2</a:t>
                      </a:r>
                      <a:r>
                        <a:rPr lang="en-US" baseline="0" dirty="0">
                          <a:latin typeface="Avenir Book" panose="02000503020000020003" pitchFamily="2" charset="0"/>
                        </a:rPr>
                        <a:t>)</a:t>
                      </a:r>
                      <a:endParaRPr lang="en-US" dirty="0">
                        <a:latin typeface="Avenir Book" panose="02000503020000020003" pitchFamily="2" charset="0"/>
                      </a:endParaRPr>
                    </a:p>
                  </a:txBody>
                  <a:tcPr anchor="ctr">
                    <a:lnL w="57150" cap="flat" cmpd="sng" algn="ctr">
                      <a:solidFill>
                        <a:schemeClr val="tx1"/>
                      </a:solidFill>
                      <a:prstDash val="solid"/>
                      <a:round/>
                      <a:headEnd type="none" w="med" len="med"/>
                      <a:tailEnd type="none" w="med" len="med"/>
                    </a:lnL>
                    <a:lnR w="12700" cmpd="sng">
                      <a:noFill/>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r>
                        <a:rPr lang="en-US" dirty="0">
                          <a:latin typeface="Avenir Book" panose="02000503020000020003" pitchFamily="2" charset="0"/>
                        </a:rPr>
                        <a:t>Transport Mobility (cm</a:t>
                      </a:r>
                      <a:r>
                        <a:rPr lang="en-US" baseline="30000" dirty="0">
                          <a:latin typeface="Avenir Book" panose="02000503020000020003" pitchFamily="2" charset="0"/>
                        </a:rPr>
                        <a:t>2</a:t>
                      </a:r>
                      <a:r>
                        <a:rPr lang="en-US" baseline="0" dirty="0">
                          <a:latin typeface="Avenir Book" panose="02000503020000020003" pitchFamily="2" charset="0"/>
                        </a:rPr>
                        <a:t>/V·s)</a:t>
                      </a:r>
                      <a:endParaRPr lang="en-US" dirty="0">
                        <a:latin typeface="Avenir Book" panose="02000503020000020003" pitchFamily="2" charset="0"/>
                      </a:endParaRPr>
                    </a:p>
                  </a:txBody>
                  <a:tcPr anchor="ctr">
                    <a:lnL w="12700" cmpd="sng">
                      <a:noFill/>
                    </a:lnL>
                    <a:lnR w="12700" cmpd="sng">
                      <a:noFill/>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r>
                        <a:rPr lang="en-US" dirty="0">
                          <a:latin typeface="Avenir Book" panose="02000503020000020003" pitchFamily="2" charset="0"/>
                        </a:rPr>
                        <a:t>Quantum Mobility (cm</a:t>
                      </a:r>
                      <a:r>
                        <a:rPr lang="en-US" baseline="30000" dirty="0">
                          <a:latin typeface="Avenir Book" panose="02000503020000020003" pitchFamily="2" charset="0"/>
                        </a:rPr>
                        <a:t>2</a:t>
                      </a:r>
                      <a:r>
                        <a:rPr lang="en-US" baseline="0" dirty="0">
                          <a:latin typeface="Avenir Book" panose="02000503020000020003" pitchFamily="2" charset="0"/>
                        </a:rPr>
                        <a:t>/V·s)</a:t>
                      </a:r>
                      <a:endParaRPr lang="en-US" dirty="0">
                        <a:latin typeface="Avenir Book" panose="02000503020000020003" pitchFamily="2" charset="0"/>
                      </a:endParaRPr>
                    </a:p>
                  </a:txBody>
                  <a:tcPr anchor="ctr">
                    <a:lnL w="12700" cmpd="sng">
                      <a:noFill/>
                    </a:lnL>
                    <a:lnR w="12700" cmpd="sng">
                      <a:noFill/>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r>
                        <a:rPr lang="en-US" dirty="0">
                          <a:latin typeface="Avenir Book" panose="02000503020000020003" pitchFamily="2" charset="0"/>
                        </a:rPr>
                        <a:t>Effective Mass</a:t>
                      </a:r>
                    </a:p>
                    <a:p>
                      <a:pPr algn="ctr"/>
                      <a:r>
                        <a:rPr lang="en-US" dirty="0">
                          <a:latin typeface="Avenir Book" panose="02000503020000020003" pitchFamily="2" charset="0"/>
                        </a:rPr>
                        <a:t>(x m</a:t>
                      </a:r>
                      <a:r>
                        <a:rPr lang="en-US" baseline="-25000" dirty="0">
                          <a:latin typeface="Avenir Book" panose="02000503020000020003" pitchFamily="2" charset="0"/>
                        </a:rPr>
                        <a:t>e</a:t>
                      </a:r>
                      <a:r>
                        <a:rPr lang="en-US" baseline="0" dirty="0">
                          <a:latin typeface="Avenir Book" panose="02000503020000020003" pitchFamily="2" charset="0"/>
                        </a:rPr>
                        <a:t>)</a:t>
                      </a:r>
                      <a:endParaRPr lang="en-US" dirty="0">
                        <a:latin typeface="Avenir Book" panose="02000503020000020003" pitchFamily="2" charset="0"/>
                      </a:endParaRPr>
                    </a:p>
                  </a:txBody>
                  <a:tcPr anchor="ctr">
                    <a:lnL w="12700" cmpd="sng">
                      <a:noFill/>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581369072"/>
                  </a:ext>
                </a:extLst>
              </a:tr>
              <a:tr h="619957">
                <a:tc>
                  <a:txBody>
                    <a:bodyPr/>
                    <a:lstStyle/>
                    <a:p>
                      <a:pPr algn="ctr"/>
                      <a:r>
                        <a:rPr lang="en-US" dirty="0">
                          <a:solidFill>
                            <a:schemeClr val="bg1"/>
                          </a:solidFill>
                          <a:latin typeface="Avenir Book" panose="02000503020000020003" pitchFamily="2" charset="0"/>
                        </a:rPr>
                        <a:t>Grown at 505°C</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ctr"/>
                      <a:r>
                        <a:rPr lang="en-US" dirty="0">
                          <a:latin typeface="Avenir Book" panose="02000503020000020003" pitchFamily="2" charset="0"/>
                        </a:rPr>
                        <a:t>?</a:t>
                      </a:r>
                    </a:p>
                  </a:txBody>
                  <a:tcPr anchor="ctr">
                    <a:lnL w="57150" cap="flat" cmpd="sng" algn="ctr">
                      <a:solidFill>
                        <a:schemeClr val="tx1"/>
                      </a:solidFill>
                      <a:prstDash val="solid"/>
                      <a:round/>
                      <a:headEnd type="none" w="med" len="med"/>
                      <a:tailEnd type="none" w="med" len="med"/>
                    </a:lnL>
                    <a:lnR w="12700" cmpd="sng">
                      <a:noFill/>
                    </a:lnR>
                    <a:lnT w="571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dirty="0">
                          <a:latin typeface="Avenir Book" panose="02000503020000020003" pitchFamily="2" charset="0"/>
                        </a:rPr>
                        <a:t>?</a:t>
                      </a:r>
                    </a:p>
                  </a:txBody>
                  <a:tcPr anchor="ctr">
                    <a:lnL w="12700" cmpd="sng">
                      <a:noFill/>
                    </a:lnL>
                    <a:lnR w="12700" cmpd="sng">
                      <a:noFill/>
                    </a:lnR>
                    <a:lnT w="571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dirty="0">
                          <a:latin typeface="Avenir Book" panose="02000503020000020003" pitchFamily="2" charset="0"/>
                        </a:rPr>
                        <a:t>?</a:t>
                      </a:r>
                    </a:p>
                  </a:txBody>
                  <a:tcPr anchor="ctr">
                    <a:lnL w="12700" cmpd="sng">
                      <a:noFill/>
                    </a:lnL>
                    <a:lnR w="12700" cmpd="sng">
                      <a:noFill/>
                    </a:lnR>
                    <a:lnT w="571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dirty="0">
                          <a:latin typeface="Avenir Book" panose="02000503020000020003" pitchFamily="2" charset="0"/>
                        </a:rPr>
                        <a:t>?</a:t>
                      </a:r>
                    </a:p>
                  </a:txBody>
                  <a:tcPr anchor="ctr">
                    <a:lnL w="12700" cmpd="sng">
                      <a:noFill/>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9736472"/>
                  </a:ext>
                </a:extLst>
              </a:tr>
              <a:tr h="61995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venir Book" panose="02000503020000020003" pitchFamily="2" charset="0"/>
                        </a:rPr>
                        <a:t>Grown at 520°C (control)</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ctr"/>
                      <a:r>
                        <a:rPr lang="en-US" dirty="0">
                          <a:latin typeface="Avenir Book" panose="02000503020000020003" pitchFamily="2" charset="0"/>
                        </a:rPr>
                        <a:t>?</a:t>
                      </a:r>
                    </a:p>
                  </a:txBody>
                  <a:tcPr anchor="ctr">
                    <a:lnL w="571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atin typeface="Avenir Book" panose="02000503020000020003" pitchFamily="2"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atin typeface="Avenir Book" panose="02000503020000020003" pitchFamily="2"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atin typeface="Avenir Book" panose="02000503020000020003" pitchFamily="2" charset="0"/>
                        </a:rPr>
                        <a:t>?</a:t>
                      </a:r>
                    </a:p>
                  </a:txBody>
                  <a:tcPr anchor="ctr">
                    <a:lnL w="12700" cmpd="sng">
                      <a:noFill/>
                    </a:lnL>
                    <a:lnR w="571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1402360"/>
                  </a:ext>
                </a:extLst>
              </a:tr>
              <a:tr h="61995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venir Book" panose="02000503020000020003" pitchFamily="2" charset="0"/>
                        </a:rPr>
                        <a:t>Grown at 535°C</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ctr"/>
                      <a:r>
                        <a:rPr lang="en-US" dirty="0">
                          <a:latin typeface="Avenir Book" panose="02000503020000020003" pitchFamily="2" charset="0"/>
                        </a:rPr>
                        <a:t>?</a:t>
                      </a:r>
                    </a:p>
                  </a:txBody>
                  <a:tcPr anchor="ctr">
                    <a:lnL w="571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atin typeface="Avenir Book" panose="02000503020000020003" pitchFamily="2"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atin typeface="Avenir Book" panose="02000503020000020003" pitchFamily="2"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atin typeface="Avenir Book" panose="02000503020000020003" pitchFamily="2" charset="0"/>
                        </a:rPr>
                        <a:t>?</a:t>
                      </a:r>
                    </a:p>
                  </a:txBody>
                  <a:tcPr anchor="ctr">
                    <a:lnL w="12700" cmpd="sng">
                      <a:noFill/>
                    </a:lnL>
                    <a:lnR w="571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7650585"/>
                  </a:ext>
                </a:extLst>
              </a:tr>
              <a:tr h="619957">
                <a:tc>
                  <a:txBody>
                    <a:bodyPr/>
                    <a:lstStyle/>
                    <a:p>
                      <a:pPr algn="ctr"/>
                      <a:r>
                        <a:rPr lang="en-US" dirty="0">
                          <a:solidFill>
                            <a:schemeClr val="bg1"/>
                          </a:solidFill>
                          <a:latin typeface="Avenir Book" panose="02000503020000020003" pitchFamily="2" charset="0"/>
                        </a:rPr>
                        <a:t>Slightly Higher Aluminum</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ctr"/>
                      <a:r>
                        <a:rPr lang="en-US" dirty="0">
                          <a:latin typeface="Avenir Book" panose="02000503020000020003" pitchFamily="2" charset="0"/>
                        </a:rPr>
                        <a:t>?</a:t>
                      </a:r>
                    </a:p>
                  </a:txBody>
                  <a:tcPr anchor="ctr">
                    <a:lnL w="571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atin typeface="Avenir Book" panose="02000503020000020003" pitchFamily="2"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atin typeface="Avenir Book" panose="02000503020000020003" pitchFamily="2"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atin typeface="Avenir Book" panose="02000503020000020003" pitchFamily="2" charset="0"/>
                        </a:rPr>
                        <a:t>?</a:t>
                      </a:r>
                    </a:p>
                  </a:txBody>
                  <a:tcPr anchor="ctr">
                    <a:lnL w="12700" cmpd="sng">
                      <a:noFill/>
                    </a:lnL>
                    <a:lnR w="571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3212443"/>
                  </a:ext>
                </a:extLst>
              </a:tr>
              <a:tr h="476192">
                <a:tc>
                  <a:txBody>
                    <a:bodyPr/>
                    <a:lstStyle/>
                    <a:p>
                      <a:pPr algn="ctr"/>
                      <a:r>
                        <a:rPr lang="en-US" dirty="0">
                          <a:solidFill>
                            <a:schemeClr val="bg1"/>
                          </a:solidFill>
                          <a:latin typeface="Avenir Book" panose="02000503020000020003" pitchFamily="2" charset="0"/>
                        </a:rPr>
                        <a:t>Digital Alloy </a:t>
                      </a:r>
                      <a:r>
                        <a:rPr lang="en-US" dirty="0" err="1">
                          <a:solidFill>
                            <a:schemeClr val="bg1"/>
                          </a:solidFill>
                          <a:latin typeface="Avenir Book" panose="02000503020000020003" pitchFamily="2" charset="0"/>
                        </a:rPr>
                        <a:t>AlGaAs</a:t>
                      </a:r>
                      <a:endParaRPr lang="en-US" dirty="0">
                        <a:solidFill>
                          <a:schemeClr val="bg1"/>
                        </a:solidFill>
                        <a:latin typeface="Avenir Book" panose="02000503020000020003"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ctr"/>
                      <a:r>
                        <a:rPr lang="en-US" dirty="0">
                          <a:latin typeface="Avenir Book" panose="02000503020000020003" pitchFamily="2" charset="0"/>
                        </a:rPr>
                        <a:t>?</a:t>
                      </a:r>
                    </a:p>
                  </a:txBody>
                  <a:tcPr anchor="ctr">
                    <a:lnL w="571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atin typeface="Avenir Book" panose="02000503020000020003" pitchFamily="2"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atin typeface="Avenir Book" panose="02000503020000020003" pitchFamily="2"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atin typeface="Avenir Book" panose="02000503020000020003" pitchFamily="2" charset="0"/>
                        </a:rPr>
                        <a:t>?</a:t>
                      </a:r>
                    </a:p>
                  </a:txBody>
                  <a:tcPr anchor="ctr">
                    <a:lnL w="12700" cmpd="sng">
                      <a:noFill/>
                    </a:lnL>
                    <a:lnR w="571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9168942"/>
                  </a:ext>
                </a:extLst>
              </a:tr>
              <a:tr h="589280">
                <a:tc>
                  <a:txBody>
                    <a:bodyPr/>
                    <a:lstStyle/>
                    <a:p>
                      <a:pPr algn="ctr"/>
                      <a:r>
                        <a:rPr lang="en-US" dirty="0">
                          <a:solidFill>
                            <a:schemeClr val="bg1"/>
                          </a:solidFill>
                          <a:latin typeface="Avenir Book" panose="02000503020000020003" pitchFamily="2" charset="0"/>
                        </a:rPr>
                        <a:t>Digital Alloy </a:t>
                      </a:r>
                      <a:r>
                        <a:rPr lang="en-US" dirty="0" err="1">
                          <a:solidFill>
                            <a:schemeClr val="bg1"/>
                          </a:solidFill>
                          <a:latin typeface="Avenir Book" panose="02000503020000020003" pitchFamily="2" charset="0"/>
                        </a:rPr>
                        <a:t>AlGaAs</a:t>
                      </a:r>
                      <a:r>
                        <a:rPr lang="en-US" dirty="0">
                          <a:solidFill>
                            <a:schemeClr val="bg1"/>
                          </a:solidFill>
                          <a:latin typeface="Avenir Book" panose="02000503020000020003" pitchFamily="2" charset="0"/>
                        </a:rPr>
                        <a:t>, Much Higher Aluminum</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ctr"/>
                      <a:r>
                        <a:rPr lang="en-US" dirty="0">
                          <a:latin typeface="Avenir Book" panose="02000503020000020003" pitchFamily="2" charset="0"/>
                        </a:rPr>
                        <a:t>?</a:t>
                      </a:r>
                    </a:p>
                  </a:txBody>
                  <a:tcPr anchor="ctr">
                    <a:lnL w="571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atin typeface="Avenir Book" panose="02000503020000020003" pitchFamily="2"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atin typeface="Avenir Book" panose="02000503020000020003" pitchFamily="2"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atin typeface="Avenir Book" panose="02000503020000020003" pitchFamily="2" charset="0"/>
                        </a:rPr>
                        <a:t>?</a:t>
                      </a:r>
                    </a:p>
                  </a:txBody>
                  <a:tcPr anchor="ctr">
                    <a:lnL w="12700" cmpd="sng">
                      <a:noFill/>
                    </a:lnL>
                    <a:lnR w="571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862145"/>
                  </a:ext>
                </a:extLst>
              </a:tr>
              <a:tr h="476192">
                <a:tc>
                  <a:txBody>
                    <a:bodyPr/>
                    <a:lstStyle/>
                    <a:p>
                      <a:pPr algn="ctr"/>
                      <a:r>
                        <a:rPr lang="en-US" dirty="0">
                          <a:solidFill>
                            <a:schemeClr val="bg1"/>
                          </a:solidFill>
                          <a:latin typeface="Avenir Book" panose="02000503020000020003" pitchFamily="2" charset="0"/>
                        </a:rPr>
                        <a:t>Thicker </a:t>
                      </a:r>
                      <a:r>
                        <a:rPr lang="en-US" dirty="0" err="1">
                          <a:solidFill>
                            <a:schemeClr val="bg1"/>
                          </a:solidFill>
                          <a:latin typeface="Avenir Book" panose="02000503020000020003" pitchFamily="2" charset="0"/>
                        </a:rPr>
                        <a:t>AlGaAs</a:t>
                      </a:r>
                      <a:r>
                        <a:rPr lang="en-US" dirty="0">
                          <a:solidFill>
                            <a:schemeClr val="bg1"/>
                          </a:solidFill>
                          <a:latin typeface="Avenir Book" panose="02000503020000020003" pitchFamily="2" charset="0"/>
                        </a:rPr>
                        <a:t> Layers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50000"/>
                      </a:schemeClr>
                    </a:solidFill>
                  </a:tcPr>
                </a:tc>
                <a:tc>
                  <a:txBody>
                    <a:bodyPr/>
                    <a:lstStyle/>
                    <a:p>
                      <a:pPr algn="ctr"/>
                      <a:r>
                        <a:rPr lang="en-US" dirty="0">
                          <a:latin typeface="Avenir Book" panose="02000503020000020003" pitchFamily="2" charset="0"/>
                        </a:rPr>
                        <a:t>?</a:t>
                      </a:r>
                    </a:p>
                  </a:txBody>
                  <a:tcPr anchor="ctr">
                    <a:lnL w="571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atin typeface="Avenir Book" panose="02000503020000020003" pitchFamily="2"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atin typeface="Avenir Book" panose="02000503020000020003" pitchFamily="2"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latin typeface="Avenir Book" panose="02000503020000020003" pitchFamily="2" charset="0"/>
                        </a:rPr>
                        <a:t>?</a:t>
                      </a:r>
                    </a:p>
                  </a:txBody>
                  <a:tcPr anchor="ctr">
                    <a:lnL w="12700" cmpd="sng">
                      <a:noFill/>
                    </a:lnL>
                    <a:lnR w="571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7664037"/>
                  </a:ext>
                </a:extLst>
              </a:tr>
              <a:tr h="476192">
                <a:tc>
                  <a:txBody>
                    <a:bodyPr/>
                    <a:lstStyle/>
                    <a:p>
                      <a:pPr algn="ctr"/>
                      <a:r>
                        <a:rPr lang="en-US" dirty="0">
                          <a:solidFill>
                            <a:schemeClr val="bg1"/>
                          </a:solidFill>
                          <a:latin typeface="Avenir Book" panose="02000503020000020003" pitchFamily="2" charset="0"/>
                        </a:rPr>
                        <a:t>Only 6 Layers (not 10)</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mpd="sng">
                      <a:noFill/>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r>
                        <a:rPr lang="en-US" dirty="0">
                          <a:latin typeface="Avenir Book" panose="02000503020000020003" pitchFamily="2" charset="0"/>
                        </a:rPr>
                        <a:t>?</a:t>
                      </a:r>
                    </a:p>
                  </a:txBody>
                  <a:tcPr anchor="ctr">
                    <a:lnL w="57150" cap="flat" cmpd="sng" algn="ctr">
                      <a:solidFill>
                        <a:schemeClr val="tx1"/>
                      </a:solidFill>
                      <a:prstDash val="solid"/>
                      <a:round/>
                      <a:headEnd type="none" w="med" len="med"/>
                      <a:tailEnd type="none" w="med" len="med"/>
                    </a:lnL>
                    <a:lnR w="12700" cmpd="sng">
                      <a:noFill/>
                    </a:lnR>
                    <a:lnT w="12700" cmpd="sng">
                      <a:noFill/>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Avenir Book" panose="02000503020000020003" pitchFamily="2" charset="0"/>
                        </a:rPr>
                        <a:t>?</a:t>
                      </a:r>
                    </a:p>
                  </a:txBody>
                  <a:tcPr anchor="ctr">
                    <a:lnL w="12700" cmpd="sng">
                      <a:noFill/>
                    </a:lnL>
                    <a:lnR w="12700" cmpd="sng">
                      <a:noFill/>
                    </a:lnR>
                    <a:lnT w="12700" cmpd="sng">
                      <a:noFill/>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Avenir Book" panose="02000503020000020003" pitchFamily="2" charset="0"/>
                        </a:rPr>
                        <a:t>?</a:t>
                      </a:r>
                    </a:p>
                  </a:txBody>
                  <a:tcPr anchor="ctr">
                    <a:lnL w="12700" cmpd="sng">
                      <a:noFill/>
                    </a:lnL>
                    <a:lnR w="12700" cmpd="sng">
                      <a:noFill/>
                    </a:lnR>
                    <a:lnT w="12700" cmpd="sng">
                      <a:noFill/>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Avenir Book" panose="02000503020000020003" pitchFamily="2" charset="0"/>
                        </a:rPr>
                        <a:t>?</a:t>
                      </a:r>
                    </a:p>
                  </a:txBody>
                  <a:tcPr anchor="ctr">
                    <a:lnL w="12700" cmpd="sng">
                      <a:noFill/>
                    </a:lnL>
                    <a:lnR w="57150" cap="flat" cmpd="sng" algn="ctr">
                      <a:solidFill>
                        <a:schemeClr val="tx1"/>
                      </a:solidFill>
                      <a:prstDash val="solid"/>
                      <a:round/>
                      <a:headEnd type="none" w="med" len="med"/>
                      <a:tailEnd type="none" w="med" len="med"/>
                    </a:lnR>
                    <a:lnT w="12700" cmpd="sng">
                      <a:noFill/>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8365229"/>
                  </a:ext>
                </a:extLst>
              </a:tr>
            </a:tbl>
          </a:graphicData>
        </a:graphic>
      </p:graphicFrame>
      <p:sp>
        <p:nvSpPr>
          <p:cNvPr id="3" name="Slide Number Placeholder 1">
            <a:extLst>
              <a:ext uri="{FF2B5EF4-FFF2-40B4-BE49-F238E27FC236}">
                <a16:creationId xmlns:a16="http://schemas.microsoft.com/office/drawing/2014/main" id="{5AC374A0-9EB2-D0EB-D7AA-B5A06E29AC76}"/>
              </a:ext>
            </a:extLst>
          </p:cNvPr>
          <p:cNvSpPr>
            <a:spLocks noGrp="1"/>
          </p:cNvSpPr>
          <p:nvPr>
            <p:ph type="sldNum" sz="quarter" idx="12"/>
          </p:nvPr>
        </p:nvSpPr>
        <p:spPr>
          <a:xfrm>
            <a:off x="9326880" y="6420524"/>
            <a:ext cx="2743200" cy="365125"/>
          </a:xfrm>
        </p:spPr>
        <p:txBody>
          <a:bodyPr/>
          <a:lstStyle/>
          <a:p>
            <a:fld id="{1FB3E7EA-B7E2-9B4C-974D-CCD9A9561041}" type="slidenum">
              <a:rPr lang="en-US" sz="2000" smtClean="0">
                <a:solidFill>
                  <a:schemeClr val="accent1"/>
                </a:solidFill>
              </a:rPr>
              <a:t>6</a:t>
            </a:fld>
            <a:endParaRPr lang="en-US" sz="2000" dirty="0">
              <a:solidFill>
                <a:schemeClr val="accent1"/>
              </a:solidFill>
            </a:endParaRPr>
          </a:p>
        </p:txBody>
      </p:sp>
      <p:sp>
        <p:nvSpPr>
          <p:cNvPr id="5" name="Rectangle 4">
            <a:extLst>
              <a:ext uri="{FF2B5EF4-FFF2-40B4-BE49-F238E27FC236}">
                <a16:creationId xmlns:a16="http://schemas.microsoft.com/office/drawing/2014/main" id="{AA100E21-C7AF-A549-D970-85A4DE956BC7}"/>
              </a:ext>
            </a:extLst>
          </p:cNvPr>
          <p:cNvSpPr/>
          <p:nvPr/>
        </p:nvSpPr>
        <p:spPr>
          <a:xfrm>
            <a:off x="9791495" y="826781"/>
            <a:ext cx="1992843" cy="56130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447F3F2-DA02-9DA7-BF15-A18AC82FFED8}"/>
              </a:ext>
            </a:extLst>
          </p:cNvPr>
          <p:cNvSpPr/>
          <p:nvPr/>
        </p:nvSpPr>
        <p:spPr>
          <a:xfrm>
            <a:off x="7666082" y="789309"/>
            <a:ext cx="2108161" cy="56130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7C74824-D8B6-52A8-5A5D-9DAD7C8E796C}"/>
              </a:ext>
            </a:extLst>
          </p:cNvPr>
          <p:cNvSpPr/>
          <p:nvPr/>
        </p:nvSpPr>
        <p:spPr>
          <a:xfrm>
            <a:off x="5607701" y="789309"/>
            <a:ext cx="2058381" cy="56130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BC9BC1C-F49F-15FB-3330-BB0C9770080E}"/>
              </a:ext>
            </a:extLst>
          </p:cNvPr>
          <p:cNvSpPr/>
          <p:nvPr/>
        </p:nvSpPr>
        <p:spPr>
          <a:xfrm>
            <a:off x="3578430" y="872220"/>
            <a:ext cx="2025734" cy="56130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7C612A9-9A73-EDB3-7060-0EC8908AD120}"/>
              </a:ext>
            </a:extLst>
          </p:cNvPr>
          <p:cNvSpPr/>
          <p:nvPr/>
        </p:nvSpPr>
        <p:spPr>
          <a:xfrm>
            <a:off x="162127" y="5792744"/>
            <a:ext cx="3475511" cy="617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A39771-C635-9F7C-73D2-A9CC4E489BC4}"/>
              </a:ext>
            </a:extLst>
          </p:cNvPr>
          <p:cNvSpPr/>
          <p:nvPr/>
        </p:nvSpPr>
        <p:spPr>
          <a:xfrm>
            <a:off x="128847" y="5304294"/>
            <a:ext cx="3475511" cy="514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003B1F7-D4AC-1784-4085-022A2FB9F47A}"/>
              </a:ext>
            </a:extLst>
          </p:cNvPr>
          <p:cNvSpPr/>
          <p:nvPr/>
        </p:nvSpPr>
        <p:spPr>
          <a:xfrm>
            <a:off x="162127" y="4694631"/>
            <a:ext cx="3475511" cy="6113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7F37E14-1E17-DED6-2896-18C01CB19C1E}"/>
              </a:ext>
            </a:extLst>
          </p:cNvPr>
          <p:cNvSpPr/>
          <p:nvPr/>
        </p:nvSpPr>
        <p:spPr>
          <a:xfrm>
            <a:off x="107737" y="4168299"/>
            <a:ext cx="3475511" cy="514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E8ECA22-BAA4-37BB-88BD-4B0CFCD7D62F}"/>
              </a:ext>
            </a:extLst>
          </p:cNvPr>
          <p:cNvSpPr/>
          <p:nvPr/>
        </p:nvSpPr>
        <p:spPr>
          <a:xfrm>
            <a:off x="73230" y="3608025"/>
            <a:ext cx="3636565" cy="6113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E65FB1B-F422-A888-767D-CD1CCC4ED58F}"/>
              </a:ext>
            </a:extLst>
          </p:cNvPr>
          <p:cNvSpPr/>
          <p:nvPr/>
        </p:nvSpPr>
        <p:spPr>
          <a:xfrm>
            <a:off x="234284" y="1762415"/>
            <a:ext cx="3475511" cy="18363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E91F0C2-C153-6089-AAC4-CDCEF6023AC0}"/>
              </a:ext>
            </a:extLst>
          </p:cNvPr>
          <p:cNvSpPr/>
          <p:nvPr/>
        </p:nvSpPr>
        <p:spPr>
          <a:xfrm>
            <a:off x="3851563" y="1831428"/>
            <a:ext cx="7604315" cy="42717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438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be 2">
            <a:extLst>
              <a:ext uri="{FF2B5EF4-FFF2-40B4-BE49-F238E27FC236}">
                <a16:creationId xmlns:a16="http://schemas.microsoft.com/office/drawing/2014/main" id="{5FC021D1-CB26-9676-246A-A4E175AEA13D}"/>
              </a:ext>
            </a:extLst>
          </p:cNvPr>
          <p:cNvSpPr/>
          <p:nvPr/>
        </p:nvSpPr>
        <p:spPr>
          <a:xfrm>
            <a:off x="1272439" y="3912844"/>
            <a:ext cx="3657600" cy="1441849"/>
          </a:xfrm>
          <a:prstGeom prst="cube">
            <a:avLst>
              <a:gd name="adj" fmla="val 79444"/>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4" name="Can 3">
            <a:extLst>
              <a:ext uri="{FF2B5EF4-FFF2-40B4-BE49-F238E27FC236}">
                <a16:creationId xmlns:a16="http://schemas.microsoft.com/office/drawing/2014/main" id="{93822A31-C384-8758-9280-DD93ACB57690}"/>
              </a:ext>
            </a:extLst>
          </p:cNvPr>
          <p:cNvSpPr/>
          <p:nvPr/>
        </p:nvSpPr>
        <p:spPr>
          <a:xfrm>
            <a:off x="2303746" y="3729236"/>
            <a:ext cx="396240" cy="298849"/>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5" name="Can 4">
            <a:extLst>
              <a:ext uri="{FF2B5EF4-FFF2-40B4-BE49-F238E27FC236}">
                <a16:creationId xmlns:a16="http://schemas.microsoft.com/office/drawing/2014/main" id="{28F1EEB8-D018-E105-2BBD-F913975C42C1}"/>
              </a:ext>
            </a:extLst>
          </p:cNvPr>
          <p:cNvSpPr/>
          <p:nvPr/>
        </p:nvSpPr>
        <p:spPr>
          <a:xfrm>
            <a:off x="4533799" y="3672790"/>
            <a:ext cx="396240" cy="298849"/>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6" name="Can 5">
            <a:extLst>
              <a:ext uri="{FF2B5EF4-FFF2-40B4-BE49-F238E27FC236}">
                <a16:creationId xmlns:a16="http://schemas.microsoft.com/office/drawing/2014/main" id="{26F61CA9-0762-32BA-6732-63E2C64A02B0}"/>
              </a:ext>
            </a:extLst>
          </p:cNvPr>
          <p:cNvSpPr/>
          <p:nvPr/>
        </p:nvSpPr>
        <p:spPr>
          <a:xfrm>
            <a:off x="1272439" y="4757407"/>
            <a:ext cx="396240" cy="298849"/>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7" name="Can 6">
            <a:extLst>
              <a:ext uri="{FF2B5EF4-FFF2-40B4-BE49-F238E27FC236}">
                <a16:creationId xmlns:a16="http://schemas.microsoft.com/office/drawing/2014/main" id="{AD6B164E-F66D-5CAD-A458-4136B8316AC8}"/>
              </a:ext>
            </a:extLst>
          </p:cNvPr>
          <p:cNvSpPr/>
          <p:nvPr/>
        </p:nvSpPr>
        <p:spPr>
          <a:xfrm>
            <a:off x="3432632" y="4758847"/>
            <a:ext cx="396240" cy="298849"/>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cxnSp>
        <p:nvCxnSpPr>
          <p:cNvPr id="9" name="Curved Connector 8">
            <a:extLst>
              <a:ext uri="{FF2B5EF4-FFF2-40B4-BE49-F238E27FC236}">
                <a16:creationId xmlns:a16="http://schemas.microsoft.com/office/drawing/2014/main" id="{37DF3C42-B9C3-ADFA-935C-A5FD9F725F12}"/>
              </a:ext>
            </a:extLst>
          </p:cNvPr>
          <p:cNvCxnSpPr>
            <a:cxnSpLocks/>
            <a:stCxn id="6" idx="1"/>
            <a:endCxn id="5" idx="1"/>
          </p:cNvCxnSpPr>
          <p:nvPr/>
        </p:nvCxnSpPr>
        <p:spPr>
          <a:xfrm rot="5400000" flipH="1" flipV="1">
            <a:off x="2558931" y="2584419"/>
            <a:ext cx="1084617" cy="3261360"/>
          </a:xfrm>
          <a:prstGeom prst="curvedConnector3">
            <a:avLst>
              <a:gd name="adj1" fmla="val 258465"/>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845D3900-2FB8-EC96-B956-6F0AFCA8700F}"/>
              </a:ext>
            </a:extLst>
          </p:cNvPr>
          <p:cNvSpPr/>
          <p:nvPr/>
        </p:nvSpPr>
        <p:spPr>
          <a:xfrm>
            <a:off x="2715790" y="1744222"/>
            <a:ext cx="563881" cy="469102"/>
          </a:xfrm>
          <a:prstGeom prst="ellipse">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20" name="TextBox 19">
            <a:extLst>
              <a:ext uri="{FF2B5EF4-FFF2-40B4-BE49-F238E27FC236}">
                <a16:creationId xmlns:a16="http://schemas.microsoft.com/office/drawing/2014/main" id="{39DF57E8-E92E-4094-7588-6C7BE28325A5}"/>
              </a:ext>
            </a:extLst>
          </p:cNvPr>
          <p:cNvSpPr txBox="1"/>
          <p:nvPr/>
        </p:nvSpPr>
        <p:spPr>
          <a:xfrm>
            <a:off x="2805186" y="1752186"/>
            <a:ext cx="401072" cy="523220"/>
          </a:xfrm>
          <a:prstGeom prst="rect">
            <a:avLst/>
          </a:prstGeom>
          <a:noFill/>
        </p:spPr>
        <p:txBody>
          <a:bodyPr wrap="square" rtlCol="0">
            <a:spAutoFit/>
          </a:bodyPr>
          <a:lstStyle/>
          <a:p>
            <a:r>
              <a:rPr lang="en-US" sz="2800" dirty="0">
                <a:latin typeface="Avenir Book" panose="02000503020000020003" pitchFamily="2" charset="0"/>
              </a:rPr>
              <a:t>V</a:t>
            </a:r>
          </a:p>
        </p:txBody>
      </p:sp>
      <p:cxnSp>
        <p:nvCxnSpPr>
          <p:cNvPr id="22" name="Curved Connector 21">
            <a:extLst>
              <a:ext uri="{FF2B5EF4-FFF2-40B4-BE49-F238E27FC236}">
                <a16:creationId xmlns:a16="http://schemas.microsoft.com/office/drawing/2014/main" id="{3FEBD20C-5DC4-3134-3848-47A389A3359C}"/>
              </a:ext>
            </a:extLst>
          </p:cNvPr>
          <p:cNvCxnSpPr>
            <a:cxnSpLocks/>
            <a:stCxn id="4" idx="1"/>
          </p:cNvCxnSpPr>
          <p:nvPr/>
        </p:nvCxnSpPr>
        <p:spPr>
          <a:xfrm rot="5400000" flipH="1" flipV="1">
            <a:off x="2528706" y="3057094"/>
            <a:ext cx="645302" cy="698983"/>
          </a:xfrm>
          <a:prstGeom prst="curvedConnector2">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5663735-AB92-2EA0-6E46-4AB554D16B44}"/>
              </a:ext>
            </a:extLst>
          </p:cNvPr>
          <p:cNvCxnSpPr>
            <a:cxnSpLocks/>
          </p:cNvCxnSpPr>
          <p:nvPr/>
        </p:nvCxnSpPr>
        <p:spPr>
          <a:xfrm>
            <a:off x="2654830" y="4102795"/>
            <a:ext cx="754379" cy="729643"/>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A46A5A9-5F0D-3614-DF64-BDAF54382199}"/>
              </a:ext>
            </a:extLst>
          </p:cNvPr>
          <p:cNvSpPr txBox="1"/>
          <p:nvPr/>
        </p:nvSpPr>
        <p:spPr>
          <a:xfrm>
            <a:off x="2979319" y="4002134"/>
            <a:ext cx="526163" cy="523220"/>
          </a:xfrm>
          <a:prstGeom prst="rect">
            <a:avLst/>
          </a:prstGeom>
          <a:noFill/>
        </p:spPr>
        <p:txBody>
          <a:bodyPr wrap="square" rtlCol="0">
            <a:spAutoFit/>
          </a:bodyPr>
          <a:lstStyle/>
          <a:p>
            <a:r>
              <a:rPr lang="en-US" sz="2800" dirty="0">
                <a:solidFill>
                  <a:schemeClr val="bg1"/>
                </a:solidFill>
                <a:latin typeface="Avenir Book" panose="02000503020000020003" pitchFamily="2" charset="0"/>
              </a:rPr>
              <a:t>I</a:t>
            </a:r>
          </a:p>
        </p:txBody>
      </p:sp>
      <p:sp>
        <p:nvSpPr>
          <p:cNvPr id="38" name="Oval 37">
            <a:extLst>
              <a:ext uri="{FF2B5EF4-FFF2-40B4-BE49-F238E27FC236}">
                <a16:creationId xmlns:a16="http://schemas.microsoft.com/office/drawing/2014/main" id="{789D828D-12D8-AC50-7493-A61417AF93F3}"/>
              </a:ext>
            </a:extLst>
          </p:cNvPr>
          <p:cNvSpPr/>
          <p:nvPr/>
        </p:nvSpPr>
        <p:spPr>
          <a:xfrm>
            <a:off x="3155693" y="2849383"/>
            <a:ext cx="563881" cy="469102"/>
          </a:xfrm>
          <a:prstGeom prst="ellipse">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cxnSp>
        <p:nvCxnSpPr>
          <p:cNvPr id="40" name="Straight Arrow Connector 39">
            <a:extLst>
              <a:ext uri="{FF2B5EF4-FFF2-40B4-BE49-F238E27FC236}">
                <a16:creationId xmlns:a16="http://schemas.microsoft.com/office/drawing/2014/main" id="{B3724F4D-D55B-96CA-0A91-03BBB39DE4D9}"/>
              </a:ext>
            </a:extLst>
          </p:cNvPr>
          <p:cNvCxnSpPr>
            <a:cxnSpLocks/>
          </p:cNvCxnSpPr>
          <p:nvPr/>
        </p:nvCxnSpPr>
        <p:spPr>
          <a:xfrm flipV="1">
            <a:off x="3433182" y="2931534"/>
            <a:ext cx="0" cy="274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76" name="Rectangle 3075">
            <a:extLst>
              <a:ext uri="{FF2B5EF4-FFF2-40B4-BE49-F238E27FC236}">
                <a16:creationId xmlns:a16="http://schemas.microsoft.com/office/drawing/2014/main" id="{78B45838-CF48-128F-F1A9-C4648C0CB5E8}"/>
              </a:ext>
            </a:extLst>
          </p:cNvPr>
          <p:cNvSpPr/>
          <p:nvPr/>
        </p:nvSpPr>
        <p:spPr>
          <a:xfrm>
            <a:off x="3371393" y="75073"/>
            <a:ext cx="8820608" cy="461665"/>
          </a:xfrm>
          <a:prstGeom prst="rect">
            <a:avLst/>
          </a:prstGeom>
        </p:spPr>
        <p:txBody>
          <a:bodyPr wrap="square">
            <a:spAutoFit/>
          </a:bodyPr>
          <a:lstStyle/>
          <a:p>
            <a:pPr algn="r"/>
            <a:r>
              <a:rPr lang="en-US" sz="1200" dirty="0">
                <a:solidFill>
                  <a:schemeClr val="bg1">
                    <a:lumMod val="75000"/>
                  </a:schemeClr>
                </a:solidFill>
              </a:rPr>
              <a:t>Images based on </a:t>
            </a:r>
            <a:r>
              <a:rPr lang="en-US" sz="1200" i="1" dirty="0">
                <a:solidFill>
                  <a:schemeClr val="bg1">
                    <a:lumMod val="75000"/>
                  </a:schemeClr>
                </a:solidFill>
              </a:rPr>
              <a:t>The Hall Effect</a:t>
            </a:r>
            <a:r>
              <a:rPr lang="en-US" sz="1200" dirty="0">
                <a:solidFill>
                  <a:schemeClr val="bg1">
                    <a:lumMod val="75000"/>
                  </a:schemeClr>
                </a:solidFill>
              </a:rPr>
              <a:t>, </a:t>
            </a:r>
            <a:r>
              <a:rPr lang="en-US" sz="1200" dirty="0">
                <a:solidFill>
                  <a:schemeClr val="bg1">
                    <a:lumMod val="75000"/>
                  </a:schemeClr>
                </a:solidFill>
                <a:hlinkClick r:id="rId3">
                  <a:extLst>
                    <a:ext uri="{A12FA001-AC4F-418D-AE19-62706E023703}">
                      <ahyp:hlinkClr xmlns:ahyp="http://schemas.microsoft.com/office/drawing/2018/hyperlinkcolor" val="tx"/>
                    </a:ext>
                  </a:extLst>
                </a:hlinkClick>
              </a:rPr>
              <a:t>https://www.nist.gov/pml/nanoscale-device-characterization-division/popular-links/hall-effect/hall-effect</a:t>
            </a:r>
            <a:r>
              <a:rPr lang="en-US" sz="1200" dirty="0">
                <a:solidFill>
                  <a:schemeClr val="bg1">
                    <a:lumMod val="75000"/>
                  </a:schemeClr>
                </a:solidFill>
              </a:rPr>
              <a:t>. </a:t>
            </a:r>
          </a:p>
          <a:p>
            <a:pPr algn="r"/>
            <a:endParaRPr lang="en-US" sz="1200" dirty="0">
              <a:solidFill>
                <a:schemeClr val="bg1">
                  <a:lumMod val="75000"/>
                </a:schemeClr>
              </a:solidFill>
            </a:endParaRPr>
          </a:p>
        </p:txBody>
      </p:sp>
      <p:sp>
        <p:nvSpPr>
          <p:cNvPr id="3079" name="Title 1">
            <a:extLst>
              <a:ext uri="{FF2B5EF4-FFF2-40B4-BE49-F238E27FC236}">
                <a16:creationId xmlns:a16="http://schemas.microsoft.com/office/drawing/2014/main" id="{C1F96BB9-3115-74FA-2CEE-3D1C8E49478D}"/>
              </a:ext>
            </a:extLst>
          </p:cNvPr>
          <p:cNvSpPr txBox="1">
            <a:spLocks/>
          </p:cNvSpPr>
          <p:nvPr/>
        </p:nvSpPr>
        <p:spPr>
          <a:xfrm>
            <a:off x="1272439" y="789981"/>
            <a:ext cx="3927753" cy="8493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1"/>
                </a:solidFill>
                <a:latin typeface="Avenir Book" panose="02000503020000020003" pitchFamily="2" charset="0"/>
                <a:cs typeface="Calibri" panose="020F0502020204030204" pitchFamily="34" charset="0"/>
              </a:rPr>
              <a:t>Hall resistance</a:t>
            </a:r>
          </a:p>
        </p:txBody>
      </p:sp>
      <p:sp>
        <p:nvSpPr>
          <p:cNvPr id="3080" name="Title 1">
            <a:extLst>
              <a:ext uri="{FF2B5EF4-FFF2-40B4-BE49-F238E27FC236}">
                <a16:creationId xmlns:a16="http://schemas.microsoft.com/office/drawing/2014/main" id="{2CFF6213-845B-F685-C6C5-BFF7F26F97BA}"/>
              </a:ext>
            </a:extLst>
          </p:cNvPr>
          <p:cNvSpPr txBox="1">
            <a:spLocks/>
          </p:cNvSpPr>
          <p:nvPr/>
        </p:nvSpPr>
        <p:spPr>
          <a:xfrm>
            <a:off x="5989557" y="782483"/>
            <a:ext cx="5948443" cy="8493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1"/>
                </a:solidFill>
                <a:latin typeface="Avenir Book" panose="02000503020000020003" pitchFamily="2" charset="0"/>
                <a:cs typeface="Calibri" panose="020F0502020204030204" pitchFamily="34" charset="0"/>
              </a:rPr>
              <a:t>Longitudinal resistance</a:t>
            </a:r>
          </a:p>
        </p:txBody>
      </p:sp>
      <p:sp>
        <p:nvSpPr>
          <p:cNvPr id="3081" name="Cube 3080">
            <a:extLst>
              <a:ext uri="{FF2B5EF4-FFF2-40B4-BE49-F238E27FC236}">
                <a16:creationId xmlns:a16="http://schemas.microsoft.com/office/drawing/2014/main" id="{66B930EA-9B91-FE57-4E01-45A4AE36A938}"/>
              </a:ext>
            </a:extLst>
          </p:cNvPr>
          <p:cNvSpPr/>
          <p:nvPr/>
        </p:nvSpPr>
        <p:spPr>
          <a:xfrm>
            <a:off x="6913464" y="3803686"/>
            <a:ext cx="3657600" cy="1441849"/>
          </a:xfrm>
          <a:prstGeom prst="cube">
            <a:avLst>
              <a:gd name="adj" fmla="val 79444"/>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082" name="Can 3081">
            <a:extLst>
              <a:ext uri="{FF2B5EF4-FFF2-40B4-BE49-F238E27FC236}">
                <a16:creationId xmlns:a16="http://schemas.microsoft.com/office/drawing/2014/main" id="{C14B02B2-01A3-1506-A5C7-A8CB1DE2DF4A}"/>
              </a:ext>
            </a:extLst>
          </p:cNvPr>
          <p:cNvSpPr/>
          <p:nvPr/>
        </p:nvSpPr>
        <p:spPr>
          <a:xfrm>
            <a:off x="7944771" y="3620078"/>
            <a:ext cx="396240" cy="298849"/>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3083" name="Can 3082">
            <a:extLst>
              <a:ext uri="{FF2B5EF4-FFF2-40B4-BE49-F238E27FC236}">
                <a16:creationId xmlns:a16="http://schemas.microsoft.com/office/drawing/2014/main" id="{2DC5F656-D48B-4F1B-944B-99644D0ED0CF}"/>
              </a:ext>
            </a:extLst>
          </p:cNvPr>
          <p:cNvSpPr/>
          <p:nvPr/>
        </p:nvSpPr>
        <p:spPr>
          <a:xfrm>
            <a:off x="10174824" y="3586210"/>
            <a:ext cx="396240" cy="298849"/>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3084" name="Can 3083">
            <a:extLst>
              <a:ext uri="{FF2B5EF4-FFF2-40B4-BE49-F238E27FC236}">
                <a16:creationId xmlns:a16="http://schemas.microsoft.com/office/drawing/2014/main" id="{BCDABCDA-67A5-28E5-1F72-9B4DF12142B7}"/>
              </a:ext>
            </a:extLst>
          </p:cNvPr>
          <p:cNvSpPr/>
          <p:nvPr/>
        </p:nvSpPr>
        <p:spPr>
          <a:xfrm>
            <a:off x="6924753" y="4648249"/>
            <a:ext cx="396240" cy="298849"/>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3085" name="Can 3084">
            <a:extLst>
              <a:ext uri="{FF2B5EF4-FFF2-40B4-BE49-F238E27FC236}">
                <a16:creationId xmlns:a16="http://schemas.microsoft.com/office/drawing/2014/main" id="{626EBE8F-9532-D0AF-8C18-1D0E7074E4C1}"/>
              </a:ext>
            </a:extLst>
          </p:cNvPr>
          <p:cNvSpPr/>
          <p:nvPr/>
        </p:nvSpPr>
        <p:spPr>
          <a:xfrm>
            <a:off x="9062368" y="4649689"/>
            <a:ext cx="396240" cy="298849"/>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cxnSp>
        <p:nvCxnSpPr>
          <p:cNvPr id="3086" name="Curved Connector 3085">
            <a:extLst>
              <a:ext uri="{FF2B5EF4-FFF2-40B4-BE49-F238E27FC236}">
                <a16:creationId xmlns:a16="http://schemas.microsoft.com/office/drawing/2014/main" id="{AE276C14-35DE-0E01-FC8A-8F3E330FE63B}"/>
              </a:ext>
            </a:extLst>
          </p:cNvPr>
          <p:cNvCxnSpPr>
            <a:cxnSpLocks/>
            <a:stCxn id="3084" idx="1"/>
            <a:endCxn id="3082" idx="1"/>
          </p:cNvCxnSpPr>
          <p:nvPr/>
        </p:nvCxnSpPr>
        <p:spPr>
          <a:xfrm rot="5400000" flipH="1" flipV="1">
            <a:off x="7118797" y="3624155"/>
            <a:ext cx="1028171" cy="1020018"/>
          </a:xfrm>
          <a:prstGeom prst="curvedConnector3">
            <a:avLst>
              <a:gd name="adj1" fmla="val 230932"/>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087" name="Oval 3086">
            <a:extLst>
              <a:ext uri="{FF2B5EF4-FFF2-40B4-BE49-F238E27FC236}">
                <a16:creationId xmlns:a16="http://schemas.microsoft.com/office/drawing/2014/main" id="{6B86AC46-0128-152E-EE91-28E33E07247A}"/>
              </a:ext>
            </a:extLst>
          </p:cNvPr>
          <p:cNvSpPr/>
          <p:nvPr/>
        </p:nvSpPr>
        <p:spPr>
          <a:xfrm>
            <a:off x="7326442" y="2085695"/>
            <a:ext cx="563881" cy="469102"/>
          </a:xfrm>
          <a:prstGeom prst="ellipse">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3088" name="TextBox 3087">
            <a:extLst>
              <a:ext uri="{FF2B5EF4-FFF2-40B4-BE49-F238E27FC236}">
                <a16:creationId xmlns:a16="http://schemas.microsoft.com/office/drawing/2014/main" id="{8413E295-73BC-88CA-F698-3F7B17670103}"/>
              </a:ext>
            </a:extLst>
          </p:cNvPr>
          <p:cNvSpPr txBox="1"/>
          <p:nvPr/>
        </p:nvSpPr>
        <p:spPr>
          <a:xfrm>
            <a:off x="7416593" y="2086697"/>
            <a:ext cx="401072" cy="523220"/>
          </a:xfrm>
          <a:prstGeom prst="rect">
            <a:avLst/>
          </a:prstGeom>
          <a:noFill/>
        </p:spPr>
        <p:txBody>
          <a:bodyPr wrap="square" rtlCol="0">
            <a:spAutoFit/>
          </a:bodyPr>
          <a:lstStyle/>
          <a:p>
            <a:r>
              <a:rPr lang="en-US" sz="2800" dirty="0">
                <a:latin typeface="Avenir Book" panose="02000503020000020003" pitchFamily="2" charset="0"/>
              </a:rPr>
              <a:t>V</a:t>
            </a:r>
          </a:p>
        </p:txBody>
      </p:sp>
      <p:cxnSp>
        <p:nvCxnSpPr>
          <p:cNvPr id="3090" name="Straight Arrow Connector 3089">
            <a:extLst>
              <a:ext uri="{FF2B5EF4-FFF2-40B4-BE49-F238E27FC236}">
                <a16:creationId xmlns:a16="http://schemas.microsoft.com/office/drawing/2014/main" id="{5B36B943-7110-B38D-7CA4-1401CE6272F0}"/>
              </a:ext>
            </a:extLst>
          </p:cNvPr>
          <p:cNvCxnSpPr>
            <a:cxnSpLocks/>
          </p:cNvCxnSpPr>
          <p:nvPr/>
        </p:nvCxnSpPr>
        <p:spPr>
          <a:xfrm flipH="1">
            <a:off x="9582238" y="4012050"/>
            <a:ext cx="627628" cy="657903"/>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91" name="TextBox 3090">
            <a:extLst>
              <a:ext uri="{FF2B5EF4-FFF2-40B4-BE49-F238E27FC236}">
                <a16:creationId xmlns:a16="http://schemas.microsoft.com/office/drawing/2014/main" id="{C064CDF0-6E02-92CB-E494-2EB5A5D2512E}"/>
              </a:ext>
            </a:extLst>
          </p:cNvPr>
          <p:cNvSpPr txBox="1"/>
          <p:nvPr/>
        </p:nvSpPr>
        <p:spPr>
          <a:xfrm>
            <a:off x="9626184" y="3892976"/>
            <a:ext cx="526163" cy="523220"/>
          </a:xfrm>
          <a:prstGeom prst="rect">
            <a:avLst/>
          </a:prstGeom>
          <a:noFill/>
        </p:spPr>
        <p:txBody>
          <a:bodyPr wrap="square" rtlCol="0">
            <a:spAutoFit/>
          </a:bodyPr>
          <a:lstStyle/>
          <a:p>
            <a:r>
              <a:rPr lang="en-US" sz="2800" dirty="0">
                <a:solidFill>
                  <a:schemeClr val="bg1"/>
                </a:solidFill>
                <a:latin typeface="Avenir Book" panose="02000503020000020003" pitchFamily="2" charset="0"/>
              </a:rPr>
              <a:t>I</a:t>
            </a:r>
          </a:p>
        </p:txBody>
      </p:sp>
      <p:cxnSp>
        <p:nvCxnSpPr>
          <p:cNvPr id="45" name="Curved Connector 44">
            <a:extLst>
              <a:ext uri="{FF2B5EF4-FFF2-40B4-BE49-F238E27FC236}">
                <a16:creationId xmlns:a16="http://schemas.microsoft.com/office/drawing/2014/main" id="{2AF5AD90-502E-EEF2-D5C9-D2F04E8B43FA}"/>
              </a:ext>
            </a:extLst>
          </p:cNvPr>
          <p:cNvCxnSpPr>
            <a:cxnSpLocks/>
            <a:endCxn id="3083" idx="1"/>
          </p:cNvCxnSpPr>
          <p:nvPr/>
        </p:nvCxnSpPr>
        <p:spPr>
          <a:xfrm flipV="1">
            <a:off x="9350799" y="3586210"/>
            <a:ext cx="1022145" cy="1013691"/>
          </a:xfrm>
          <a:prstGeom prst="curvedConnector4">
            <a:avLst>
              <a:gd name="adj1" fmla="val -1107"/>
              <a:gd name="adj2" fmla="val 234472"/>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092" name="Oval 3091">
            <a:extLst>
              <a:ext uri="{FF2B5EF4-FFF2-40B4-BE49-F238E27FC236}">
                <a16:creationId xmlns:a16="http://schemas.microsoft.com/office/drawing/2014/main" id="{036F3117-D243-2125-A35B-037EF598E14D}"/>
              </a:ext>
            </a:extLst>
          </p:cNvPr>
          <p:cNvSpPr/>
          <p:nvPr/>
        </p:nvSpPr>
        <p:spPr>
          <a:xfrm>
            <a:off x="9515053" y="2080940"/>
            <a:ext cx="563881" cy="469102"/>
          </a:xfrm>
          <a:prstGeom prst="ellipse">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3118" name="Slide Number Placeholder 1">
            <a:extLst>
              <a:ext uri="{FF2B5EF4-FFF2-40B4-BE49-F238E27FC236}">
                <a16:creationId xmlns:a16="http://schemas.microsoft.com/office/drawing/2014/main" id="{03D87662-34C6-49D1-5F80-54E3B54DBF0C}"/>
              </a:ext>
            </a:extLst>
          </p:cNvPr>
          <p:cNvSpPr txBox="1">
            <a:spLocks/>
          </p:cNvSpPr>
          <p:nvPr/>
        </p:nvSpPr>
        <p:spPr>
          <a:xfrm>
            <a:off x="9326880" y="642052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B3E7EA-B7E2-9B4C-974D-CCD9A9561041}" type="slidenum">
              <a:rPr lang="en-US" sz="2000" smtClean="0">
                <a:solidFill>
                  <a:schemeClr val="accent1"/>
                </a:solidFill>
              </a:rPr>
              <a:pPr/>
              <a:t>7</a:t>
            </a:fld>
            <a:endParaRPr lang="en-US" sz="2000" dirty="0">
              <a:solidFill>
                <a:schemeClr val="accent1"/>
              </a:solidFill>
            </a:endParaRPr>
          </a:p>
        </p:txBody>
      </p:sp>
      <p:cxnSp>
        <p:nvCxnSpPr>
          <p:cNvPr id="3093" name="Straight Arrow Connector 3092">
            <a:extLst>
              <a:ext uri="{FF2B5EF4-FFF2-40B4-BE49-F238E27FC236}">
                <a16:creationId xmlns:a16="http://schemas.microsoft.com/office/drawing/2014/main" id="{0EE45385-1377-DA71-75E4-7311D06A315F}"/>
              </a:ext>
            </a:extLst>
          </p:cNvPr>
          <p:cNvCxnSpPr>
            <a:cxnSpLocks/>
          </p:cNvCxnSpPr>
          <p:nvPr/>
        </p:nvCxnSpPr>
        <p:spPr>
          <a:xfrm flipV="1">
            <a:off x="9792542" y="2163091"/>
            <a:ext cx="0" cy="274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17925DCA-30E3-7239-B21A-A1B762FE846E}"/>
              </a:ext>
            </a:extLst>
          </p:cNvPr>
          <p:cNvGrpSpPr/>
          <p:nvPr/>
        </p:nvGrpSpPr>
        <p:grpSpPr>
          <a:xfrm>
            <a:off x="2951545" y="5507093"/>
            <a:ext cx="632427" cy="1065831"/>
            <a:chOff x="2951545" y="5507093"/>
            <a:chExt cx="632427" cy="1065831"/>
          </a:xfrm>
        </p:grpSpPr>
        <p:cxnSp>
          <p:nvCxnSpPr>
            <p:cNvPr id="8" name="Straight Arrow Connector 7">
              <a:extLst>
                <a:ext uri="{FF2B5EF4-FFF2-40B4-BE49-F238E27FC236}">
                  <a16:creationId xmlns:a16="http://schemas.microsoft.com/office/drawing/2014/main" id="{A90C36F3-A99A-5B95-4253-8DE7110827AC}"/>
                </a:ext>
              </a:extLst>
            </p:cNvPr>
            <p:cNvCxnSpPr>
              <a:cxnSpLocks/>
            </p:cNvCxnSpPr>
            <p:nvPr/>
          </p:nvCxnSpPr>
          <p:spPr>
            <a:xfrm flipV="1">
              <a:off x="2951545" y="5507093"/>
              <a:ext cx="0" cy="1065831"/>
            </a:xfrm>
            <a:prstGeom prst="straightConnector1">
              <a:avLst/>
            </a:prstGeom>
            <a:ln w="952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813D6BF-699E-E1A2-3F14-5AE05F95AD56}"/>
                </a:ext>
              </a:extLst>
            </p:cNvPr>
            <p:cNvSpPr txBox="1"/>
            <p:nvPr/>
          </p:nvSpPr>
          <p:spPr>
            <a:xfrm>
              <a:off x="3057809" y="5760873"/>
              <a:ext cx="526163" cy="769441"/>
            </a:xfrm>
            <a:prstGeom prst="rect">
              <a:avLst/>
            </a:prstGeom>
            <a:noFill/>
          </p:spPr>
          <p:txBody>
            <a:bodyPr wrap="square" rtlCol="0">
              <a:spAutoFit/>
            </a:bodyPr>
            <a:lstStyle/>
            <a:p>
              <a:r>
                <a:rPr lang="en-US" sz="4400" dirty="0">
                  <a:solidFill>
                    <a:schemeClr val="accent1"/>
                  </a:solidFill>
                  <a:latin typeface="Avenir Book" panose="02000503020000020003" pitchFamily="2" charset="0"/>
                </a:rPr>
                <a:t>B</a:t>
              </a:r>
            </a:p>
          </p:txBody>
        </p:sp>
      </p:grpSp>
      <p:grpSp>
        <p:nvGrpSpPr>
          <p:cNvPr id="14" name="Group 13">
            <a:extLst>
              <a:ext uri="{FF2B5EF4-FFF2-40B4-BE49-F238E27FC236}">
                <a16:creationId xmlns:a16="http://schemas.microsoft.com/office/drawing/2014/main" id="{396CA373-AEE4-DECA-84AB-482781C7C118}"/>
              </a:ext>
            </a:extLst>
          </p:cNvPr>
          <p:cNvGrpSpPr/>
          <p:nvPr/>
        </p:nvGrpSpPr>
        <p:grpSpPr>
          <a:xfrm>
            <a:off x="3918882" y="3863334"/>
            <a:ext cx="843611" cy="640721"/>
            <a:chOff x="3507758" y="3406841"/>
            <a:chExt cx="818427" cy="677170"/>
          </a:xfrm>
        </p:grpSpPr>
        <p:sp>
          <p:nvSpPr>
            <p:cNvPr id="15" name="Oval 14">
              <a:extLst>
                <a:ext uri="{FF2B5EF4-FFF2-40B4-BE49-F238E27FC236}">
                  <a16:creationId xmlns:a16="http://schemas.microsoft.com/office/drawing/2014/main" id="{D94D3440-E285-1CBD-5533-197DA0928A80}"/>
                </a:ext>
              </a:extLst>
            </p:cNvPr>
            <p:cNvSpPr/>
            <p:nvPr/>
          </p:nvSpPr>
          <p:spPr>
            <a:xfrm>
              <a:off x="3688372" y="3454081"/>
              <a:ext cx="457200" cy="457200"/>
            </a:xfrm>
            <a:prstGeom prst="ellipse">
              <a:avLst/>
            </a:prstGeom>
            <a:solidFill>
              <a:schemeClr val="accent1">
                <a:lumMod val="50000"/>
                <a:lumOff val="50000"/>
              </a:schemeClr>
            </a:solidFill>
            <a:ln>
              <a:noFill/>
            </a:ln>
            <a:scene3d>
              <a:camera prst="orthographicFront"/>
              <a:lightRig rig="threePt" dir="t"/>
            </a:scene3d>
            <a:sp3d>
              <a:bevelT w="228600" h="228600"/>
              <a:bevelB w="228600" h="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16" name="Title 1">
              <a:extLst>
                <a:ext uri="{FF2B5EF4-FFF2-40B4-BE49-F238E27FC236}">
                  <a16:creationId xmlns:a16="http://schemas.microsoft.com/office/drawing/2014/main" id="{8B940B5A-9D24-3CFF-8AEE-1D79233EC609}"/>
                </a:ext>
              </a:extLst>
            </p:cNvPr>
            <p:cNvSpPr txBox="1">
              <a:spLocks/>
            </p:cNvSpPr>
            <p:nvPr/>
          </p:nvSpPr>
          <p:spPr>
            <a:xfrm>
              <a:off x="3507758" y="3406841"/>
              <a:ext cx="818427" cy="6771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Avenir Book" panose="02000503020000020003" pitchFamily="2" charset="0"/>
                  <a:cs typeface="Calibri" panose="020F0502020204030204" pitchFamily="34" charset="0"/>
                </a:rPr>
                <a:t>e-</a:t>
              </a:r>
            </a:p>
          </p:txBody>
        </p:sp>
      </p:grpSp>
      <p:cxnSp>
        <p:nvCxnSpPr>
          <p:cNvPr id="31" name="Curved Connector 30">
            <a:extLst>
              <a:ext uri="{FF2B5EF4-FFF2-40B4-BE49-F238E27FC236}">
                <a16:creationId xmlns:a16="http://schemas.microsoft.com/office/drawing/2014/main" id="{73E2DDBB-0715-5AA5-50D1-C28B69539A92}"/>
              </a:ext>
            </a:extLst>
          </p:cNvPr>
          <p:cNvCxnSpPr>
            <a:cxnSpLocks/>
            <a:stCxn id="38" idx="6"/>
          </p:cNvCxnSpPr>
          <p:nvPr/>
        </p:nvCxnSpPr>
        <p:spPr>
          <a:xfrm>
            <a:off x="3719574" y="3083934"/>
            <a:ext cx="12700" cy="1639606"/>
          </a:xfrm>
          <a:prstGeom prst="curvedConnector4">
            <a:avLst>
              <a:gd name="adj1" fmla="val 2333339"/>
              <a:gd name="adj2" fmla="val 71612"/>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FD4BCC3D-5D84-411C-5EB5-433175076E84}"/>
              </a:ext>
            </a:extLst>
          </p:cNvPr>
          <p:cNvSpPr txBox="1">
            <a:spLocks/>
          </p:cNvSpPr>
          <p:nvPr/>
        </p:nvSpPr>
        <p:spPr>
          <a:xfrm>
            <a:off x="1511607" y="4456178"/>
            <a:ext cx="818427" cy="6771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bg1"/>
                </a:solidFill>
                <a:latin typeface="Avenir Book" panose="02000503020000020003" pitchFamily="2" charset="0"/>
                <a:cs typeface="Calibri" panose="020F0502020204030204" pitchFamily="34" charset="0"/>
              </a:rPr>
              <a:t>+</a:t>
            </a:r>
          </a:p>
        </p:txBody>
      </p:sp>
      <p:grpSp>
        <p:nvGrpSpPr>
          <p:cNvPr id="23" name="Group 22">
            <a:extLst>
              <a:ext uri="{FF2B5EF4-FFF2-40B4-BE49-F238E27FC236}">
                <a16:creationId xmlns:a16="http://schemas.microsoft.com/office/drawing/2014/main" id="{5C57937D-2168-2868-C92D-278FB4D4E247}"/>
              </a:ext>
            </a:extLst>
          </p:cNvPr>
          <p:cNvGrpSpPr/>
          <p:nvPr/>
        </p:nvGrpSpPr>
        <p:grpSpPr>
          <a:xfrm>
            <a:off x="8426050" y="5463011"/>
            <a:ext cx="632427" cy="1065831"/>
            <a:chOff x="2951545" y="5507093"/>
            <a:chExt cx="632427" cy="1065831"/>
          </a:xfrm>
        </p:grpSpPr>
        <p:cxnSp>
          <p:nvCxnSpPr>
            <p:cNvPr id="24" name="Straight Arrow Connector 23">
              <a:extLst>
                <a:ext uri="{FF2B5EF4-FFF2-40B4-BE49-F238E27FC236}">
                  <a16:creationId xmlns:a16="http://schemas.microsoft.com/office/drawing/2014/main" id="{E82076D7-FBF6-256D-A854-EDA3AB8203B0}"/>
                </a:ext>
              </a:extLst>
            </p:cNvPr>
            <p:cNvCxnSpPr>
              <a:cxnSpLocks/>
            </p:cNvCxnSpPr>
            <p:nvPr/>
          </p:nvCxnSpPr>
          <p:spPr>
            <a:xfrm flipV="1">
              <a:off x="2951545" y="5507093"/>
              <a:ext cx="0" cy="1065831"/>
            </a:xfrm>
            <a:prstGeom prst="straightConnector1">
              <a:avLst/>
            </a:prstGeom>
            <a:ln w="952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BC33D44-4726-42E8-6088-7BDB74F8641B}"/>
                </a:ext>
              </a:extLst>
            </p:cNvPr>
            <p:cNvSpPr txBox="1"/>
            <p:nvPr/>
          </p:nvSpPr>
          <p:spPr>
            <a:xfrm>
              <a:off x="3057809" y="5760873"/>
              <a:ext cx="526163" cy="769441"/>
            </a:xfrm>
            <a:prstGeom prst="rect">
              <a:avLst/>
            </a:prstGeom>
            <a:noFill/>
          </p:spPr>
          <p:txBody>
            <a:bodyPr wrap="square" rtlCol="0">
              <a:spAutoFit/>
            </a:bodyPr>
            <a:lstStyle/>
            <a:p>
              <a:r>
                <a:rPr lang="en-US" sz="4400" dirty="0">
                  <a:solidFill>
                    <a:schemeClr val="accent1"/>
                  </a:solidFill>
                  <a:latin typeface="Avenir Book" panose="02000503020000020003" pitchFamily="2" charset="0"/>
                </a:rPr>
                <a:t>B</a:t>
              </a:r>
            </a:p>
          </p:txBody>
        </p:sp>
      </p:grpSp>
    </p:spTree>
    <p:extLst>
      <p:ext uri="{BB962C8B-B14F-4D97-AF65-F5344CB8AC3E}">
        <p14:creationId xmlns:p14="http://schemas.microsoft.com/office/powerpoint/2010/main" val="1619358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9CCA2D5-6F35-2F5D-5C12-24B90107BFBA}"/>
              </a:ext>
            </a:extLst>
          </p:cNvPr>
          <p:cNvSpPr txBox="1">
            <a:spLocks/>
          </p:cNvSpPr>
          <p:nvPr/>
        </p:nvSpPr>
        <p:spPr>
          <a:xfrm>
            <a:off x="501317" y="670439"/>
            <a:ext cx="11189366" cy="8493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accent1"/>
                </a:solidFill>
                <a:latin typeface="Avenir Book" panose="02000503020000020003" pitchFamily="2" charset="0"/>
                <a:cs typeface="Calibri" panose="020F0502020204030204" pitchFamily="34" charset="0"/>
              </a:rPr>
              <a:t>Hall resistance at 2 K</a:t>
            </a:r>
          </a:p>
        </p:txBody>
      </p:sp>
      <p:sp>
        <p:nvSpPr>
          <p:cNvPr id="12" name="Slide Number Placeholder 1">
            <a:extLst>
              <a:ext uri="{FF2B5EF4-FFF2-40B4-BE49-F238E27FC236}">
                <a16:creationId xmlns:a16="http://schemas.microsoft.com/office/drawing/2014/main" id="{F0DF403A-F53B-DD4A-13F8-90F11882D57A}"/>
              </a:ext>
            </a:extLst>
          </p:cNvPr>
          <p:cNvSpPr txBox="1">
            <a:spLocks/>
          </p:cNvSpPr>
          <p:nvPr/>
        </p:nvSpPr>
        <p:spPr>
          <a:xfrm>
            <a:off x="9326880" y="642052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B3E7EA-B7E2-9B4C-974D-CCD9A9561041}" type="slidenum">
              <a:rPr lang="en-US" sz="2000" smtClean="0">
                <a:solidFill>
                  <a:schemeClr val="accent1"/>
                </a:solidFill>
              </a:rPr>
              <a:pPr/>
              <a:t>8</a:t>
            </a:fld>
            <a:endParaRPr lang="en-US" sz="2000" dirty="0">
              <a:solidFill>
                <a:schemeClr val="accent1"/>
              </a:solidFill>
            </a:endParaRPr>
          </a:p>
        </p:txBody>
      </p:sp>
      <p:pic>
        <p:nvPicPr>
          <p:cNvPr id="4" name="Picture 3">
            <a:extLst>
              <a:ext uri="{FF2B5EF4-FFF2-40B4-BE49-F238E27FC236}">
                <a16:creationId xmlns:a16="http://schemas.microsoft.com/office/drawing/2014/main" id="{ACF0FCD0-410D-2810-C141-8D836490594C}"/>
              </a:ext>
            </a:extLst>
          </p:cNvPr>
          <p:cNvPicPr>
            <a:picLocks noChangeAspect="1"/>
          </p:cNvPicPr>
          <p:nvPr/>
        </p:nvPicPr>
        <p:blipFill rotWithShape="1">
          <a:blip r:embed="rId3"/>
          <a:srcRect l="50000"/>
          <a:stretch/>
        </p:blipFill>
        <p:spPr>
          <a:xfrm>
            <a:off x="2065867" y="1388334"/>
            <a:ext cx="8060266" cy="5163608"/>
          </a:xfrm>
          <a:prstGeom prst="rect">
            <a:avLst/>
          </a:prstGeom>
        </p:spPr>
      </p:pic>
    </p:spTree>
    <p:extLst>
      <p:ext uri="{BB962C8B-B14F-4D97-AF65-F5344CB8AC3E}">
        <p14:creationId xmlns:p14="http://schemas.microsoft.com/office/powerpoint/2010/main" val="2686644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3F41F671-E292-B37B-ADB6-AC8D782AD48A}"/>
              </a:ext>
            </a:extLst>
          </p:cNvPr>
          <p:cNvSpPr txBox="1">
            <a:spLocks/>
          </p:cNvSpPr>
          <p:nvPr/>
        </p:nvSpPr>
        <p:spPr>
          <a:xfrm>
            <a:off x="9326880" y="642052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B3E7EA-B7E2-9B4C-974D-CCD9A9561041}" type="slidenum">
              <a:rPr lang="en-US" sz="2000" smtClean="0">
                <a:solidFill>
                  <a:schemeClr val="accent1"/>
                </a:solidFill>
              </a:rPr>
              <a:pPr/>
              <a:t>9</a:t>
            </a:fld>
            <a:endParaRPr lang="en-US" sz="2000">
              <a:solidFill>
                <a:schemeClr val="accent1"/>
              </a:solidFill>
            </a:endParaRPr>
          </a:p>
        </p:txBody>
      </p:sp>
      <p:sp>
        <p:nvSpPr>
          <p:cNvPr id="2" name="Title 1">
            <a:extLst>
              <a:ext uri="{FF2B5EF4-FFF2-40B4-BE49-F238E27FC236}">
                <a16:creationId xmlns:a16="http://schemas.microsoft.com/office/drawing/2014/main" id="{B3D0DF4B-8534-0F7B-DBAE-9BA4FA6A05C0}"/>
              </a:ext>
            </a:extLst>
          </p:cNvPr>
          <p:cNvSpPr txBox="1">
            <a:spLocks/>
          </p:cNvSpPr>
          <p:nvPr/>
        </p:nvSpPr>
        <p:spPr>
          <a:xfrm>
            <a:off x="501317" y="653506"/>
            <a:ext cx="11189366" cy="8493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accent1"/>
                </a:solidFill>
                <a:latin typeface="Avenir Book" panose="02000503020000020003" pitchFamily="2" charset="0"/>
                <a:cs typeface="Calibri" panose="020F0502020204030204" pitchFamily="34" charset="0"/>
              </a:rPr>
              <a:t>Longitudinal resistance at 2 K</a:t>
            </a:r>
          </a:p>
        </p:txBody>
      </p:sp>
      <p:pic>
        <p:nvPicPr>
          <p:cNvPr id="4" name="Picture 3">
            <a:extLst>
              <a:ext uri="{FF2B5EF4-FFF2-40B4-BE49-F238E27FC236}">
                <a16:creationId xmlns:a16="http://schemas.microsoft.com/office/drawing/2014/main" id="{3D6B4180-9608-0CB5-AE4E-14432CA1B42E}"/>
              </a:ext>
            </a:extLst>
          </p:cNvPr>
          <p:cNvPicPr>
            <a:picLocks noChangeAspect="1"/>
          </p:cNvPicPr>
          <p:nvPr/>
        </p:nvPicPr>
        <p:blipFill rotWithShape="1">
          <a:blip r:embed="rId3"/>
          <a:srcRect l="50000"/>
          <a:stretch/>
        </p:blipFill>
        <p:spPr>
          <a:xfrm>
            <a:off x="2125133" y="1308597"/>
            <a:ext cx="7941733" cy="5294489"/>
          </a:xfrm>
          <a:prstGeom prst="rect">
            <a:avLst/>
          </a:prstGeom>
        </p:spPr>
      </p:pic>
    </p:spTree>
    <p:extLst>
      <p:ext uri="{BB962C8B-B14F-4D97-AF65-F5344CB8AC3E}">
        <p14:creationId xmlns:p14="http://schemas.microsoft.com/office/powerpoint/2010/main" val="3407898925"/>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{4F319508-AE3D-4D42-AAAF-3DF59EE08752}tf10001123</Template>
  <TotalTime>17902</TotalTime>
  <Words>2912</Words>
  <Application>Microsoft Macintosh PowerPoint</Application>
  <PresentationFormat>Widescreen</PresentationFormat>
  <Paragraphs>362</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Avenir Book</vt:lpstr>
      <vt:lpstr>Calibri</vt:lpstr>
      <vt:lpstr>Cambria Math</vt:lpstr>
      <vt:lpstr>Gill Sans MT</vt:lpstr>
      <vt:lpstr>Wingdings 2</vt:lpstr>
      <vt:lpstr>Dividend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Semiconducting Photocathode Structures  </dc:title>
  <dc:creator>Amelia  Schaeffer</dc:creator>
  <cp:lastModifiedBy>Amelia  Schaeffer</cp:lastModifiedBy>
  <cp:revision>49</cp:revision>
  <dcterms:created xsi:type="dcterms:W3CDTF">2022-07-08T21:39:40Z</dcterms:created>
  <dcterms:modified xsi:type="dcterms:W3CDTF">2022-08-15T16:05:28Z</dcterms:modified>
</cp:coreProperties>
</file>